
<file path=[Content_Types].xml><?xml version="1.0" encoding="utf-8"?>
<Types xmlns="http://schemas.openxmlformats.org/package/2006/content-types">
  <Default Extension="jpeg" ContentType="image/jpeg"/>
  <Default Extension="jpg" ContentType="image/jpeg"/>
  <Default Extension="mov" ContentType="video/quicktime"/>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36"/>
  </p:notesMasterIdLst>
  <p:sldIdLst>
    <p:sldId r:id="rId145" id="258"/>
    <p:sldId r:id="rId146" id="259"/>
    <p:sldId r:id="rId147" id="260"/>
    <p:sldId r:id="rId148" id="261"/>
    <p:sldId r:id="rId149" id="262"/>
    <p:sldId r:id="rId150" id="263"/>
    <p:sldId r:id="rId151" id="264"/>
    <p:sldId r:id="rId152" id="265"/>
    <p:sldId r:id="rId153" id="266"/>
    <p:sldId r:id="rId154" id="267"/>
    <p:sldId r:id="rId155" id="268"/>
    <p:sldId r:id="rId156" id="269"/>
    <p:sldId r:id="rId157" id="270"/>
    <p:sldId r:id="rId158" id="271"/>
    <p:sldId r:id="rId159" id="272"/>
    <p:sldId r:id="rId160" id="273"/>
    <p:sldId r:id="rId161" id="274"/>
    <p:sldId r:id="rId162" id="275"/>
    <p:sldId r:id="rId163" id="276"/>
    <p:sldId r:id="rId164" id="277"/>
    <p:sldId r:id="rId165" id="278"/>
    <p:sldId r:id="rId166" id="279"/>
    <p:sldId r:id="rId167" id="280"/>
    <p:sldId r:id="rId168" id="281"/>
    <p:sldId r:id="rId169" id="282"/>
    <p:sldId r:id="rId170" id="283"/>
    <p:sldId r:id="rId171" id="284"/>
    <p:sldId r:id="rId172" id="285"/>
    <p:sldId r:id="rId173" id="286"/>
    <p:sldId r:id="rId174" id="287"/>
    <p:sldId r:id="rId175" id="288"/>
    <p:sldId r:id="rId176" id="289"/>
    <p:sldId r:id="rId177" id="290"/>
    <p:sldId r:id="rId178" id="291"/>
    <p:sldId r:id="rId179" id="292"/>
    <p:sldId r:id="rId180" id="293"/>
    <p:sldId r:id="rId181" id="294"/>
    <p:sldId r:id="rId182" id="295"/>
    <p:sldId r:id="rId183" id="296"/>
    <p:sldId r:id="rId184" id="297"/>
    <p:sldId r:id="rId185" id="298"/>
    <p:sldId r:id="rId186" id="299"/>
    <p:sldId r:id="rId187" id="300"/>
    <p:sldId r:id="rId188" id="301"/>
    <p:sldId r:id="rId189" id="302"/>
    <p:sldId r:id="rId190" id="303"/>
    <p:sldId r:id="rId191" id="304"/>
    <p:sldId r:id="rId192" id="305"/>
    <p:sldId r:id="rId193" id="306"/>
    <p:sldId r:id="rId194" id="307"/>
    <p:sldId r:id="rId195" id="308"/>
    <p:sldId r:id="rId196" id="309"/>
    <p:sldId r:id="rId197" id="310"/>
    <p:sldId r:id="rId198" id="311"/>
    <p:sldId r:id="rId199" id="312"/>
    <p:sldId r:id="rId200" id="313"/>
    <p:sldId r:id="rId201" id="314"/>
    <p:sldId r:id="rId202" id="315"/>
    <p:sldId r:id="rId203" id="316"/>
    <p:sldId r:id="rId204" id="317"/>
    <p:sldId r:id="rId205" id="318"/>
    <p:sldId r:id="rId206" id="319"/>
    <p:sldId r:id="rId207" id="320"/>
    <p:sldId r:id="rId208" id="321"/>
    <p:sldId r:id="rId209" id="322"/>
    <p:sldId r:id="rId210" id="323"/>
    <p:sldId r:id="rId211" id="324"/>
    <p:sldId r:id="rId212" id="325"/>
    <p:sldId r:id="rId213" id="326"/>
    <p:sldId r:id="rId214" id="327"/>
    <p:sldId r:id="rId215" id="328"/>
    <p:sldId r:id="rId216" id="329"/>
    <p:sldId r:id="rId217" id="330"/>
    <p:sldId r:id="rId218" id="331"/>
    <p:sldId r:id="rId219" id="332"/>
    <p:sldId r:id="rId220" id="333"/>
    <p:sldId r:id="rId221" id="334"/>
    <p:sldId r:id="rId222" id="335"/>
    <p:sldId r:id="rId223" id="336"/>
    <p:sldId r:id="rId224" id="337"/>
    <p:sldId r:id="rId225" id="338"/>
    <p:sldId r:id="rId226" id="339"/>
    <p:sldId r:id="rId227" id="340"/>
    <p:sldId r:id="rId228" id="341"/>
    <p:sldId r:id="rId229" id="342"/>
    <p:sldId r:id="rId230" id="343"/>
    <p:sldId r:id="rId231" id="344"/>
    <p:sldId r:id="rId232" id="345"/>
    <p:sldId r:id="rId233" id="346"/>
    <p:sldId r:id="rId234" id="347"/>
    <p:sldId r:id="rId235" id="348"/>
    <p:sldId r:id="rId236" id="349"/>
    <p:sldId r:id="rId237" id="350"/>
    <p:sldId r:id="rId238" id="351"/>
    <p:sldId r:id="rId239" id="352"/>
    <p:sldId r:id="rId240" id="353"/>
    <p:sldId r:id="rId241" id="354"/>
    <p:sldId r:id="rId242" id="355"/>
    <p:sldId r:id="rId243" id="356"/>
    <p:sldId r:id="rId244" id="357"/>
    <p:sldId r:id="rId245" id="358"/>
    <p:sldId r:id="rId246" id="359"/>
    <p:sldId r:id="rId247" id="360"/>
    <p:sldId r:id="rId248" id="361"/>
    <p:sldId r:id="rId249" id="362"/>
    <p:sldId r:id="rId250" id="363"/>
    <p:sldId r:id="rId251" id="364"/>
    <p:sldId r:id="rId252" id="365"/>
    <p:sldId r:id="rId253" id="366"/>
    <p:sldId r:id="rId254" id="367"/>
    <p:sldId r:id="rId255" id="368"/>
    <p:sldId r:id="rId256" id="369"/>
    <p:sldId r:id="rId257" id="370"/>
    <p:sldId r:id="rId258" id="371"/>
    <p:sldId r:id="rId259" id="372"/>
    <p:sldId r:id="rId260" id="373"/>
    <p:sldId r:id="rId261" id="374"/>
    <p:sldId r:id="rId262" id="375"/>
    <p:sldId r:id="rId263" id="376"/>
    <p:sldId r:id="rId264" id="377"/>
    <p:sldId r:id="rId265" id="378"/>
    <p:sldId r:id="rId266" id="379"/>
    <p:sldId r:id="rId267" id="380"/>
    <p:sldId r:id="rId268" id="381"/>
    <p:sldId r:id="rId269" id="382"/>
    <p:sldId r:id="rId270" id="383"/>
    <p:sldId r:id="rId271" id="384"/>
    <p:sldId r:id="rId272" id="385"/>
    <p:sldId r:id="rId273" id="386"/>
    <p:sldId r:id="rId274" id="387"/>
    <p:sldId r:id="rId275" id="388"/>
    <p:sldId r:id="rId276" id="389"/>
    <p:sldId r:id="rId277" id="390"/>
    <p:sldId r:id="rId278" id="391"/>
    <p:sldId r:id="rId279" id="392"/>
    <p:sldId r:id="rId280" id="393"/>
    <p:sldId r:id="rId281" id="394"/>
    <p:sldId r:id="rId282" id="395"/>
    <p:sldId r:id="rId283" id="396"/>
    <p:sldId r:id="rId284" id="397"/>
    <p:sldId r:id="rId285" id="398"/>
    <p:sldId r:id="rId286" id="399"/>
    <p:sldId r:id="rId287" id="400"/>
    <p:sldId r:id="rId288" id="4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51066-C77E-54AF-11E8-C5FC2D7363B5}" name="Devanshi Srivastava" initials="DS" userId="S::Devanshi.Srivastava@connectchemicals.com::66a0c143-1b20-4448-9a41-0b4d969b44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udranil Bhattaharya" initials="RB" lastIdx="1" clrIdx="0">
    <p:extLst>
      <p:ext uri="{19B8F6BF-5375-455C-9EA6-DF929625EA0E}">
        <p15:presenceInfo xmlns:p15="http://schemas.microsoft.com/office/powerpoint/2012/main" userId="4cc3e9ef9786fa9d" providerId="Windows Live"/>
      </p:ext>
    </p:extLst>
  </p:cmAuthor>
  <p:cmAuthor id="2" name="Devanshi Srivastava" initials="DS" lastIdx="2" clrIdx="1">
    <p:extLst>
      <p:ext uri="{19B8F6BF-5375-455C-9EA6-DF929625EA0E}">
        <p15:presenceInfo xmlns:p15="http://schemas.microsoft.com/office/powerpoint/2012/main" userId="S::Devanshi.Srivastava@connectchemicals.com::66a0c143-1b20-4448-9a41-0b4d969b44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8DC2"/>
    <a:srgbClr val="4EB9E9"/>
    <a:srgbClr val="91CFF0"/>
    <a:srgbClr val="EDF1F3"/>
    <a:srgbClr val="FEFEF4"/>
    <a:srgbClr val="95D5F2"/>
    <a:srgbClr val="3B3838"/>
    <a:srgbClr val="ADB1B3"/>
    <a:srgbClr val="4CB4E4"/>
    <a:srgbClr val="4BB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78202-8A56-4077-8271-BC5D31AB23F4}" v="469" dt="2022-03-28T10:59:59.972"/>
    <p1510:client id="{3C3FEA1B-95CC-4912-87AD-D378338D5F6D}" v="1" dt="2022-05-05T10:30:37.386"/>
    <p1510:client id="{46FF033A-81FE-46FC-923D-2933DAAC9B4B}" v="40" dt="2022-03-25T09:56:13.990"/>
    <p1510:client id="{53937530-FAF1-48E7-AC67-68BF3632F3EC}" v="109" dt="2022-03-28T09:02:47.038"/>
    <p1510:client id="{567E48FE-99AC-5AC6-6315-4FF928D924FA}" v="32" dt="2022-04-13T11:16:32.127"/>
    <p1510:client id="{5706B665-3FFF-4D8C-88AE-07E10406B88D}" v="3" dt="2022-04-07T13:50:57.046"/>
    <p1510:client id="{7318ADA7-2792-4868-8D32-767B4F011126}" v="77" dt="2022-03-29T10:54:41.265"/>
    <p1510:client id="{97017E93-059B-4E7C-B477-1D0DF13994E9}" v="4" dt="2022-05-18T09:02:37.613"/>
    <p1510:client id="{DF179582-F883-47DA-A30E-12F39F351758}" v="17" dt="2022-03-25T09:22:33.1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sorterViewPr>
    <p:cViewPr>
      <p:scale>
        <a:sx n="140" d="100"/>
        <a:sy n="140" d="100"/>
      </p:scale>
      <p:origin x="0" y="-46302"/>
    </p:cViewPr>
  </p:sorterViewPr>
  <p:gridSpacing cx="72008" cy="72008"/>
</p:viewPr>
</file>

<file path=ppt/_rels/presentation.xml.rels><?xml version="1.0" encoding="UTF-8" standalone="yes"?>
<Relationships xmlns="http://schemas.openxmlformats.org/package/2006/relationships"><Relationship Id="rId138" Type="http://schemas.openxmlformats.org/officeDocument/2006/relationships/presProps" Target="presProps.xml"/><Relationship Id="rId144" Type="http://schemas.microsoft.com/office/2018/10/relationships/authors" Target="authors.xml"/><Relationship Id="rId139" Type="http://schemas.openxmlformats.org/officeDocument/2006/relationships/viewProps" Target="viewProps.xml"/><Relationship Id="rId140" Type="http://schemas.openxmlformats.org/officeDocument/2006/relationships/theme" Target="theme/theme1.xml"/><Relationship Id="rId1" Type="http://schemas.openxmlformats.org/officeDocument/2006/relationships/customXml" Target="../customXml/item1.xml"/><Relationship Id="rId141" Type="http://schemas.openxmlformats.org/officeDocument/2006/relationships/tableStyles" Target="tableStyles.xml"/><Relationship Id="rId2" Type="http://schemas.openxmlformats.org/officeDocument/2006/relationships/customXml" Target="../customXml/item2.xml"/><Relationship Id="rId136" Type="http://schemas.openxmlformats.org/officeDocument/2006/relationships/notesMaster" Target="notesMasters/notesMaster1.xml"/><Relationship Id="rId142" Type="http://schemas.microsoft.com/office/2016/11/relationships/changesInfo" Target="changesInfos/changesInfo1.xml"/><Relationship Id="rId3" Type="http://schemas.openxmlformats.org/officeDocument/2006/relationships/customXml" Target="../customXml/item3.xml"/><Relationship Id="rId137" Type="http://schemas.openxmlformats.org/officeDocument/2006/relationships/commentAuthors" Target="commentAuthors.xml"/><Relationship Id="rId143" Type="http://schemas.microsoft.com/office/2015/10/relationships/revisionInfo" Target="revisionInfo.xml"/><Relationship Id="rId4" Type="http://schemas.openxmlformats.org/officeDocument/2006/relationships/slideMaster" Target="slideMasters/slideMaster1.xml"/><Relationship Id="rId145" Type="http://schemas.openxmlformats.org/officeDocument/2006/relationships/slide" Target="slides/slide1.xml"/><Relationship Id="rId146" Type="http://schemas.openxmlformats.org/officeDocument/2006/relationships/slide" Target="slides/slide2.xml"/><Relationship Id="rId147" Type="http://schemas.openxmlformats.org/officeDocument/2006/relationships/slide" Target="slides/slide3.xml"/><Relationship Id="rId148" Type="http://schemas.openxmlformats.org/officeDocument/2006/relationships/slide" Target="slides/slide4.xml"/><Relationship Id="rId149" Type="http://schemas.openxmlformats.org/officeDocument/2006/relationships/slide" Target="slides/slide5.xml"/><Relationship Id="rId150" Type="http://schemas.openxmlformats.org/officeDocument/2006/relationships/slide" Target="slides/slide6.xml"/><Relationship Id="rId151" Type="http://schemas.openxmlformats.org/officeDocument/2006/relationships/slide" Target="slides/slide7.xml"/><Relationship Id="rId152" Type="http://schemas.openxmlformats.org/officeDocument/2006/relationships/slide" Target="slides/slide8.xml"/><Relationship Id="rId153" Type="http://schemas.openxmlformats.org/officeDocument/2006/relationships/slide" Target="slides/slide9.xml"/><Relationship Id="rId154" Type="http://schemas.openxmlformats.org/officeDocument/2006/relationships/slide" Target="slides/slide10.xml"/><Relationship Id="rId155" Type="http://schemas.openxmlformats.org/officeDocument/2006/relationships/slide" Target="slides/slide11.xml"/><Relationship Id="rId156" Type="http://schemas.openxmlformats.org/officeDocument/2006/relationships/slide" Target="slides/slide12.xml"/><Relationship Id="rId157" Type="http://schemas.openxmlformats.org/officeDocument/2006/relationships/slide" Target="slides/slide13.xml"/><Relationship Id="rId158" Type="http://schemas.openxmlformats.org/officeDocument/2006/relationships/slide" Target="slides/slide14.xml"/><Relationship Id="rId159" Type="http://schemas.openxmlformats.org/officeDocument/2006/relationships/slide" Target="slides/slide15.xml"/><Relationship Id="rId160" Type="http://schemas.openxmlformats.org/officeDocument/2006/relationships/slide" Target="slides/slide16.xml"/><Relationship Id="rId161" Type="http://schemas.openxmlformats.org/officeDocument/2006/relationships/slide" Target="slides/slide17.xml"/><Relationship Id="rId162" Type="http://schemas.openxmlformats.org/officeDocument/2006/relationships/slide" Target="slides/slide18.xml"/><Relationship Id="rId163" Type="http://schemas.openxmlformats.org/officeDocument/2006/relationships/slide" Target="slides/slide19.xml"/><Relationship Id="rId164" Type="http://schemas.openxmlformats.org/officeDocument/2006/relationships/slide" Target="slides/slide20.xml"/><Relationship Id="rId165" Type="http://schemas.openxmlformats.org/officeDocument/2006/relationships/slide" Target="slides/slide21.xml"/><Relationship Id="rId166" Type="http://schemas.openxmlformats.org/officeDocument/2006/relationships/slide" Target="slides/slide22.xml"/><Relationship Id="rId167" Type="http://schemas.openxmlformats.org/officeDocument/2006/relationships/slide" Target="slides/slide23.xml"/><Relationship Id="rId168" Type="http://schemas.openxmlformats.org/officeDocument/2006/relationships/slide" Target="slides/slide24.xml"/><Relationship Id="rId169" Type="http://schemas.openxmlformats.org/officeDocument/2006/relationships/slide" Target="slides/slide25.xml"/><Relationship Id="rId170" Type="http://schemas.openxmlformats.org/officeDocument/2006/relationships/slide" Target="slides/slide26.xml"/><Relationship Id="rId171" Type="http://schemas.openxmlformats.org/officeDocument/2006/relationships/slide" Target="slides/slide27.xml"/><Relationship Id="rId172" Type="http://schemas.openxmlformats.org/officeDocument/2006/relationships/slide" Target="slides/slide28.xml"/><Relationship Id="rId173" Type="http://schemas.openxmlformats.org/officeDocument/2006/relationships/slide" Target="slides/slide29.xml"/><Relationship Id="rId174" Type="http://schemas.openxmlformats.org/officeDocument/2006/relationships/slide" Target="slides/slide30.xml"/><Relationship Id="rId175" Type="http://schemas.openxmlformats.org/officeDocument/2006/relationships/slide" Target="slides/slide31.xml"/><Relationship Id="rId176" Type="http://schemas.openxmlformats.org/officeDocument/2006/relationships/slide" Target="slides/slide32.xml"/><Relationship Id="rId177" Type="http://schemas.openxmlformats.org/officeDocument/2006/relationships/slide" Target="slides/slide33.xml"/><Relationship Id="rId178" Type="http://schemas.openxmlformats.org/officeDocument/2006/relationships/slide" Target="slides/slide34.xml"/><Relationship Id="rId179" Type="http://schemas.openxmlformats.org/officeDocument/2006/relationships/slide" Target="slides/slide35.xml"/><Relationship Id="rId180" Type="http://schemas.openxmlformats.org/officeDocument/2006/relationships/slide" Target="slides/slide36.xml"/><Relationship Id="rId181" Type="http://schemas.openxmlformats.org/officeDocument/2006/relationships/slide" Target="slides/slide37.xml"/><Relationship Id="rId182" Type="http://schemas.openxmlformats.org/officeDocument/2006/relationships/slide" Target="slides/slide38.xml"/><Relationship Id="rId183" Type="http://schemas.openxmlformats.org/officeDocument/2006/relationships/slide" Target="slides/slide39.xml"/><Relationship Id="rId184" Type="http://schemas.openxmlformats.org/officeDocument/2006/relationships/slide" Target="slides/slide40.xml"/><Relationship Id="rId185" Type="http://schemas.openxmlformats.org/officeDocument/2006/relationships/slide" Target="slides/slide41.xml"/><Relationship Id="rId186" Type="http://schemas.openxmlformats.org/officeDocument/2006/relationships/slide" Target="slides/slide42.xml"/><Relationship Id="rId187" Type="http://schemas.openxmlformats.org/officeDocument/2006/relationships/slide" Target="slides/slide43.xml"/><Relationship Id="rId188" Type="http://schemas.openxmlformats.org/officeDocument/2006/relationships/slide" Target="slides/slide44.xml"/><Relationship Id="rId189" Type="http://schemas.openxmlformats.org/officeDocument/2006/relationships/slide" Target="slides/slide45.xml"/><Relationship Id="rId190" Type="http://schemas.openxmlformats.org/officeDocument/2006/relationships/slide" Target="slides/slide46.xml"/><Relationship Id="rId191" Type="http://schemas.openxmlformats.org/officeDocument/2006/relationships/slide" Target="slides/slide47.xml"/><Relationship Id="rId192" Type="http://schemas.openxmlformats.org/officeDocument/2006/relationships/slide" Target="slides/slide48.xml"/><Relationship Id="rId193" Type="http://schemas.openxmlformats.org/officeDocument/2006/relationships/slide" Target="slides/slide49.xml"/><Relationship Id="rId194" Type="http://schemas.openxmlformats.org/officeDocument/2006/relationships/slide" Target="slides/slide50.xml"/><Relationship Id="rId195" Type="http://schemas.openxmlformats.org/officeDocument/2006/relationships/slide" Target="slides/slide51.xml"/><Relationship Id="rId196" Type="http://schemas.openxmlformats.org/officeDocument/2006/relationships/slide" Target="slides/slide52.xml"/><Relationship Id="rId197" Type="http://schemas.openxmlformats.org/officeDocument/2006/relationships/slide" Target="slides/slide53.xml"/><Relationship Id="rId198" Type="http://schemas.openxmlformats.org/officeDocument/2006/relationships/slide" Target="slides/slide54.xml"/><Relationship Id="rId199" Type="http://schemas.openxmlformats.org/officeDocument/2006/relationships/slide" Target="slides/slide55.xml"/><Relationship Id="rId200" Type="http://schemas.openxmlformats.org/officeDocument/2006/relationships/slide" Target="slides/slide56.xml"/><Relationship Id="rId201" Type="http://schemas.openxmlformats.org/officeDocument/2006/relationships/slide" Target="slides/slide57.xml"/><Relationship Id="rId202" Type="http://schemas.openxmlformats.org/officeDocument/2006/relationships/slide" Target="slides/slide58.xml"/><Relationship Id="rId203" Type="http://schemas.openxmlformats.org/officeDocument/2006/relationships/slide" Target="slides/slide59.xml"/><Relationship Id="rId204" Type="http://schemas.openxmlformats.org/officeDocument/2006/relationships/slide" Target="slides/slide60.xml"/><Relationship Id="rId205" Type="http://schemas.openxmlformats.org/officeDocument/2006/relationships/slide" Target="slides/slide61.xml"/><Relationship Id="rId206" Type="http://schemas.openxmlformats.org/officeDocument/2006/relationships/slide" Target="slides/slide62.xml"/><Relationship Id="rId207" Type="http://schemas.openxmlformats.org/officeDocument/2006/relationships/slide" Target="slides/slide63.xml"/><Relationship Id="rId208" Type="http://schemas.openxmlformats.org/officeDocument/2006/relationships/slide" Target="slides/slide64.xml"/><Relationship Id="rId209" Type="http://schemas.openxmlformats.org/officeDocument/2006/relationships/slide" Target="slides/slide65.xml"/><Relationship Id="rId210" Type="http://schemas.openxmlformats.org/officeDocument/2006/relationships/slide" Target="slides/slide66.xml"/><Relationship Id="rId211" Type="http://schemas.openxmlformats.org/officeDocument/2006/relationships/slide" Target="slides/slide67.xml"/><Relationship Id="rId212" Type="http://schemas.openxmlformats.org/officeDocument/2006/relationships/slide" Target="slides/slide68.xml"/><Relationship Id="rId213" Type="http://schemas.openxmlformats.org/officeDocument/2006/relationships/slide" Target="slides/slide69.xml"/><Relationship Id="rId214" Type="http://schemas.openxmlformats.org/officeDocument/2006/relationships/slide" Target="slides/slide70.xml"/><Relationship Id="rId215" Type="http://schemas.openxmlformats.org/officeDocument/2006/relationships/slide" Target="slides/slide71.xml"/><Relationship Id="rId216" Type="http://schemas.openxmlformats.org/officeDocument/2006/relationships/slide" Target="slides/slide72.xml"/><Relationship Id="rId217" Type="http://schemas.openxmlformats.org/officeDocument/2006/relationships/slide" Target="slides/slide73.xml"/><Relationship Id="rId218" Type="http://schemas.openxmlformats.org/officeDocument/2006/relationships/slide" Target="slides/slide74.xml"/><Relationship Id="rId219" Type="http://schemas.openxmlformats.org/officeDocument/2006/relationships/slide" Target="slides/slide75.xml"/><Relationship Id="rId220" Type="http://schemas.openxmlformats.org/officeDocument/2006/relationships/slide" Target="slides/slide76.xml"/><Relationship Id="rId221" Type="http://schemas.openxmlformats.org/officeDocument/2006/relationships/slide" Target="slides/slide77.xml"/><Relationship Id="rId222" Type="http://schemas.openxmlformats.org/officeDocument/2006/relationships/slide" Target="slides/slide78.xml"/><Relationship Id="rId223" Type="http://schemas.openxmlformats.org/officeDocument/2006/relationships/slide" Target="slides/slide79.xml"/><Relationship Id="rId224" Type="http://schemas.openxmlformats.org/officeDocument/2006/relationships/slide" Target="slides/slide80.xml"/><Relationship Id="rId225" Type="http://schemas.openxmlformats.org/officeDocument/2006/relationships/slide" Target="slides/slide81.xml"/><Relationship Id="rId226" Type="http://schemas.openxmlformats.org/officeDocument/2006/relationships/slide" Target="slides/slide82.xml"/><Relationship Id="rId227" Type="http://schemas.openxmlformats.org/officeDocument/2006/relationships/slide" Target="slides/slide83.xml"/><Relationship Id="rId228" Type="http://schemas.openxmlformats.org/officeDocument/2006/relationships/slide" Target="slides/slide84.xml"/><Relationship Id="rId229" Type="http://schemas.openxmlformats.org/officeDocument/2006/relationships/slide" Target="slides/slide85.xml"/><Relationship Id="rId230" Type="http://schemas.openxmlformats.org/officeDocument/2006/relationships/slide" Target="slides/slide86.xml"/><Relationship Id="rId231" Type="http://schemas.openxmlformats.org/officeDocument/2006/relationships/slide" Target="slides/slide87.xml"/><Relationship Id="rId232" Type="http://schemas.openxmlformats.org/officeDocument/2006/relationships/slide" Target="slides/slide88.xml"/><Relationship Id="rId233" Type="http://schemas.openxmlformats.org/officeDocument/2006/relationships/slide" Target="slides/slide89.xml"/><Relationship Id="rId234" Type="http://schemas.openxmlformats.org/officeDocument/2006/relationships/slide" Target="slides/slide90.xml"/><Relationship Id="rId235" Type="http://schemas.openxmlformats.org/officeDocument/2006/relationships/slide" Target="slides/slide91.xml"/><Relationship Id="rId236" Type="http://schemas.openxmlformats.org/officeDocument/2006/relationships/slide" Target="slides/slide92.xml"/><Relationship Id="rId237" Type="http://schemas.openxmlformats.org/officeDocument/2006/relationships/slide" Target="slides/slide93.xml"/><Relationship Id="rId238" Type="http://schemas.openxmlformats.org/officeDocument/2006/relationships/slide" Target="slides/slide94.xml"/><Relationship Id="rId239" Type="http://schemas.openxmlformats.org/officeDocument/2006/relationships/slide" Target="slides/slide95.xml"/><Relationship Id="rId240" Type="http://schemas.openxmlformats.org/officeDocument/2006/relationships/slide" Target="slides/slide96.xml"/><Relationship Id="rId241" Type="http://schemas.openxmlformats.org/officeDocument/2006/relationships/slide" Target="slides/slide97.xml"/><Relationship Id="rId242" Type="http://schemas.openxmlformats.org/officeDocument/2006/relationships/slide" Target="slides/slide98.xml"/><Relationship Id="rId243" Type="http://schemas.openxmlformats.org/officeDocument/2006/relationships/slide" Target="slides/slide99.xml"/><Relationship Id="rId244" Type="http://schemas.openxmlformats.org/officeDocument/2006/relationships/slide" Target="slides/slide100.xml"/><Relationship Id="rId245" Type="http://schemas.openxmlformats.org/officeDocument/2006/relationships/slide" Target="slides/slide101.xml"/><Relationship Id="rId246" Type="http://schemas.openxmlformats.org/officeDocument/2006/relationships/slide" Target="slides/slide102.xml"/><Relationship Id="rId247" Type="http://schemas.openxmlformats.org/officeDocument/2006/relationships/slide" Target="slides/slide103.xml"/><Relationship Id="rId248" Type="http://schemas.openxmlformats.org/officeDocument/2006/relationships/slide" Target="slides/slide104.xml"/><Relationship Id="rId249" Type="http://schemas.openxmlformats.org/officeDocument/2006/relationships/slide" Target="slides/slide105.xml"/><Relationship Id="rId250" Type="http://schemas.openxmlformats.org/officeDocument/2006/relationships/slide" Target="slides/slide106.xml"/><Relationship Id="rId251" Type="http://schemas.openxmlformats.org/officeDocument/2006/relationships/slide" Target="slides/slide107.xml"/><Relationship Id="rId252" Type="http://schemas.openxmlformats.org/officeDocument/2006/relationships/slide" Target="slides/slide108.xml"/><Relationship Id="rId253" Type="http://schemas.openxmlformats.org/officeDocument/2006/relationships/slide" Target="slides/slide109.xml"/><Relationship Id="rId254" Type="http://schemas.openxmlformats.org/officeDocument/2006/relationships/slide" Target="slides/slide110.xml"/><Relationship Id="rId255" Type="http://schemas.openxmlformats.org/officeDocument/2006/relationships/slide" Target="slides/slide111.xml"/><Relationship Id="rId256" Type="http://schemas.openxmlformats.org/officeDocument/2006/relationships/slide" Target="slides/slide112.xml"/><Relationship Id="rId257" Type="http://schemas.openxmlformats.org/officeDocument/2006/relationships/slide" Target="slides/slide113.xml"/><Relationship Id="rId258" Type="http://schemas.openxmlformats.org/officeDocument/2006/relationships/slide" Target="slides/slide114.xml"/><Relationship Id="rId259" Type="http://schemas.openxmlformats.org/officeDocument/2006/relationships/slide" Target="slides/slide115.xml"/><Relationship Id="rId260" Type="http://schemas.openxmlformats.org/officeDocument/2006/relationships/slide" Target="slides/slide116.xml"/><Relationship Id="rId261" Type="http://schemas.openxmlformats.org/officeDocument/2006/relationships/slide" Target="slides/slide117.xml"/><Relationship Id="rId262" Type="http://schemas.openxmlformats.org/officeDocument/2006/relationships/slide" Target="slides/slide118.xml"/><Relationship Id="rId263" Type="http://schemas.openxmlformats.org/officeDocument/2006/relationships/slide" Target="slides/slide119.xml"/><Relationship Id="rId264" Type="http://schemas.openxmlformats.org/officeDocument/2006/relationships/slide" Target="slides/slide120.xml"/><Relationship Id="rId265" Type="http://schemas.openxmlformats.org/officeDocument/2006/relationships/slide" Target="slides/slide121.xml"/><Relationship Id="rId266" Type="http://schemas.openxmlformats.org/officeDocument/2006/relationships/slide" Target="slides/slide122.xml"/><Relationship Id="rId267" Type="http://schemas.openxmlformats.org/officeDocument/2006/relationships/slide" Target="slides/slide123.xml"/><Relationship Id="rId268" Type="http://schemas.openxmlformats.org/officeDocument/2006/relationships/slide" Target="slides/slide124.xml"/><Relationship Id="rId269" Type="http://schemas.openxmlformats.org/officeDocument/2006/relationships/slide" Target="slides/slide125.xml"/><Relationship Id="rId270" Type="http://schemas.openxmlformats.org/officeDocument/2006/relationships/slide" Target="slides/slide126.xml"/><Relationship Id="rId271" Type="http://schemas.openxmlformats.org/officeDocument/2006/relationships/slide" Target="slides/slide127.xml"/><Relationship Id="rId272" Type="http://schemas.openxmlformats.org/officeDocument/2006/relationships/slide" Target="slides/slide128.xml"/><Relationship Id="rId273" Type="http://schemas.openxmlformats.org/officeDocument/2006/relationships/slide" Target="slides/slide129.xml"/><Relationship Id="rId274" Type="http://schemas.openxmlformats.org/officeDocument/2006/relationships/slide" Target="slides/slide130.xml"/><Relationship Id="rId275" Type="http://schemas.openxmlformats.org/officeDocument/2006/relationships/slide" Target="slides/slide131.xml"/><Relationship Id="rId276" Type="http://schemas.openxmlformats.org/officeDocument/2006/relationships/slide" Target="slides/slide132.xml"/><Relationship Id="rId277" Type="http://schemas.openxmlformats.org/officeDocument/2006/relationships/slide" Target="slides/slide133.xml"/><Relationship Id="rId278" Type="http://schemas.openxmlformats.org/officeDocument/2006/relationships/slide" Target="slides/slide134.xml"/><Relationship Id="rId279" Type="http://schemas.openxmlformats.org/officeDocument/2006/relationships/slide" Target="slides/slide135.xml"/><Relationship Id="rId280" Type="http://schemas.openxmlformats.org/officeDocument/2006/relationships/slide" Target="slides/slide136.xml"/><Relationship Id="rId281" Type="http://schemas.openxmlformats.org/officeDocument/2006/relationships/slide" Target="slides/slide137.xml"/><Relationship Id="rId282" Type="http://schemas.openxmlformats.org/officeDocument/2006/relationships/slide" Target="slides/slide138.xml"/><Relationship Id="rId283" Type="http://schemas.openxmlformats.org/officeDocument/2006/relationships/slide" Target="slides/slide139.xml"/><Relationship Id="rId284" Type="http://schemas.openxmlformats.org/officeDocument/2006/relationships/slide" Target="slides/slide140.xml"/><Relationship Id="rId285" Type="http://schemas.openxmlformats.org/officeDocument/2006/relationships/slide" Target="slides/slide141.xml"/><Relationship Id="rId286" Type="http://schemas.openxmlformats.org/officeDocument/2006/relationships/slide" Target="slides/slide142.xml"/><Relationship Id="rId287" Type="http://schemas.openxmlformats.org/officeDocument/2006/relationships/slide" Target="slides/slide143.xml"/><Relationship Id="rId288" Type="http://schemas.openxmlformats.org/officeDocument/2006/relationships/slide" Target="slides/slide14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017E93-059B-4E7C-B477-1D0DF13994E9}"/>
    <pc:docChg chg="modSld">
      <pc:chgData name="" userId="" providerId="" clId="Web-{97017E93-059B-4E7C-B477-1D0DF13994E9}" dt="2022-05-18T09:02:35.847" v="0" actId="20577"/>
      <pc:docMkLst>
        <pc:docMk/>
      </pc:docMkLst>
      <pc:sldChg chg="modSp">
        <pc:chgData name="" userId="" providerId="" clId="Web-{97017E93-059B-4E7C-B477-1D0DF13994E9}" dt="2022-05-18T09:02:35.847" v="0" actId="20577"/>
        <pc:sldMkLst>
          <pc:docMk/>
          <pc:sldMk cId="566773591" sldId="501"/>
        </pc:sldMkLst>
        <pc:spChg chg="mod">
          <ac:chgData name="" userId="" providerId="" clId="Web-{97017E93-059B-4E7C-B477-1D0DF13994E9}" dt="2022-05-18T09:02:35.847" v="0" actId="20577"/>
          <ac:spMkLst>
            <pc:docMk/>
            <pc:sldMk cId="566773591" sldId="501"/>
            <ac:spMk id="16" creationId="{DADC0EFC-B429-4D2E-B244-E3B02660DDEB}"/>
          </ac:spMkLst>
        </pc:spChg>
      </pc:sldChg>
    </pc:docChg>
  </pc:docChgLst>
  <pc:docChgLst>
    <pc:chgData name="Devanshi Srivastava" userId="S::devanshi.srivastava@connectchemicals.com::66a0c143-1b20-4448-9a41-0b4d969b44fb" providerId="AD" clId="Web-{97017E93-059B-4E7C-B477-1D0DF13994E9}"/>
    <pc:docChg chg="modSld">
      <pc:chgData name="Devanshi Srivastava" userId="S::devanshi.srivastava@connectchemicals.com::66a0c143-1b20-4448-9a41-0b4d969b44fb" providerId="AD" clId="Web-{97017E93-059B-4E7C-B477-1D0DF13994E9}" dt="2022-05-18T09:02:37.613" v="0" actId="20577"/>
      <pc:docMkLst>
        <pc:docMk/>
      </pc:docMkLst>
      <pc:sldChg chg="modSp">
        <pc:chgData name="Devanshi Srivastava" userId="S::devanshi.srivastava@connectchemicals.com::66a0c143-1b20-4448-9a41-0b4d969b44fb" providerId="AD" clId="Web-{97017E93-059B-4E7C-B477-1D0DF13994E9}" dt="2022-05-18T09:02:37.613" v="0" actId="20577"/>
        <pc:sldMkLst>
          <pc:docMk/>
          <pc:sldMk cId="566773591" sldId="501"/>
        </pc:sldMkLst>
        <pc:spChg chg="mod">
          <ac:chgData name="Devanshi Srivastava" userId="S::devanshi.srivastava@connectchemicals.com::66a0c143-1b20-4448-9a41-0b4d969b44fb" providerId="AD" clId="Web-{97017E93-059B-4E7C-B477-1D0DF13994E9}" dt="2022-05-18T09:02:37.613" v="0" actId="20577"/>
          <ac:spMkLst>
            <pc:docMk/>
            <pc:sldMk cId="566773591" sldId="501"/>
            <ac:spMk id="16" creationId="{DADC0EFC-B429-4D2E-B244-E3B02660DDE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1" dirty="0">
              <a:solidFill>
                <a:schemeClr val="tx1"/>
              </a:solidFill>
              <a:latin typeface="Futura Bk BT" panose="020B0502020204020303" pitchFamily="34" charset="0"/>
            </a:rPr>
            <a:t>Name</a:t>
          </a:r>
          <a:endParaRPr lang="en-IN" sz="1100" b="1"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000" dirty="0">
              <a:solidFill>
                <a:schemeClr val="tx1"/>
              </a:solidFill>
              <a:latin typeface="Futura Bk BT" panose="020B0502020204020303" pitchFamily="34" charset="0"/>
            </a:rPr>
            <a:t>Title</a:t>
          </a:r>
          <a:endParaRPr lang="en-IN" sz="100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2">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2">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 Phone number</a:t>
          </a:r>
          <a:endParaRPr lang="en-IN" sz="9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2B9B15E9-2D14-48DB-BC99-3FACC47BCD4D}">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panose="020B0502020204020303" pitchFamily="34" charset="0"/>
            </a:rPr>
            <a:t>Mobile number</a:t>
          </a:r>
          <a:endParaRPr lang="en-IN" sz="900" b="0" dirty="0">
            <a:solidFill>
              <a:schemeClr val="tx1"/>
            </a:solidFill>
            <a:latin typeface="Futura Bk BT" panose="020B0502020204020303" pitchFamily="34" charset="0"/>
          </a:endParaRPr>
        </a:p>
      </dgm:t>
    </dgm:pt>
    <dgm:pt modelId="{D2DF2BB0-9A9B-47AC-AF4E-2DE840442AA9}" type="parTrans" cxnId="{32EB0F71-2114-4DBB-BB31-5C5C9F4A4E18}">
      <dgm:prSet/>
      <dgm:spPr/>
      <dgm:t>
        <a:bodyPr/>
        <a:lstStyle/>
        <a:p>
          <a:endParaRPr lang="en-IN"/>
        </a:p>
      </dgm:t>
    </dgm:pt>
    <dgm:pt modelId="{5B7416F1-1B96-4B9D-9E09-C81B8341F4A1}" type="sibTrans" cxnId="{32EB0F71-2114-4DBB-BB31-5C5C9F4A4E18}">
      <dgm:prSet/>
      <dgm:spPr/>
      <dgm:t>
        <a:bodyPr/>
        <a:lstStyle/>
        <a:p>
          <a:endParaRPr lang="en-IN"/>
        </a:p>
      </dgm:t>
    </dgm:pt>
    <dgm:pt modelId="{E1B99D7E-D6FD-42E6-B193-36F27A113F15}">
      <dgm:prSet phldrT="[Text]" custT="1"/>
      <dgm:spPr>
        <a:solidFill>
          <a:schemeClr val="bg1">
            <a:lumMod val="95000"/>
          </a:schemeClr>
        </a:solidFill>
        <a:ln>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900" b="0" dirty="0">
              <a:solidFill>
                <a:schemeClr val="tx1"/>
              </a:solidFill>
              <a:latin typeface="Futura Bk BT"/>
            </a:rPr>
            <a:t>Email ID</a:t>
          </a:r>
          <a:endParaRPr lang="en-IN" sz="900" b="0" dirty="0">
            <a:solidFill>
              <a:schemeClr val="tx1"/>
            </a:solidFill>
            <a:latin typeface="Futura Bk BT"/>
          </a:endParaRPr>
        </a:p>
      </dgm:t>
    </dgm:pt>
    <dgm:pt modelId="{553872CA-7131-4524-8C23-62A028190622}" type="parTrans" cxnId="{B8F78424-0F87-415C-B281-02AF728140E1}">
      <dgm:prSet/>
      <dgm:spPr/>
      <dgm:t>
        <a:bodyPr/>
        <a:lstStyle/>
        <a:p>
          <a:endParaRPr lang="en-IN"/>
        </a:p>
      </dgm:t>
    </dgm:pt>
    <dgm:pt modelId="{4CA863F5-47BB-4CDF-B9F2-625613125E33}" type="sibTrans" cxnId="{B8F78424-0F87-415C-B281-02AF728140E1}">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3">
        <dgm:presLayoutVars>
          <dgm:chMax val="0"/>
          <dgm:bulletEnabled val="1"/>
        </dgm:presLayoutVars>
      </dgm:prSet>
      <dgm:spPr/>
    </dgm:pt>
    <dgm:pt modelId="{4B37AFA0-1892-4937-80DF-ABC105320EE7}" type="pres">
      <dgm:prSet presAssocID="{A690FFCA-F49A-47A4-B806-C48646E7BA05}" presName="spacer" presStyleCnt="0"/>
      <dgm:spPr/>
    </dgm:pt>
    <dgm:pt modelId="{DB8466DA-A8AD-4B43-A7C4-87ABC29E0F28}" type="pres">
      <dgm:prSet presAssocID="{2B9B15E9-2D14-48DB-BC99-3FACC47BCD4D}" presName="parentText" presStyleLbl="node1" presStyleIdx="1" presStyleCnt="3">
        <dgm:presLayoutVars>
          <dgm:chMax val="0"/>
          <dgm:bulletEnabled val="1"/>
        </dgm:presLayoutVars>
      </dgm:prSet>
      <dgm:spPr/>
    </dgm:pt>
    <dgm:pt modelId="{CB6D0FD4-9C18-4159-9124-EB90C4405CED}" type="pres">
      <dgm:prSet presAssocID="{5B7416F1-1B96-4B9D-9E09-C81B8341F4A1}" presName="spacer" presStyleCnt="0"/>
      <dgm:spPr/>
    </dgm:pt>
    <dgm:pt modelId="{D754738F-9A3B-4089-A1AC-C26B20559611}" type="pres">
      <dgm:prSet presAssocID="{E1B99D7E-D6FD-42E6-B193-36F27A113F15}" presName="parentText" presStyleLbl="node1" presStyleIdx="2" presStyleCnt="3">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B8F78424-0F87-415C-B281-02AF728140E1}" srcId="{5BC03CD7-B1C8-4600-BB3A-1379413CBE40}" destId="{E1B99D7E-D6FD-42E6-B193-36F27A113F15}" srcOrd="2" destOrd="0" parTransId="{553872CA-7131-4524-8C23-62A028190622}" sibTransId="{4CA863F5-47BB-4CDF-B9F2-625613125E33}"/>
    <dgm:cxn modelId="{32EB0F71-2114-4DBB-BB31-5C5C9F4A4E18}" srcId="{5BC03CD7-B1C8-4600-BB3A-1379413CBE40}" destId="{2B9B15E9-2D14-48DB-BC99-3FACC47BCD4D}" srcOrd="1" destOrd="0" parTransId="{D2DF2BB0-9A9B-47AC-AF4E-2DE840442AA9}" sibTransId="{5B7416F1-1B96-4B9D-9E09-C81B8341F4A1}"/>
    <dgm:cxn modelId="{84F7BC9C-AA86-49D1-B107-0424955F9FDF}" srcId="{5BC03CD7-B1C8-4600-BB3A-1379413CBE40}" destId="{2ED1976F-F97A-428C-A874-0F741775CA1B}" srcOrd="0" destOrd="0" parTransId="{80D83B2A-BDAA-478F-A369-1553FD5F299C}" sibTransId="{A690FFCA-F49A-47A4-B806-C48646E7BA05}"/>
    <dgm:cxn modelId="{40E297AF-B041-45CD-A3F0-CF8187C6A66A}" type="presOf" srcId="{E1B99D7E-D6FD-42E6-B193-36F27A113F15}" destId="{D754738F-9A3B-4089-A1AC-C26B20559611}" srcOrd="0" destOrd="0" presId="urn:microsoft.com/office/officeart/2005/8/layout/vList2"/>
    <dgm:cxn modelId="{E9B588CE-1756-4A97-B036-BA87BFB1FE1F}" type="presOf" srcId="{5BC03CD7-B1C8-4600-BB3A-1379413CBE40}" destId="{8E45B43E-C6F7-4F46-A55A-1E57DCD0E5C6}" srcOrd="0" destOrd="0" presId="urn:microsoft.com/office/officeart/2005/8/layout/vList2"/>
    <dgm:cxn modelId="{450B0BDB-3753-44BD-9377-5ECC4FA50329}" type="presOf" srcId="{2B9B15E9-2D14-48DB-BC99-3FACC47BCD4D}" destId="{DB8466DA-A8AD-4B43-A7C4-87ABC29E0F28}"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 modelId="{B5B31A18-0D56-4B1D-BE11-51543B28F43C}" type="presParOf" srcId="{8E45B43E-C6F7-4F46-A55A-1E57DCD0E5C6}" destId="{4B37AFA0-1892-4937-80DF-ABC105320EE7}" srcOrd="1" destOrd="0" presId="urn:microsoft.com/office/officeart/2005/8/layout/vList2"/>
    <dgm:cxn modelId="{5376267A-1F2D-4DE9-9EA4-867F5E6F1C71}" type="presParOf" srcId="{8E45B43E-C6F7-4F46-A55A-1E57DCD0E5C6}" destId="{DB8466DA-A8AD-4B43-A7C4-87ABC29E0F28}" srcOrd="2" destOrd="0" presId="urn:microsoft.com/office/officeart/2005/8/layout/vList2"/>
    <dgm:cxn modelId="{ED2F7995-4569-4167-86C9-F797D4D270D1}" type="presParOf" srcId="{8E45B43E-C6F7-4F46-A55A-1E57DCD0E5C6}" destId="{CB6D0FD4-9C18-4159-9124-EB90C4405CED}" srcOrd="3" destOrd="0" presId="urn:microsoft.com/office/officeart/2005/8/layout/vList2"/>
    <dgm:cxn modelId="{A13446C0-50A3-43B3-B38C-E405BE75BFB8}" type="presParOf" srcId="{8E45B43E-C6F7-4F46-A55A-1E57DCD0E5C6}" destId="{D754738F-9A3B-4089-A1AC-C26B20559611}"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03CD7-B1C8-4600-BB3A-1379413CBE4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D1976F-F97A-428C-A874-0F741775CA1B}">
      <dgm:prSet phldrT="[Text]" custT="1"/>
      <dgm:spPr>
        <a:solidFill>
          <a:schemeClr val="bg1">
            <a:lumMod val="95000"/>
          </a:schemeClr>
        </a:solidFill>
        <a:ln>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ln>
      </dgm:spPr>
      <dgm:t>
        <a:bodyPr/>
        <a:lstStyle/>
        <a:p>
          <a:r>
            <a:rPr lang="en-US" sz="1100" b="0" dirty="0">
              <a:solidFill>
                <a:schemeClr val="tx1"/>
              </a:solidFill>
              <a:latin typeface="Futura Bk BT" panose="020B0502020204020303" pitchFamily="34" charset="0"/>
            </a:rPr>
            <a:t>Address</a:t>
          </a:r>
          <a:endParaRPr lang="en-IN" sz="1100" b="0" dirty="0">
            <a:solidFill>
              <a:schemeClr val="tx1"/>
            </a:solidFill>
            <a:latin typeface="Futura Bk BT" panose="020B0502020204020303" pitchFamily="34" charset="0"/>
          </a:endParaRPr>
        </a:p>
      </dgm:t>
    </dgm:pt>
    <dgm:pt modelId="{80D83B2A-BDAA-478F-A369-1553FD5F299C}" type="parTrans" cxnId="{84F7BC9C-AA86-49D1-B107-0424955F9FDF}">
      <dgm:prSet/>
      <dgm:spPr/>
      <dgm:t>
        <a:bodyPr/>
        <a:lstStyle/>
        <a:p>
          <a:endParaRPr lang="en-IN"/>
        </a:p>
      </dgm:t>
    </dgm:pt>
    <dgm:pt modelId="{A690FFCA-F49A-47A4-B806-C48646E7BA05}" type="sibTrans" cxnId="{84F7BC9C-AA86-49D1-B107-0424955F9FDF}">
      <dgm:prSet/>
      <dgm:spPr/>
      <dgm:t>
        <a:bodyPr/>
        <a:lstStyle/>
        <a:p>
          <a:endParaRPr lang="en-IN"/>
        </a:p>
      </dgm:t>
    </dgm:pt>
    <dgm:pt modelId="{8E45B43E-C6F7-4F46-A55A-1E57DCD0E5C6}" type="pres">
      <dgm:prSet presAssocID="{5BC03CD7-B1C8-4600-BB3A-1379413CBE40}" presName="linear" presStyleCnt="0">
        <dgm:presLayoutVars>
          <dgm:animLvl val="lvl"/>
          <dgm:resizeHandles val="exact"/>
        </dgm:presLayoutVars>
      </dgm:prSet>
      <dgm:spPr/>
    </dgm:pt>
    <dgm:pt modelId="{3819F645-F352-45BF-AE02-EA050CFD49BD}" type="pres">
      <dgm:prSet presAssocID="{2ED1976F-F97A-428C-A874-0F741775CA1B}" presName="parentText" presStyleLbl="node1" presStyleIdx="0" presStyleCnt="1" custLinFactY="37593" custLinFactNeighborX="21919" custLinFactNeighborY="100000">
        <dgm:presLayoutVars>
          <dgm:chMax val="0"/>
          <dgm:bulletEnabled val="1"/>
        </dgm:presLayoutVars>
      </dgm:prSet>
      <dgm:spPr/>
    </dgm:pt>
  </dgm:ptLst>
  <dgm:cxnLst>
    <dgm:cxn modelId="{D3D2F101-6EBE-49B1-BC55-DA920B3E4BC9}" type="presOf" srcId="{2ED1976F-F97A-428C-A874-0F741775CA1B}" destId="{3819F645-F352-45BF-AE02-EA050CFD49BD}" srcOrd="0" destOrd="0" presId="urn:microsoft.com/office/officeart/2005/8/layout/vList2"/>
    <dgm:cxn modelId="{84F7BC9C-AA86-49D1-B107-0424955F9FDF}" srcId="{5BC03CD7-B1C8-4600-BB3A-1379413CBE40}" destId="{2ED1976F-F97A-428C-A874-0F741775CA1B}" srcOrd="0" destOrd="0" parTransId="{80D83B2A-BDAA-478F-A369-1553FD5F299C}" sibTransId="{A690FFCA-F49A-47A4-B806-C48646E7BA05}"/>
    <dgm:cxn modelId="{E9B588CE-1756-4A97-B036-BA87BFB1FE1F}" type="presOf" srcId="{5BC03CD7-B1C8-4600-BB3A-1379413CBE40}" destId="{8E45B43E-C6F7-4F46-A55A-1E57DCD0E5C6}" srcOrd="0" destOrd="0" presId="urn:microsoft.com/office/officeart/2005/8/layout/vList2"/>
    <dgm:cxn modelId="{7F8D3161-7D71-4838-81EA-63FDFF25B378}" type="presParOf" srcId="{8E45B43E-C6F7-4F46-A55A-1E57DCD0E5C6}" destId="{3819F645-F352-45BF-AE02-EA050CFD49BD}"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1"/>
          <a:ext cx="1300848" cy="210548"/>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1" kern="1200" dirty="0">
              <a:solidFill>
                <a:schemeClr val="tx1"/>
              </a:solidFill>
              <a:latin typeface="Futura Bk BT" panose="020B0502020204020303" pitchFamily="34" charset="0"/>
            </a:rPr>
            <a:t>Name</a:t>
          </a:r>
          <a:endParaRPr lang="en-IN" sz="1100" b="1" kern="1200" dirty="0">
            <a:solidFill>
              <a:schemeClr val="tx1"/>
            </a:solidFill>
            <a:latin typeface="Futura Bk BT" panose="020B0502020204020303" pitchFamily="34" charset="0"/>
          </a:endParaRPr>
        </a:p>
      </dsp:txBody>
      <dsp:txXfrm>
        <a:off x="10278" y="10299"/>
        <a:ext cx="1280292" cy="189992"/>
      </dsp:txXfrm>
    </dsp:sp>
    <dsp:sp modelId="{DB8466DA-A8AD-4B43-A7C4-87ABC29E0F28}">
      <dsp:nvSpPr>
        <dsp:cNvPr id="0" name=""/>
        <dsp:cNvSpPr/>
      </dsp:nvSpPr>
      <dsp:spPr>
        <a:xfrm>
          <a:off x="0" y="222087"/>
          <a:ext cx="1300848" cy="210548"/>
        </a:xfrm>
        <a:prstGeom prst="roundRect">
          <a:avLst/>
        </a:prstGeom>
        <a:solidFill>
          <a:schemeClr val="bg1">
            <a:lumMod val="95000"/>
          </a:schemeClr>
        </a:solidFill>
        <a:ln w="12700" cap="flat" cmpd="sng" algn="ctr">
          <a:gradFill flip="none" rotWithShape="1">
            <a:gsLst>
              <a:gs pos="0">
                <a:schemeClr val="accent1">
                  <a:lumMod val="88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r>
            <a:rPr lang="en-US" sz="1000" kern="1200" dirty="0">
              <a:solidFill>
                <a:schemeClr val="tx1"/>
              </a:solidFill>
              <a:latin typeface="Futura Bk BT" panose="020B0502020204020303" pitchFamily="34" charset="0"/>
            </a:rPr>
            <a:t>Title</a:t>
          </a:r>
          <a:endParaRPr lang="en-IN" sz="1000" kern="1200" dirty="0">
            <a:solidFill>
              <a:schemeClr val="tx1"/>
            </a:solidFill>
            <a:latin typeface="Futura Bk BT" panose="020B0502020204020303" pitchFamily="34" charset="0"/>
          </a:endParaRPr>
        </a:p>
      </dsp:txBody>
      <dsp:txXfrm>
        <a:off x="10278" y="232365"/>
        <a:ext cx="1280292" cy="189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86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 Phone number</a:t>
          </a:r>
          <a:endParaRPr lang="en-IN" sz="900" b="0" kern="1200" dirty="0">
            <a:solidFill>
              <a:schemeClr val="tx1"/>
            </a:solidFill>
            <a:latin typeface="Futura Bk BT" panose="020B0502020204020303" pitchFamily="34" charset="0"/>
          </a:endParaRPr>
        </a:p>
      </dsp:txBody>
      <dsp:txXfrm>
        <a:off x="12794" y="41479"/>
        <a:ext cx="1982440" cy="236492"/>
      </dsp:txXfrm>
    </dsp:sp>
    <dsp:sp modelId="{DB8466DA-A8AD-4B43-A7C4-87ABC29E0F28}">
      <dsp:nvSpPr>
        <dsp:cNvPr id="0" name=""/>
        <dsp:cNvSpPr/>
      </dsp:nvSpPr>
      <dsp:spPr>
        <a:xfrm>
          <a:off x="0" y="3310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panose="020B0502020204020303" pitchFamily="34" charset="0"/>
            </a:rPr>
            <a:t>Mobile number</a:t>
          </a:r>
          <a:endParaRPr lang="en-IN" sz="900" b="0" kern="1200" dirty="0">
            <a:solidFill>
              <a:schemeClr val="tx1"/>
            </a:solidFill>
            <a:latin typeface="Futura Bk BT" panose="020B0502020204020303" pitchFamily="34" charset="0"/>
          </a:endParaRPr>
        </a:p>
      </dsp:txBody>
      <dsp:txXfrm>
        <a:off x="12794" y="343879"/>
        <a:ext cx="1982440" cy="236492"/>
      </dsp:txXfrm>
    </dsp:sp>
    <dsp:sp modelId="{D754738F-9A3B-4089-A1AC-C26B20559611}">
      <dsp:nvSpPr>
        <dsp:cNvPr id="0" name=""/>
        <dsp:cNvSpPr/>
      </dsp:nvSpPr>
      <dsp:spPr>
        <a:xfrm>
          <a:off x="0" y="633485"/>
          <a:ext cx="2008028" cy="262080"/>
        </a:xfrm>
        <a:prstGeom prst="roundRect">
          <a:avLst/>
        </a:prstGeom>
        <a:solidFill>
          <a:schemeClr val="bg1">
            <a:lumMod val="95000"/>
          </a:schemeClr>
        </a:solidFill>
        <a:ln w="12700" cap="flat" cmpd="sng" algn="ct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b="0" kern="1200" dirty="0">
              <a:solidFill>
                <a:schemeClr val="tx1"/>
              </a:solidFill>
              <a:latin typeface="Futura Bk BT"/>
            </a:rPr>
            <a:t>Email ID</a:t>
          </a:r>
          <a:endParaRPr lang="en-IN" sz="900" b="0" kern="1200" dirty="0">
            <a:solidFill>
              <a:schemeClr val="tx1"/>
            </a:solidFill>
            <a:latin typeface="Futura Bk BT"/>
          </a:endParaRPr>
        </a:p>
      </dsp:txBody>
      <dsp:txXfrm>
        <a:off x="12794" y="646279"/>
        <a:ext cx="1982440" cy="236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19F645-F352-45BF-AE02-EA050CFD49BD}">
      <dsp:nvSpPr>
        <dsp:cNvPr id="0" name=""/>
        <dsp:cNvSpPr/>
      </dsp:nvSpPr>
      <dsp:spPr>
        <a:xfrm>
          <a:off x="0" y="2097"/>
          <a:ext cx="2602081" cy="430560"/>
        </a:xfrm>
        <a:prstGeom prst="roundRect">
          <a:avLst/>
        </a:prstGeom>
        <a:solidFill>
          <a:schemeClr val="bg1">
            <a:lumMod val="95000"/>
          </a:schemeClr>
        </a:solidFill>
        <a:ln w="12700" cap="flat" cmpd="sng" algn="ctr">
          <a:gradFill flip="none" rotWithShape="1">
            <a:gsLst>
              <a:gs pos="0">
                <a:schemeClr val="accent1">
                  <a:lumMod val="44000"/>
                  <a:lumOff val="56000"/>
                </a:schemeClr>
              </a:gs>
              <a:gs pos="23000">
                <a:schemeClr val="accent1">
                  <a:lumMod val="89000"/>
                </a:schemeClr>
              </a:gs>
              <a:gs pos="69000">
                <a:schemeClr val="accent1">
                  <a:lumMod val="75000"/>
                </a:schemeClr>
              </a:gs>
              <a:gs pos="97000">
                <a:schemeClr val="accent1">
                  <a:lumMod val="70000"/>
                </a:schemeClr>
              </a:gs>
            </a:gsLst>
            <a:lin ang="2700000" scaled="1"/>
            <a:tileRect/>
          </a:gradFill>
          <a:prstDash val="sys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b="0" kern="1200" dirty="0">
              <a:solidFill>
                <a:schemeClr val="tx1"/>
              </a:solidFill>
              <a:latin typeface="Futura Bk BT" panose="020B0502020204020303" pitchFamily="34" charset="0"/>
            </a:rPr>
            <a:t>Address</a:t>
          </a:r>
          <a:endParaRPr lang="en-IN" sz="1100" b="0" kern="1200" dirty="0">
            <a:solidFill>
              <a:schemeClr val="tx1"/>
            </a:solidFill>
            <a:latin typeface="Futura Bk BT" panose="020B0502020204020303" pitchFamily="34" charset="0"/>
          </a:endParaRPr>
        </a:p>
      </dsp:txBody>
      <dsp:txXfrm>
        <a:off x="21018" y="23115"/>
        <a:ext cx="2560045" cy="3885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6BB27-EF57-4D4C-BC55-4056D9E953A9}"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DA093F-B211-4EE4-935B-A6FA5E538531}" type="slidenum">
              <a:rPr lang="en-US" smtClean="0"/>
              <a:t>‹#›</a:t>
            </a:fld>
            <a:endParaRPr lang="en-US"/>
          </a:p>
        </p:txBody>
      </p:sp>
    </p:spTree>
    <p:extLst>
      <p:ext uri="{BB962C8B-B14F-4D97-AF65-F5344CB8AC3E}">
        <p14:creationId xmlns:p14="http://schemas.microsoft.com/office/powerpoint/2010/main" val="2333770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5C6A-F7A1-4FB3-9C5D-4BBA85F305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9913E0-9A67-45C9-B826-CA58876A03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39BB99-85E0-4CD6-98B7-A139F067FC5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FE51CAD6-63CF-4217-8160-8DF9BE052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1668E8-17CE-4747-B367-2A29AE0F6502}"/>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37524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EF73-5A7E-47EE-9508-464C57FD59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1BD6BF-B898-4842-8775-350192BA36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6E6C3-7D56-41FD-A565-EB44C870196E}"/>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4181B8CD-A192-4829-841B-2DE9ADC58B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773E4B8-3AD7-4159-89C3-DD7B13764395}"/>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09555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364BD-36B6-4E3A-9E36-A7609B0E0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1CD610F-FF65-402C-8CC8-D344A04C5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798D98-CB39-4955-8895-390BA6ACEDCD}"/>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A1BF23BC-7728-4F17-8499-0C79EB2EA44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BDF5D97-5C89-474A-8FF1-E586DB353A4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393512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Raster">
    <p:spTree>
      <p:nvGrpSpPr>
        <p:cNvPr id="1" name=""/>
        <p:cNvGrpSpPr/>
        <p:nvPr/>
      </p:nvGrpSpPr>
      <p:grpSpPr>
        <a:xfrm>
          <a:off x="0" y="0"/>
          <a:ext cx="0" cy="0"/>
          <a:chOff x="0" y="0"/>
          <a:chExt cx="0" cy="0"/>
        </a:xfrm>
      </p:grpSpPr>
      <p:sp>
        <p:nvSpPr>
          <p:cNvPr id="103" name="Foliennummer"/>
          <p:cNvSpPr txBox="1">
            <a:spLocks noGrp="1"/>
          </p:cNvSpPr>
          <p:nvPr>
            <p:ph type="sldNum" sz="quarter" idx="2"/>
          </p:nvPr>
        </p:nvSpPr>
        <p:spPr>
          <a:xfrm>
            <a:off x="11748839" y="6563519"/>
            <a:ext cx="334304" cy="215901"/>
          </a:xfrm>
          <a:prstGeom prst="rect">
            <a:avLst/>
          </a:prstGeom>
        </p:spPr>
        <p:txBody>
          <a:bodyPr wrap="square"/>
          <a:lstStyle>
            <a:lvl1pPr>
              <a:defRPr sz="1000">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2582299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FDF8-23F2-41D9-B942-020EA8734F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AAC85F-A446-488C-8C39-280791ED7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91471F-DD8A-4DAD-AE07-EFD9A8C1DD39}"/>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D41FF214-FB6C-428B-8B7F-015BA15789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8BC203-71DE-478F-838B-ABE5AF8778F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75391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AF4A-B893-40D3-8717-3AAD7E6316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B8010C-0555-4748-8109-757227D839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6B9A6C-0C93-468D-AF4B-E7FED780F250}"/>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7B60E1BC-F77A-4D43-B0BC-7C31C6277C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FABDFD8-98FA-4590-A04F-1E90124B25DD}"/>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8548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CDDC5-5EA1-42A5-B2B9-725FD1467F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2A5964-913D-4FF3-B64F-F8D60F1803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A7805-D280-4985-885A-D9C8A82949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B99AA3-4CF7-449E-B1CA-0FD8737AF677}"/>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DBFC9021-969E-4EDA-94EF-E4B93EFCB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E8D1E8-F9D1-4EF4-9A2D-C1E8FC55018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90578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26FCD-7A3B-4FA9-9F57-2955C68865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E185A8-113A-4EDA-88A3-184FEA7605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A350D2-AAC6-4B49-BD80-F38F1C210A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17FCB0C-F927-45C9-8850-A693806F4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655E36-EEA0-43D3-94F8-B737ED84B5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DF8B1-A571-4A1F-84E4-C7E4D85D547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8" name="Footer Placeholder 7">
            <a:extLst>
              <a:ext uri="{FF2B5EF4-FFF2-40B4-BE49-F238E27FC236}">
                <a16:creationId xmlns:a16="http://schemas.microsoft.com/office/drawing/2014/main" id="{92982C1C-B3E5-4E3D-8109-191DFD55A18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23E4AC2-2A85-45EE-8D3B-EE3DDCD138F4}"/>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1422536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2A18D-0F74-4FCE-A331-2C4FF2ABAE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2D68EE5-2882-4CC8-B4E2-26C6FAF8F82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4" name="Footer Placeholder 3">
            <a:extLst>
              <a:ext uri="{FF2B5EF4-FFF2-40B4-BE49-F238E27FC236}">
                <a16:creationId xmlns:a16="http://schemas.microsoft.com/office/drawing/2014/main" id="{55EC5832-FDF2-4945-ACCB-C018FEEF610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010B4F-B774-4706-956D-75D174AECD10}"/>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6645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FF3D94-B5AD-4402-8EA1-8AA104860D95}"/>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3" name="Footer Placeholder 2">
            <a:extLst>
              <a:ext uri="{FF2B5EF4-FFF2-40B4-BE49-F238E27FC236}">
                <a16:creationId xmlns:a16="http://schemas.microsoft.com/office/drawing/2014/main" id="{620299F5-6E33-4242-913E-F91CB79539A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15A7753-6B86-4900-BEE3-447C3A4D805E}"/>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2325865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5764F-786E-451E-B8DD-7E2A14D681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C7CFBB-FAAB-412D-B644-15D90B2681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FFEC22-B29E-4FC8-A6C8-115FD8B65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14072-D773-4CA9-90F1-E664768EFAEF}"/>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6F5B50C9-F73A-478F-BDB5-D9192ACE860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891680B-534A-4537-A9D2-3F39E1307EC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89581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E65E-9A39-4E10-B6F9-E9ECB3ABF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497C9D-EC99-4854-9811-74039FD765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214730-2FAA-4E3E-AB75-837504FE0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EF10D8-88A7-4217-A5E6-409DFD755CEA}"/>
              </a:ext>
            </a:extLst>
          </p:cNvPr>
          <p:cNvSpPr>
            <a:spLocks noGrp="1"/>
          </p:cNvSpPr>
          <p:nvPr>
            <p:ph type="dt" sz="half" idx="10"/>
          </p:nvPr>
        </p:nvSpPr>
        <p:spPr/>
        <p:txBody>
          <a:bodyPr/>
          <a:lstStyle/>
          <a:p>
            <a:fld id="{16EBA9A0-9F9B-4097-AD1F-F3FA1D9DACA8}" type="datetimeFigureOut">
              <a:rPr lang="en-IN" smtClean="0"/>
              <a:t>18-05-2022</a:t>
            </a:fld>
            <a:endParaRPr lang="en-IN"/>
          </a:p>
        </p:txBody>
      </p:sp>
      <p:sp>
        <p:nvSpPr>
          <p:cNvPr id="6" name="Footer Placeholder 5">
            <a:extLst>
              <a:ext uri="{FF2B5EF4-FFF2-40B4-BE49-F238E27FC236}">
                <a16:creationId xmlns:a16="http://schemas.microsoft.com/office/drawing/2014/main" id="{26383EB9-F0E4-4469-B49A-6556098B6A3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6ED65D4-6F94-4B83-A8D1-D6E73F17E5D1}"/>
              </a:ext>
            </a:extLst>
          </p:cNvPr>
          <p:cNvSpPr>
            <a:spLocks noGrp="1"/>
          </p:cNvSpPr>
          <p:nvPr>
            <p:ph type="sldNum" sz="quarter" idx="12"/>
          </p:nvPr>
        </p:nvSpPr>
        <p:spPr/>
        <p:txBody>
          <a:bodyPr/>
          <a:lstStyle/>
          <a:p>
            <a:fld id="{767C9FFC-4F7E-4C0D-A302-3387F88E0174}" type="slidenum">
              <a:rPr lang="en-IN" smtClean="0"/>
              <a:t>‹#›</a:t>
            </a:fld>
            <a:endParaRPr lang="en-IN"/>
          </a:p>
        </p:txBody>
      </p:sp>
    </p:spTree>
    <p:extLst>
      <p:ext uri="{BB962C8B-B14F-4D97-AF65-F5344CB8AC3E}">
        <p14:creationId xmlns:p14="http://schemas.microsoft.com/office/powerpoint/2010/main" val="410203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68829-365C-4894-8404-330FCA0B00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EB11F27-8DC3-451E-82A9-DDF8D128A2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550552-F37E-49EB-A9C8-3D4FD83A4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BA9A0-9F9B-4097-AD1F-F3FA1D9DACA8}" type="datetimeFigureOut">
              <a:rPr lang="en-IN" smtClean="0"/>
              <a:t>18-05-2022</a:t>
            </a:fld>
            <a:endParaRPr lang="en-IN"/>
          </a:p>
        </p:txBody>
      </p:sp>
      <p:sp>
        <p:nvSpPr>
          <p:cNvPr id="5" name="Footer Placeholder 4">
            <a:extLst>
              <a:ext uri="{FF2B5EF4-FFF2-40B4-BE49-F238E27FC236}">
                <a16:creationId xmlns:a16="http://schemas.microsoft.com/office/drawing/2014/main" id="{BDEA59D3-A840-4990-B02C-96D5C1C4C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AB158A9-1718-42A3-AA3E-886432C60A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C9FFC-4F7E-4C0D-A302-3387F88E0174}" type="slidenum">
              <a:rPr lang="en-IN" smtClean="0"/>
              <a:t>‹#›</a:t>
            </a:fld>
            <a:endParaRPr lang="en-IN"/>
          </a:p>
        </p:txBody>
      </p:sp>
    </p:spTree>
    <p:extLst>
      <p:ext uri="{BB962C8B-B14F-4D97-AF65-F5344CB8AC3E}">
        <p14:creationId xmlns:p14="http://schemas.microsoft.com/office/powerpoint/2010/main" val="8827616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22.jpg"/><Relationship Id="rId4" Type="http://schemas.openxmlformats.org/officeDocument/2006/relationships/image" Target="../media/image2.png"/></Relationships>

</file>

<file path=ppt/slides/_rels/slide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1.jpe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01.xml"/><Relationship Id="rId13" Type="http://schemas.openxmlformats.org/officeDocument/2006/relationships/slide" Target="slide102.xml"/><Relationship Id="rId14" Type="http://schemas.openxmlformats.org/officeDocument/2006/relationships/slide" Target="slide103.xml"/><Relationship Id="rId15" Type="http://schemas.openxmlformats.org/officeDocument/2006/relationships/slide" Target="slide104.xml"/><Relationship Id="rId16" Type="http://schemas.openxmlformats.org/officeDocument/2006/relationships/slide" Target="slide105.xml"/><Relationship Id="rId17" Type="http://schemas.openxmlformats.org/officeDocument/2006/relationships/slide" Target="slide106.xml"/><Relationship Id="rId18" Type="http://schemas.openxmlformats.org/officeDocument/2006/relationships/slide" Target="slide107.xml"/><Relationship Id="rId19" Type="http://schemas.openxmlformats.org/officeDocument/2006/relationships/slide" Target="slide108.xml"/></Relationships>

</file>

<file path=ppt/slides/_rels/slide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1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8.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19.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1.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2.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3.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4.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5.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6.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7.xml.rels><?xml version="1.0" encoding="UTF-8" standalone="yes"?>
<Relationships xmlns="http://schemas.openxmlformats.org/package/2006/relationships"><Relationship Id="rId1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64.jpeg"/><Relationship Id="rId1" Type="http://schemas.openxmlformats.org/officeDocument/2006/relationships/slideLayout" Target="../slideLayouts/slideLayout1.xml"/><Relationship Id="rId19" Type="http://schemas.openxmlformats.org/officeDocument/2006/relationships/slide" Target="slide14.xml"/><Relationship Id="rId20" Type="http://schemas.openxmlformats.org/officeDocument/2006/relationships/slide" Target="slide113.xml"/><Relationship Id="rId21" Type="http://schemas.openxmlformats.org/officeDocument/2006/relationships/slide" Target="slide114.xml"/><Relationship Id="rId22" Type="http://schemas.openxmlformats.org/officeDocument/2006/relationships/slide" Target="slide115.xml"/><Relationship Id="rId23" Type="http://schemas.openxmlformats.org/officeDocument/2006/relationships/slide" Target="slide116.xml"/><Relationship Id="rId24" Type="http://schemas.openxmlformats.org/officeDocument/2006/relationships/slide" Target="slide117.xml"/><Relationship Id="rId25" Type="http://schemas.openxmlformats.org/officeDocument/2006/relationships/slide" Target="slide118.xml"/><Relationship Id="rId26" Type="http://schemas.openxmlformats.org/officeDocument/2006/relationships/slide" Target="slide119.xml"/><Relationship Id="rId27" Type="http://schemas.openxmlformats.org/officeDocument/2006/relationships/slide" Target="slide120.xml"/><Relationship Id="rId28" Type="http://schemas.openxmlformats.org/officeDocument/2006/relationships/slide" Target="slide121.xml"/><Relationship Id="rId29" Type="http://schemas.openxmlformats.org/officeDocument/2006/relationships/slide" Target="slide122.xml"/><Relationship Id="rId30" Type="http://schemas.openxmlformats.org/officeDocument/2006/relationships/slide" Target="slide123.xml"/><Relationship Id="rId31" Type="http://schemas.openxmlformats.org/officeDocument/2006/relationships/slide" Target="slide124.xml"/><Relationship Id="rId32" Type="http://schemas.openxmlformats.org/officeDocument/2006/relationships/slide" Target="slide125.xml"/><Relationship Id="rId33" Type="http://schemas.openxmlformats.org/officeDocument/2006/relationships/slide" Target="slide126.xml"/><Relationship Id="rId34" Type="http://schemas.openxmlformats.org/officeDocument/2006/relationships/slide" Target="slide127.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6.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130.xml"/><Relationship Id="rId13" Type="http://schemas.openxmlformats.org/officeDocument/2006/relationships/slide" Target="slide131.xml"/><Relationship Id="rId14" Type="http://schemas.openxmlformats.org/officeDocument/2006/relationships/slide" Target="slide132.xml"/><Relationship Id="rId15" Type="http://schemas.openxmlformats.org/officeDocument/2006/relationships/slide" Target="slide133.xml"/><Relationship Id="rId16" Type="http://schemas.openxmlformats.org/officeDocument/2006/relationships/slide" Target="slide134.xml"/><Relationship Id="rId17" Type="http://schemas.openxmlformats.org/officeDocument/2006/relationships/slide" Target="slide135.xml"/><Relationship Id="rId18" Type="http://schemas.openxmlformats.org/officeDocument/2006/relationships/slide" Target="slide136.xml"/><Relationship Id="rId19" Type="http://schemas.openxmlformats.org/officeDocument/2006/relationships/slide" Target="slide137.xml"/></Relationships>

</file>

<file path=ppt/slides/_rels/slide1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7.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slide" Target="slide93.xml"/><Relationship Id="rId18" Type="http://schemas.openxmlformats.org/officeDocument/2006/relationships/slide" Target="slide140.xml"/><Relationship Id="rId3" Type="http://schemas.openxmlformats.org/officeDocument/2006/relationships/image" Target="../media/image4.png"/><Relationship Id="rId21" Type="http://schemas.openxmlformats.org/officeDocument/2006/relationships/slide" Target="slide143.xml"/><Relationship Id="rId7" Type="http://schemas.openxmlformats.org/officeDocument/2006/relationships/slide" Target="slide35.xml"/><Relationship Id="rId12" Type="http://schemas.openxmlformats.org/officeDocument/2006/relationships/slide" Target="slide85.xml"/><Relationship Id="rId17" Type="http://schemas.openxmlformats.org/officeDocument/2006/relationships/slide" Target="slide138.xml"/><Relationship Id="rId25" Type="http://schemas.openxmlformats.org/officeDocument/2006/relationships/slide" Target="slide59.xml"/><Relationship Id="rId2" Type="http://schemas.openxmlformats.org/officeDocument/2006/relationships/image" Target="../media/image3.jpeg"/><Relationship Id="rId16" Type="http://schemas.openxmlformats.org/officeDocument/2006/relationships/slide" Target="slide128.xml"/><Relationship Id="rId20" Type="http://schemas.openxmlformats.org/officeDocument/2006/relationships/slide" Target="slide142.xml"/><Relationship Id="rId1" Type="http://schemas.openxmlformats.org/officeDocument/2006/relationships/slideLayout" Target="../slideLayouts/slideLayout7.xml"/><Relationship Id="rId6" Type="http://schemas.openxmlformats.org/officeDocument/2006/relationships/slide" Target="slide27.xml"/><Relationship Id="rId11" Type="http://schemas.openxmlformats.org/officeDocument/2006/relationships/slide" Target="slide82.xml"/><Relationship Id="rId24" Type="http://schemas.openxmlformats.org/officeDocument/2006/relationships/slide" Target="slide2.xml"/><Relationship Id="rId5" Type="http://schemas.openxmlformats.org/officeDocument/2006/relationships/slide" Target="slide18.xml"/><Relationship Id="rId15" Type="http://schemas.openxmlformats.org/officeDocument/2006/relationships/slide" Target="slide109.xml"/><Relationship Id="rId23" Type="http://schemas.openxmlformats.org/officeDocument/2006/relationships/image" Target="../media/image6.png"/><Relationship Id="rId10" Type="http://schemas.openxmlformats.org/officeDocument/2006/relationships/slide" Target="slide74.xml"/><Relationship Id="rId19" Type="http://schemas.openxmlformats.org/officeDocument/2006/relationships/slide" Target="slide141.xml"/><Relationship Id="rId4" Type="http://schemas.openxmlformats.org/officeDocument/2006/relationships/slide" Target="slide15.xml"/><Relationship Id="rId9" Type="http://schemas.openxmlformats.org/officeDocument/2006/relationships/slide" Target="slide64.xml"/><Relationship Id="rId14" Type="http://schemas.openxmlformats.org/officeDocument/2006/relationships/slide" Target="slide99.xml"/><Relationship Id="rId22" Type="http://schemas.openxmlformats.org/officeDocument/2006/relationships/image" Target="../media/image5.png"/></Relationships>

</file>

<file path=ppt/slides/_rels/slide140.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2.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1.xml.rels><?xml version="1.0" encoding="UTF-8" standalone="yes"?>
<Relationships xmlns="http://schemas.openxmlformats.org/package/2006/relationships">
    <Relationship Id="rId3" Type="http://schemas.openxmlformats.org/officeDocument/2006/relationships/image" Target="../media/image7.png"/>
    <Relationship Id="rId2" Type="http://schemas.openxmlformats.org/officeDocument/2006/relationships/image" Target="../media/image_10157_73.png"/>
    <Relationship Id="rId1" Type="http://schemas.openxmlformats.org/officeDocument/2006/relationships/slideLayout" Target="../slideLayouts/slideLayout7.xml"/>
    <Relationship Id="rId5" Type="http://schemas.openxmlformats.org/officeDocument/2006/relationships/slide" Target="slide14.xml"/>
    <Relationship Id="rId4" Type="http://schemas.openxmlformats.org/officeDocument/2006/relationships/slide" Target="slide2.xml"/>
</Relationships>

</file>

<file path=ppt/slides/_rels/slide1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0.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1.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14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72.png"/><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7.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slide" Target="slide14.xml"/><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3.xml"/><Relationship Id="rId3" Type="http://schemas.openxmlformats.org/officeDocument/2006/relationships/image" Target="../media/image4.png"/><Relationship Id="rId7" Type="http://schemas.openxmlformats.org/officeDocument/2006/relationships/slide" Target="slide9.xml"/><Relationship Id="rId12" Type="http://schemas.openxmlformats.org/officeDocument/2006/relationships/slide" Target="slide7.xml"/><Relationship Id="rId2" Type="http://schemas.openxmlformats.org/officeDocument/2006/relationships/image" Target="../media/image3.jpeg"/><Relationship Id="rId16"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44.xml"/><Relationship Id="rId5" Type="http://schemas.openxmlformats.org/officeDocument/2006/relationships/slide" Target="slide5.xml"/><Relationship Id="rId15" Type="http://schemas.openxmlformats.org/officeDocument/2006/relationships/image" Target="../media/image5.png"/><Relationship Id="rId10" Type="http://schemas.openxmlformats.org/officeDocument/2006/relationships/slide" Target="slide14.xml"/><Relationship Id="rId4" Type="http://schemas.openxmlformats.org/officeDocument/2006/relationships/slide" Target="slide4.xml"/><Relationship Id="rId9" Type="http://schemas.openxmlformats.org/officeDocument/2006/relationships/slide" Target="slide12.xml"/><Relationship Id="rId14" Type="http://schemas.openxmlformats.org/officeDocument/2006/relationships/slide" Target="slide6.xml"/></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20.xml"/><Relationship Id="rId12" Type="http://schemas.openxmlformats.org/officeDocument/2006/relationships/slide" Target="slide21.xml"/><Relationship Id="rId13" Type="http://schemas.openxmlformats.org/officeDocument/2006/relationships/slide" Target="slide22.xml"/><Relationship Id="rId14" Type="http://schemas.openxmlformats.org/officeDocument/2006/relationships/slide" Target="slide23.xml"/><Relationship Id="rId15" Type="http://schemas.openxmlformats.org/officeDocument/2006/relationships/slide" Target="slide24.xml"/><Relationship Id="rId16" Type="http://schemas.openxmlformats.org/officeDocument/2006/relationships/slide" Target="slide25.xml"/><Relationship Id="rId17" Type="http://schemas.openxmlformats.org/officeDocument/2006/relationships/slide" Target="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3.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9" Type="http://schemas.openxmlformats.org/officeDocument/2006/relationships/slide" Target="slide14.xml"/><Relationship Id="rId10" Type="http://schemas.openxmlformats.org/officeDocument/2006/relationships/slide" Target="slide31.xml"/><Relationship Id="rId11" Type="http://schemas.openxmlformats.org/officeDocument/2006/relationships/slide" Target="slide32.xml"/><Relationship Id="rId12" Type="http://schemas.openxmlformats.org/officeDocument/2006/relationships/slide" Target="slide33.xml"/><Relationship Id="rId13" Type="http://schemas.openxmlformats.org/officeDocument/2006/relationships/slide" Target="slide3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2.xml"/><Relationship Id="rId6" Type="http://schemas.openxmlformats.org/officeDocument/2006/relationships/slide" Target="slide31.xml"/><Relationship Id="rId7" Type="http://schemas.openxmlformats.org/officeDocument/2006/relationships/slide" Target="slide32.xml"/><Relationship Id="rId8" Type="http://schemas.openxmlformats.org/officeDocument/2006/relationships/slide" Target="slide33.xml"/><Relationship Id="rId9" Type="http://schemas.openxmlformats.org/officeDocument/2006/relationships/slide" Target="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xml.rels><?xml version="1.0" encoding="UTF-8" standalone="yes"?>
<Relationships xmlns="http://schemas.openxmlformats.org/package/2006/relationships"><Relationship Id="rId3" Type="http://schemas.openxmlformats.org/officeDocument/2006/relationships/image" Target="../media/image_9987_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_9987_14.png"/><Relationship Id="rId4" Type="http://schemas.openxmlformats.org/officeDocument/2006/relationships/image" Target="../media/image_9987_13.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g"/><Relationship Id="rId16" Type="http://schemas.openxmlformats.org/officeDocument/2006/relationships/slide" Target="slide14.xml"/><Relationship Id="rId1" Type="http://schemas.openxmlformats.org/officeDocument/2006/relationships/slideLayout" Target="../slideLayouts/slideLayout1.xml"/><Relationship Id="rId15" Type="http://schemas.openxmlformats.org/officeDocument/2006/relationships/slide" Target="slide2.xml"/><Relationship Id="rId17" Type="http://schemas.openxmlformats.org/officeDocument/2006/relationships/slide" Target="slide39.xml"/><Relationship Id="rId18" Type="http://schemas.openxmlformats.org/officeDocument/2006/relationships/slide" Target="slide40.xml"/><Relationship Id="rId19" Type="http://schemas.openxmlformats.org/officeDocument/2006/relationships/slide" Target="slide41.xml"/><Relationship Id="rId20" Type="http://schemas.openxmlformats.org/officeDocument/2006/relationships/slide" Target="slide42.xml"/><Relationship Id="rId21" Type="http://schemas.openxmlformats.org/officeDocument/2006/relationships/slide" Target="slide43.xml"/><Relationship Id="rId22" Type="http://schemas.openxmlformats.org/officeDocument/2006/relationships/slide" Target="slide44.xml"/><Relationship Id="rId23" Type="http://schemas.openxmlformats.org/officeDocument/2006/relationships/slide" Target="slide45.xml"/><Relationship Id="rId24" Type="http://schemas.openxmlformats.org/officeDocument/2006/relationships/slide" Target="slide46.xml"/><Relationship Id="rId25" Type="http://schemas.openxmlformats.org/officeDocument/2006/relationships/slide" Target="slide47.xml"/><Relationship Id="rId26" Type="http://schemas.openxmlformats.org/officeDocument/2006/relationships/slide" Target="slide48.xml"/><Relationship Id="rId27" Type="http://schemas.openxmlformats.org/officeDocument/2006/relationships/slide" Target="slide49.xml"/><Relationship Id="rId28" Type="http://schemas.openxmlformats.org/officeDocument/2006/relationships/slide" Target="slide50.xml"/><Relationship Id="rId29" Type="http://schemas.openxmlformats.org/officeDocument/2006/relationships/slide" Target="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0.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55.xml"/><Relationship Id="rId12" Type="http://schemas.openxmlformats.org/officeDocument/2006/relationships/slide" Target="slide56.xml"/><Relationship Id="rId13" Type="http://schemas.openxmlformats.org/officeDocument/2006/relationships/slide" Target="slide57.xml"/><Relationship Id="rId14" Type="http://schemas.openxmlformats.org/officeDocument/2006/relationships/slide" Target="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4.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12" Type="http://schemas.openxmlformats.org/officeDocument/2006/relationships/slide" Target="slide14.xml"/><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2.xml"/><Relationship Id="rId13" Type="http://schemas.openxmlformats.org/officeDocument/2006/relationships/slide" Target="slide66.xml"/><Relationship Id="rId14" Type="http://schemas.openxmlformats.org/officeDocument/2006/relationships/slide" Target="slide67.xml"/><Relationship Id="rId15" Type="http://schemas.openxmlformats.org/officeDocument/2006/relationships/slide" Target="slide68.xml"/><Relationship Id="rId16" Type="http://schemas.openxmlformats.org/officeDocument/2006/relationships/slide" Target="slide69.xml"/><Relationship Id="rId17" Type="http://schemas.openxmlformats.org/officeDocument/2006/relationships/slide" Target="slide70.xml"/><Relationship Id="rId18" Type="http://schemas.openxmlformats.org/officeDocument/2006/relationships/slide" Target="slide71.xml"/><Relationship Id="rId19" Type="http://schemas.openxmlformats.org/officeDocument/2006/relationships/slide" Target="slide72.xml"/><Relationship Id="rId20" Type="http://schemas.openxmlformats.org/officeDocument/2006/relationships/slide" Target="slide73.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g"/><Relationship Id="rId1" Type="http://schemas.openxmlformats.org/officeDocument/2006/relationships/slideLayout" Target="../slideLayouts/slideLayout1.xml"/><Relationship Id="rId11" Type="http://schemas.openxmlformats.org/officeDocument/2006/relationships/slide" Target="slide14.xml"/><Relationship Id="rId10" Type="http://schemas.openxmlformats.org/officeDocument/2006/relationships/slide" Target="slide2.xml"/><Relationship Id="rId12" Type="http://schemas.openxmlformats.org/officeDocument/2006/relationships/slide" Target="slide66.xml"/><Relationship Id="rId13" Type="http://schemas.openxmlformats.org/officeDocument/2006/relationships/slide" Target="slide67.xml"/><Relationship Id="rId14" Type="http://schemas.openxmlformats.org/officeDocument/2006/relationships/slide" Target="slide68.xml"/><Relationship Id="rId15" Type="http://schemas.openxmlformats.org/officeDocument/2006/relationships/slide" Target="slide69.xml"/><Relationship Id="rId16" Type="http://schemas.openxmlformats.org/officeDocument/2006/relationships/slide" Target="slide70.xml"/><Relationship Id="rId17" Type="http://schemas.openxmlformats.org/officeDocument/2006/relationships/slide" Target="slide71.xml"/><Relationship Id="rId18" Type="http://schemas.openxmlformats.org/officeDocument/2006/relationships/slide" Target="slide72.xml"/><Relationship Id="rId19" Type="http://schemas.openxmlformats.org/officeDocument/2006/relationships/slide" Target="slide73.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7.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79.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1.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48.jpeg"/><Relationship Id="rId1" Type="http://schemas.openxmlformats.org/officeDocument/2006/relationships/slideLayout" Target="../slideLayouts/slideLayout1.xml"/><Relationship Id="rId9" Type="http://schemas.openxmlformats.org/officeDocument/2006/relationships/slide" Target="slide77.xml"/><Relationship Id="rId10" Type="http://schemas.openxmlformats.org/officeDocument/2006/relationships/slide" Target="slide78.xml"/><Relationship Id="rId11" Type="http://schemas.openxmlformats.org/officeDocument/2006/relationships/slide" Target="slide79.xml"/><Relationship Id="rId12" Type="http://schemas.openxmlformats.org/officeDocument/2006/relationships/slide" Target="slide80.xml"/><Relationship Id="rId13" Type="http://schemas.openxmlformats.org/officeDocument/2006/relationships/slide" Target="slide81.xml"/></Relationships>

</file>

<file path=ppt/slides/_rels/slide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9.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jp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7.png"/><Relationship Id="rId7" Type="http://schemas.openxmlformats.org/officeDocument/2006/relationships/slide" Target="slide2.xml"/><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slide" Target="slide14.xml"/><Relationship Id="rId2"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7.png"/></Relationships>

</file>

<file path=ppt/slides/_rels/slide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slide" Target="slide14.xml"/><Relationship Id="rId4" Type="http://schemas.openxmlformats.org/officeDocument/2006/relationships/slide" Target="slide2.xml"/></Relationships>

</file>

<file path=ppt/slides/_rels/slide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xml.rels><?xml version="1.0" encoding="UTF-8" standalone="yes"?>
<Relationships xmlns="http://schemas.openxmlformats.org/package/2006/relationships">
    <Relationship Id="rId3" Type="http://schemas.openxmlformats.org/officeDocument/2006/relationships/image" Target="../media/image_10157_21.jpeg"/>
    <Relationship Id="rId2" Type="http://schemas.openxmlformats.org/officeDocument/2006/relationships/image" Target="../media/image_10157_20.png"/>
    <Relationship Id="rId1" Type="http://schemas.openxmlformats.org/officeDocument/2006/relationships/slideLayout" Target="../slideLayouts/slideLayout7.xml"/>
    <Relationship Id="rId5" Type="http://schemas.openxmlformats.org/officeDocument/2006/relationships/image" Target="../media/image_10157_23.png"/>
    <Relationship Id="rId4" Type="http://schemas.openxmlformats.org/officeDocument/2006/relationships/image" Target="../media/image_10157_22.jpeg"/>
</Relationships>

</file>

<file path=ppt/slides/_rels/slide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5.jpeg"/><Relationship Id="rId1" Type="http://schemas.openxmlformats.org/officeDocument/2006/relationships/slideLayout" Target="../slideLayouts/slideLayout1.xml"/><Relationship Id="rId10" Type="http://schemas.openxmlformats.org/officeDocument/2006/relationships/slide" Target="slide14.xml"/><Relationship Id="rId9" Type="http://schemas.openxmlformats.org/officeDocument/2006/relationships/slide" Target="slide2.xml"/><Relationship Id="rId11" Type="http://schemas.openxmlformats.org/officeDocument/2006/relationships/slide" Target="slide88.xml"/><Relationship Id="rId12" Type="http://schemas.openxmlformats.org/officeDocument/2006/relationships/slide" Target="slide89.xml"/><Relationship Id="rId13" Type="http://schemas.openxmlformats.org/officeDocument/2006/relationships/slide" Target="slide90.xml"/><Relationship Id="rId14" Type="http://schemas.openxmlformats.org/officeDocument/2006/relationships/slide" Target="slide91.xml"/><Relationship Id="rId15" Type="http://schemas.openxmlformats.org/officeDocument/2006/relationships/slide" Target="slide92.xml"/></Relationships>

</file>

<file path=ppt/slides/_rels/slide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_rels/slide9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7.png"/></Relationships>

</file>

<file path=ppt/slides/_rels/slide9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slide" Target="slide14.xml"/><Relationship Id="rId2" Type="http://schemas.openxmlformats.org/officeDocument/2006/relationships/image" Target="../media/image59.jpg"/><Relationship Id="rId1" Type="http://schemas.openxmlformats.org/officeDocument/2006/relationships/slideLayout" Target="../slideLayouts/slideLayout1.xml"/><Relationship Id="rId6" Type="http://schemas.openxmlformats.org/officeDocument/2006/relationships/slide" Target="slide2.xml"/><Relationship Id="rId8" Type="http://schemas.openxmlformats.org/officeDocument/2006/relationships/slide" Target="slide96.xml"/><Relationship Id="rId9" Type="http://schemas.openxmlformats.org/officeDocument/2006/relationships/slide" Target="slide98.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58A9E0-72AB-4ADD-B208-8C17029BD7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1998" cy="6857999"/>
          </a:xfrm>
          <a:prstGeom prst="rect">
            <a:avLst/>
          </a:prstGeom>
        </p:spPr>
      </p:pic>
      <p:pic>
        <p:nvPicPr>
          <p:cNvPr id="14" name="Picture 13">
            <a:extLst>
              <a:ext uri="{FF2B5EF4-FFF2-40B4-BE49-F238E27FC236}">
                <a16:creationId xmlns:a16="http://schemas.microsoft.com/office/drawing/2014/main" id="{49A24679-E64B-47C3-9785-55B0B9F0F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600" y="-577546"/>
            <a:ext cx="5560607" cy="3128241"/>
          </a:xfrm>
          <a:prstGeom prst="rect">
            <a:avLst/>
          </a:prstGeom>
        </p:spPr>
      </p:pic>
      <p:sp>
        <p:nvSpPr>
          <p:cNvPr id="15" name="object 26">
            <a:extLst>
              <a:ext uri="{FF2B5EF4-FFF2-40B4-BE49-F238E27FC236}">
                <a16:creationId xmlns:a16="http://schemas.microsoft.com/office/drawing/2014/main" id="{61301C6D-3A20-439C-8AB5-B6E1F279F572}"/>
              </a:ext>
            </a:extLst>
          </p:cNvPr>
          <p:cNvSpPr txBox="1">
            <a:spLocks noChangeAspect="1"/>
          </p:cNvSpPr>
          <p:nvPr/>
        </p:nvSpPr>
        <p:spPr>
          <a:xfrm>
            <a:off x="-256676" y="2107555"/>
            <a:ext cx="8245643" cy="782265"/>
          </a:xfrm>
          <a:prstGeom prst="rect">
            <a:avLst/>
          </a:prstGeom>
        </p:spPr>
        <p:txBody>
          <a:bodyPr vert="horz" wrap="square" lIns="0" tIns="139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gn="r">
              <a:lnSpc>
                <a:spcPts val="5000"/>
              </a:lnSpc>
              <a:spcBef>
                <a:spcPts val="1100"/>
              </a:spcBef>
            </a:pPr>
            <a:r>
              <a:rPr lang="de-DE" spc="-150" dirty="0">
                <a:solidFill>
                  <a:srgbClr val="3B3838"/>
                </a:solidFill>
                <a:latin typeface="Futura Bk BT" panose="020B0502020204020303" pitchFamily="34" charset="0"/>
              </a:rPr>
              <a:t>CONNECT </a:t>
            </a:r>
            <a:r>
              <a:rPr lang="de-DE" spc="-150">
                <a:solidFill>
                  <a:srgbClr val="3B3838"/>
                </a:solidFill>
                <a:latin typeface="Futura Bk BT" panose="020B0502020204020303" pitchFamily="34" charset="0"/>
              </a:rPr>
              <a:t>CHEMICALS GROUP</a:t>
            </a:r>
            <a:endParaRPr lang="de-DE" spc="-150" dirty="0">
              <a:solidFill>
                <a:srgbClr val="3B3838"/>
              </a:solidFill>
              <a:latin typeface="Futura Bk BT" panose="020B0502020204020303" pitchFamily="34" charset="0"/>
            </a:endParaRPr>
          </a:p>
        </p:txBody>
      </p:sp>
      <p:sp>
        <p:nvSpPr>
          <p:cNvPr id="16" name="TextBox 15">
            <a:extLst>
              <a:ext uri="{FF2B5EF4-FFF2-40B4-BE49-F238E27FC236}">
                <a16:creationId xmlns:a16="http://schemas.microsoft.com/office/drawing/2014/main" id="{DADC0EFC-B429-4D2E-B244-E3B02660DDEB}"/>
              </a:ext>
            </a:extLst>
          </p:cNvPr>
          <p:cNvSpPr txBox="1">
            <a:spLocks noChangeAspect="1"/>
          </p:cNvSpPr>
          <p:nvPr/>
        </p:nvSpPr>
        <p:spPr>
          <a:xfrm>
            <a:off x="465735" y="2971034"/>
            <a:ext cx="4734804" cy="400110"/>
          </a:xfrm>
          <a:prstGeom prst="rect">
            <a:avLst/>
          </a:prstGeom>
          <a:noFill/>
          <a:ln>
            <a:noFill/>
          </a:ln>
          <a:effectLst/>
        </p:spPr>
        <p:txBody>
          <a:bodyPr wrap="square" lIns="91440" tIns="45720" rIns="91440" bIns="45720" rtlCol="0" anchor="t">
            <a:spAutoFit/>
          </a:bodyPr>
          <a:lstStyle/>
          <a:p>
            <a:r>
              <a:rPr lang="de-DE" sz="2000">
                <a:solidFill>
                  <a:schemeClr val="bg1"/>
                </a:solidFill>
                <a:latin typeface="Futura Bk BT"/>
              </a:rPr>
              <a:t>2022 COMPANY PRESENTATION</a:t>
            </a:r>
            <a:endParaRPr lang="en-US" sz="2000">
              <a:solidFill>
                <a:schemeClr val="bg1"/>
              </a:solidFill>
              <a:latin typeface="Futura Bk BT"/>
            </a:endParaRPr>
          </a:p>
        </p:txBody>
      </p:sp>
    </p:spTree>
    <p:extLst>
      <p:ext uri="{BB962C8B-B14F-4D97-AF65-F5344CB8AC3E}">
        <p14:creationId xmlns:p14="http://schemas.microsoft.com/office/powerpoint/2010/main" val="56677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87E053-E7D6-44FF-A4FA-E4663CB7964B}"/>
              </a:ext>
            </a:extLst>
          </p:cNvPr>
          <p:cNvGrpSpPr/>
          <p:nvPr/>
        </p:nvGrpSpPr>
        <p:grpSpPr>
          <a:xfrm>
            <a:off x="1078303" y="1271872"/>
            <a:ext cx="2967486" cy="4878761"/>
            <a:chOff x="1078303" y="1953343"/>
            <a:chExt cx="2967486" cy="4878761"/>
          </a:xfrm>
        </p:grpSpPr>
        <p:sp>
          <p:nvSpPr>
            <p:cNvPr id="25" name="Rectangle 24">
              <a:extLst>
                <a:ext uri="{FF2B5EF4-FFF2-40B4-BE49-F238E27FC236}">
                  <a16:creationId xmlns:a16="http://schemas.microsoft.com/office/drawing/2014/main" id="{DD45B4DF-4C58-494E-AE85-D67CCF5B0F73}"/>
                </a:ext>
              </a:extLst>
            </p:cNvPr>
            <p:cNvSpPr/>
            <p:nvPr/>
          </p:nvSpPr>
          <p:spPr>
            <a:xfrm>
              <a:off x="1078303"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26" name="Rectangle 25">
              <a:extLst>
                <a:ext uri="{FF2B5EF4-FFF2-40B4-BE49-F238E27FC236}">
                  <a16:creationId xmlns:a16="http://schemas.microsoft.com/office/drawing/2014/main" id="{67DBD656-3250-4F2F-8483-03EBAAAAED67}"/>
                </a:ext>
              </a:extLst>
            </p:cNvPr>
            <p:cNvSpPr/>
            <p:nvPr/>
          </p:nvSpPr>
          <p:spPr>
            <a:xfrm>
              <a:off x="1199683"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7" name="Bildplatzhalter 16">
              <a:extLst>
                <a:ext uri="{FF2B5EF4-FFF2-40B4-BE49-F238E27FC236}">
                  <a16:creationId xmlns:a16="http://schemas.microsoft.com/office/drawing/2014/main" id="{F57ACCB9-F5AF-4A33-B4C5-A2D43934150E}"/>
                </a:ext>
              </a:extLst>
            </p:cNvPr>
            <p:cNvPicPr>
              <a:picLocks noChangeAspect="1"/>
            </p:cNvPicPr>
            <p:nvPr/>
          </p:nvPicPr>
          <p:blipFill>
            <a:blip r:embed="rId2">
              <a:extLst>
                <a:ext uri="{28A0092B-C50C-407E-A947-70E740481C1C}">
                  <a14:useLocalDpi xmlns:a14="http://schemas.microsoft.com/office/drawing/2010/main" val="0"/>
                </a:ext>
              </a:extLst>
            </a:blip>
            <a:srcRect l="5335" r="5335"/>
            <a:stretch/>
          </p:blipFill>
          <p:spPr>
            <a:xfrm>
              <a:off x="1199681" y="1953343"/>
              <a:ext cx="2700672" cy="1827829"/>
            </a:xfrm>
            <a:prstGeom prst="rect">
              <a:avLst/>
            </a:prstGeom>
            <a:ln w="15875">
              <a:solidFill>
                <a:schemeClr val="accent1"/>
              </a:solidFill>
            </a:ln>
          </p:spPr>
        </p:pic>
        <p:sp>
          <p:nvSpPr>
            <p:cNvPr id="28" name="TextBox 27">
              <a:extLst>
                <a:ext uri="{FF2B5EF4-FFF2-40B4-BE49-F238E27FC236}">
                  <a16:creationId xmlns:a16="http://schemas.microsoft.com/office/drawing/2014/main" id="{1060D1FF-BAB2-4CB4-85DF-3C8848A2B015}"/>
                </a:ext>
              </a:extLst>
            </p:cNvPr>
            <p:cNvSpPr txBox="1"/>
            <p:nvPr/>
          </p:nvSpPr>
          <p:spPr>
            <a:xfrm>
              <a:off x="1199681" y="3872065"/>
              <a:ext cx="2711307" cy="584775"/>
            </a:xfrm>
            <a:prstGeom prst="rect">
              <a:avLst/>
            </a:prstGeom>
            <a:noFill/>
            <a:ln>
              <a:noFill/>
            </a:ln>
          </p:spPr>
          <p:txBody>
            <a:bodyPr wrap="square" rtlCol="0">
              <a:spAutoFit/>
            </a:bodyPr>
            <a:lstStyle/>
            <a:p>
              <a:pPr algn="ctr"/>
              <a:r>
                <a:rPr lang="fr-FR" sz="1600" dirty="0">
                  <a:solidFill>
                    <a:schemeClr val="bg1"/>
                  </a:solidFill>
                  <a:latin typeface="Futura-Light" panose="020B0400000000000000" pitchFamily="34" charset="0"/>
                </a:rPr>
                <a:t>Nantong </a:t>
              </a:r>
              <a:r>
                <a:rPr lang="fr-FR" sz="1600" dirty="0" err="1">
                  <a:solidFill>
                    <a:schemeClr val="bg1"/>
                  </a:solidFill>
                  <a:latin typeface="Futura-Light" panose="020B0400000000000000" pitchFamily="34" charset="0"/>
                </a:rPr>
                <a:t>Botao</a:t>
              </a:r>
              <a:r>
                <a:rPr lang="fr-FR" sz="1600" dirty="0">
                  <a:solidFill>
                    <a:schemeClr val="bg1"/>
                  </a:solidFill>
                  <a:latin typeface="Futura-Light" panose="020B0400000000000000" pitchFamily="34" charset="0"/>
                </a:rPr>
                <a:t> </a:t>
              </a:r>
            </a:p>
            <a:p>
              <a:pPr algn="ctr"/>
              <a:r>
                <a:rPr lang="fr-FR" sz="1600" dirty="0">
                  <a:solidFill>
                    <a:schemeClr val="bg1"/>
                  </a:solidFill>
                  <a:latin typeface="Futura-Light" panose="020B0400000000000000" pitchFamily="34" charset="0"/>
                </a:rPr>
                <a:t>Chemical Co. Ltd.</a:t>
              </a:r>
            </a:p>
          </p:txBody>
        </p:sp>
      </p:grpSp>
      <p:grpSp>
        <p:nvGrpSpPr>
          <p:cNvPr id="31" name="Group 30">
            <a:extLst>
              <a:ext uri="{FF2B5EF4-FFF2-40B4-BE49-F238E27FC236}">
                <a16:creationId xmlns:a16="http://schemas.microsoft.com/office/drawing/2014/main" id="{86700615-EADE-4014-867F-338FB0DCD05D}"/>
              </a:ext>
            </a:extLst>
          </p:cNvPr>
          <p:cNvGrpSpPr/>
          <p:nvPr/>
        </p:nvGrpSpPr>
        <p:grpSpPr>
          <a:xfrm>
            <a:off x="4624286" y="1271872"/>
            <a:ext cx="2967486" cy="4878762"/>
            <a:chOff x="4624286" y="1953343"/>
            <a:chExt cx="2967486" cy="4878762"/>
          </a:xfrm>
        </p:grpSpPr>
        <p:sp>
          <p:nvSpPr>
            <p:cNvPr id="32" name="Rectangle 31">
              <a:extLst>
                <a:ext uri="{FF2B5EF4-FFF2-40B4-BE49-F238E27FC236}">
                  <a16:creationId xmlns:a16="http://schemas.microsoft.com/office/drawing/2014/main" id="{194240B5-856C-424A-A577-5657074B40AC}"/>
                </a:ext>
              </a:extLst>
            </p:cNvPr>
            <p:cNvSpPr/>
            <p:nvPr/>
          </p:nvSpPr>
          <p:spPr>
            <a:xfrm>
              <a:off x="4624286" y="3145286"/>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a:p>
          </p:txBody>
        </p:sp>
        <p:sp>
          <p:nvSpPr>
            <p:cNvPr id="33" name="Rectangle 32">
              <a:extLst>
                <a:ext uri="{FF2B5EF4-FFF2-40B4-BE49-F238E27FC236}">
                  <a16:creationId xmlns:a16="http://schemas.microsoft.com/office/drawing/2014/main" id="{4CA50AD1-D71E-4EFC-8A70-689DD9B9D42B}"/>
                </a:ext>
              </a:extLst>
            </p:cNvPr>
            <p:cNvSpPr/>
            <p:nvPr/>
          </p:nvSpPr>
          <p:spPr>
            <a:xfrm>
              <a:off x="474566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4" name="Bildplatzhalter 16">
              <a:extLst>
                <a:ext uri="{FF2B5EF4-FFF2-40B4-BE49-F238E27FC236}">
                  <a16:creationId xmlns:a16="http://schemas.microsoft.com/office/drawing/2014/main" id="{E1E1B6B0-CF5B-47EA-99F5-2B8027AD3D45}"/>
                </a:ext>
              </a:extLst>
            </p:cNvPr>
            <p:cNvPicPr>
              <a:picLocks noChangeAspect="1"/>
            </p:cNvPicPr>
            <p:nvPr/>
          </p:nvPicPr>
          <p:blipFill>
            <a:blip r:embed="rId3">
              <a:extLst>
                <a:ext uri="{28A0092B-C50C-407E-A947-70E740481C1C}">
                  <a14:useLocalDpi xmlns:a14="http://schemas.microsoft.com/office/drawing/2010/main" val="0"/>
                </a:ext>
              </a:extLst>
            </a:blip>
            <a:srcRect l="5335" r="5335"/>
            <a:stretch/>
          </p:blipFill>
          <p:spPr>
            <a:xfrm>
              <a:off x="4745664" y="1953343"/>
              <a:ext cx="2700672" cy="1827829"/>
            </a:xfrm>
            <a:prstGeom prst="rect">
              <a:avLst/>
            </a:prstGeom>
            <a:ln w="15875">
              <a:solidFill>
                <a:schemeClr val="accent1"/>
              </a:solidFill>
            </a:ln>
          </p:spPr>
        </p:pic>
        <p:sp>
          <p:nvSpPr>
            <p:cNvPr id="35" name="TextBox 34">
              <a:extLst>
                <a:ext uri="{FF2B5EF4-FFF2-40B4-BE49-F238E27FC236}">
                  <a16:creationId xmlns:a16="http://schemas.microsoft.com/office/drawing/2014/main" id="{2A630A84-D001-44F0-A020-72C7CDC3FFCD}"/>
                </a:ext>
              </a:extLst>
            </p:cNvPr>
            <p:cNvSpPr txBox="1"/>
            <p:nvPr/>
          </p:nvSpPr>
          <p:spPr>
            <a:xfrm>
              <a:off x="4745664" y="3880691"/>
              <a:ext cx="2711307" cy="584775"/>
            </a:xfrm>
            <a:prstGeom prst="rect">
              <a:avLst/>
            </a:prstGeom>
            <a:noFill/>
            <a:ln>
              <a:noFill/>
            </a:ln>
          </p:spPr>
          <p:txBody>
            <a:bodyPr wrap="square" rtlCol="0">
              <a:spAutoFit/>
            </a:bodyPr>
            <a:lstStyle/>
            <a:p>
              <a:pPr algn="ctr"/>
              <a:r>
                <a:rPr lang="en-US" sz="1600" dirty="0">
                  <a:solidFill>
                    <a:schemeClr val="bg1"/>
                  </a:solidFill>
                  <a:latin typeface="Futura-Light" panose="020B0400000000000000" pitchFamily="34" charset="0"/>
                </a:rPr>
                <a:t>Connect Wilson (Penglai) </a:t>
              </a:r>
              <a:r>
                <a:rPr lang="en-US" sz="1600" dirty="0" err="1">
                  <a:solidFill>
                    <a:schemeClr val="bg1"/>
                  </a:solidFill>
                  <a:latin typeface="Futura-Light" panose="020B0400000000000000" pitchFamily="34" charset="0"/>
                </a:rPr>
                <a:t>Chemie</a:t>
              </a:r>
              <a:r>
                <a:rPr lang="en-US" sz="1600" dirty="0">
                  <a:solidFill>
                    <a:schemeClr val="bg1"/>
                  </a:solidFill>
                  <a:latin typeface="Futura-Light" panose="020B0400000000000000" pitchFamily="34" charset="0"/>
                </a:rPr>
                <a:t> Co. Ltd.</a:t>
              </a:r>
              <a:endParaRPr lang="fr-FR" sz="1600" dirty="0">
                <a:solidFill>
                  <a:schemeClr val="bg1"/>
                </a:solidFill>
                <a:latin typeface="Futura-Light" panose="020B0400000000000000" pitchFamily="34" charset="0"/>
              </a:endParaRPr>
            </a:p>
          </p:txBody>
        </p:sp>
      </p:grpSp>
      <p:sp>
        <p:nvSpPr>
          <p:cNvPr id="38" name="Textplatzhalter 23">
            <a:extLst>
              <a:ext uri="{FF2B5EF4-FFF2-40B4-BE49-F238E27FC236}">
                <a16:creationId xmlns:a16="http://schemas.microsoft.com/office/drawing/2014/main" id="{2D008305-EF17-41B2-B48F-0F5D9E7F41D5}"/>
              </a:ext>
            </a:extLst>
          </p:cNvPr>
          <p:cNvSpPr txBox="1">
            <a:spLocks/>
          </p:cNvSpPr>
          <p:nvPr/>
        </p:nvSpPr>
        <p:spPr>
          <a:xfrm>
            <a:off x="0" y="261338"/>
            <a:ext cx="1191885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de-DE" sz="5000" dirty="0">
                <a:solidFill>
                  <a:schemeClr val="bg2">
                    <a:lumMod val="25000"/>
                  </a:schemeClr>
                </a:solidFill>
                <a:latin typeface="Futura Bk BT" panose="020B0502020204020303" pitchFamily="34" charset="0"/>
              </a:rPr>
              <a:t>PRODUCTION </a:t>
            </a:r>
            <a:r>
              <a:rPr lang="de-DE" sz="5000" dirty="0">
                <a:solidFill>
                  <a:srgbClr val="91CFF0"/>
                </a:solidFill>
                <a:latin typeface="Futura Bk BT" panose="020B0502020204020303" pitchFamily="34" charset="0"/>
              </a:rPr>
              <a:t>SITES</a:t>
            </a:r>
          </a:p>
        </p:txBody>
      </p:sp>
      <p:pic>
        <p:nvPicPr>
          <p:cNvPr id="39" name="Picture 38">
            <a:extLst>
              <a:ext uri="{FF2B5EF4-FFF2-40B4-BE49-F238E27FC236}">
                <a16:creationId xmlns:a16="http://schemas.microsoft.com/office/drawing/2014/main" id="{D904BC62-E357-4F48-B436-D8AEB2C3FB34}"/>
              </a:ext>
            </a:extLst>
          </p:cNvPr>
          <p:cNvPicPr>
            <a:picLocks noChangeAspect="1"/>
          </p:cNvPicPr>
          <p:nvPr/>
        </p:nvPicPr>
        <p:blipFill rotWithShape="1">
          <a:blip r:embed="rId4">
            <a:extLst>
              <a:ext uri="{28A0092B-C50C-407E-A947-70E740481C1C}">
                <a14:useLocalDpi xmlns:a14="http://schemas.microsoft.com/office/drawing/2010/main" val="0"/>
              </a:ext>
            </a:extLst>
          </a:blip>
          <a:srcRect l="20191" t="21246" r="18980" b="20896"/>
          <a:stretch/>
        </p:blipFill>
        <p:spPr>
          <a:xfrm>
            <a:off x="273146" y="74633"/>
            <a:ext cx="2448789" cy="1310324"/>
          </a:xfrm>
          <a:prstGeom prst="rect">
            <a:avLst/>
          </a:prstGeom>
        </p:spPr>
      </p:pic>
      <p:sp>
        <p:nvSpPr>
          <p:cNvPr id="40" name="Rectangle 39">
            <a:extLst>
              <a:ext uri="{FF2B5EF4-FFF2-40B4-BE49-F238E27FC236}">
                <a16:creationId xmlns:a16="http://schemas.microsoft.com/office/drawing/2014/main" id="{66F89045-C831-4330-B2A4-2263ECA653AC}"/>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Textplatzhalter 23">
            <a:extLst>
              <a:ext uri="{FF2B5EF4-FFF2-40B4-BE49-F238E27FC236}">
                <a16:creationId xmlns:a16="http://schemas.microsoft.com/office/drawing/2014/main" id="{94B7D9D2-873B-402B-96F8-6A7B416426AD}"/>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We are a Global Company</a:t>
            </a:r>
            <a:endParaRPr lang="de-DE" sz="2000" dirty="0">
              <a:solidFill>
                <a:srgbClr val="91CFF0"/>
              </a:solidFill>
              <a:latin typeface="Futura Bk BT" panose="020B0502020204020303" pitchFamily="34" charset="0"/>
            </a:endParaRPr>
          </a:p>
        </p:txBody>
      </p:sp>
      <p:grpSp>
        <p:nvGrpSpPr>
          <p:cNvPr id="43" name="Group 42">
            <a:extLst>
              <a:ext uri="{FF2B5EF4-FFF2-40B4-BE49-F238E27FC236}">
                <a16:creationId xmlns:a16="http://schemas.microsoft.com/office/drawing/2014/main" id="{25EF2C99-538B-43EF-9A7A-7A87D76E0E61}"/>
              </a:ext>
            </a:extLst>
          </p:cNvPr>
          <p:cNvGrpSpPr/>
          <p:nvPr/>
        </p:nvGrpSpPr>
        <p:grpSpPr>
          <a:xfrm>
            <a:off x="8159096" y="1271872"/>
            <a:ext cx="2967486" cy="4878761"/>
            <a:chOff x="8159096" y="1953343"/>
            <a:chExt cx="2967486" cy="4878761"/>
          </a:xfrm>
        </p:grpSpPr>
        <p:sp>
          <p:nvSpPr>
            <p:cNvPr id="45" name="Rectangle 44">
              <a:extLst>
                <a:ext uri="{FF2B5EF4-FFF2-40B4-BE49-F238E27FC236}">
                  <a16:creationId xmlns:a16="http://schemas.microsoft.com/office/drawing/2014/main" id="{0BBA69ED-56D4-4C17-AA1B-40D2F6A1633D}"/>
                </a:ext>
              </a:extLst>
            </p:cNvPr>
            <p:cNvSpPr/>
            <p:nvPr/>
          </p:nvSpPr>
          <p:spPr>
            <a:xfrm>
              <a:off x="8159096" y="3145285"/>
              <a:ext cx="2967486" cy="3686819"/>
            </a:xfrm>
            <a:prstGeom prst="rect">
              <a:avLst/>
            </a:prstGeom>
            <a:solidFill>
              <a:schemeClr val="bg1"/>
            </a:solidFill>
            <a:ln>
              <a:solidFill>
                <a:srgbClr val="91CFF0"/>
              </a:solidFill>
            </a:ln>
            <a:effectLst>
              <a:outerShdw blurRad="50800" dist="38100" dir="8100000" algn="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IN" dirty="0"/>
            </a:p>
          </p:txBody>
        </p:sp>
        <p:sp>
          <p:nvSpPr>
            <p:cNvPr id="46" name="Rectangle 45">
              <a:extLst>
                <a:ext uri="{FF2B5EF4-FFF2-40B4-BE49-F238E27FC236}">
                  <a16:creationId xmlns:a16="http://schemas.microsoft.com/office/drawing/2014/main" id="{4AF38D28-4A49-47F6-8A48-443E1AE12968}"/>
                </a:ext>
              </a:extLst>
            </p:cNvPr>
            <p:cNvSpPr/>
            <p:nvPr/>
          </p:nvSpPr>
          <p:spPr>
            <a:xfrm>
              <a:off x="8280476" y="3901302"/>
              <a:ext cx="2700670" cy="538469"/>
            </a:xfrm>
            <a:prstGeom prst="rect">
              <a:avLst/>
            </a:prstGeom>
            <a:solidFill>
              <a:srgbClr val="63D0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7" name="Bildplatzhalter 16">
              <a:extLst>
                <a:ext uri="{FF2B5EF4-FFF2-40B4-BE49-F238E27FC236}">
                  <a16:creationId xmlns:a16="http://schemas.microsoft.com/office/drawing/2014/main" id="{78660FC9-677C-48A2-90C8-3B9AC42B227C}"/>
                </a:ext>
              </a:extLst>
            </p:cNvPr>
            <p:cNvPicPr>
              <a:picLocks noChangeAspect="1"/>
            </p:cNvPicPr>
            <p:nvPr/>
          </p:nvPicPr>
          <p:blipFill>
            <a:blip r:embed="rId5">
              <a:extLst>
                <a:ext uri="{28A0092B-C50C-407E-A947-70E740481C1C}">
                  <a14:useLocalDpi xmlns:a14="http://schemas.microsoft.com/office/drawing/2010/main" val="0"/>
                </a:ext>
              </a:extLst>
            </a:blip>
            <a:srcRect l="5335" r="5335"/>
            <a:stretch/>
          </p:blipFill>
          <p:spPr>
            <a:xfrm>
              <a:off x="8280474" y="1953343"/>
              <a:ext cx="2700672" cy="1827829"/>
            </a:xfrm>
            <a:prstGeom prst="rect">
              <a:avLst/>
            </a:prstGeom>
            <a:ln w="15875">
              <a:solidFill>
                <a:schemeClr val="accent1"/>
              </a:solidFill>
            </a:ln>
          </p:spPr>
        </p:pic>
        <p:sp>
          <p:nvSpPr>
            <p:cNvPr id="48" name="TextBox 47">
              <a:extLst>
                <a:ext uri="{FF2B5EF4-FFF2-40B4-BE49-F238E27FC236}">
                  <a16:creationId xmlns:a16="http://schemas.microsoft.com/office/drawing/2014/main" id="{D226A6A5-3876-4829-A779-7D6855B04270}"/>
                </a:ext>
              </a:extLst>
            </p:cNvPr>
            <p:cNvSpPr txBox="1"/>
            <p:nvPr/>
          </p:nvSpPr>
          <p:spPr>
            <a:xfrm>
              <a:off x="8280474" y="3880692"/>
              <a:ext cx="2711307" cy="584775"/>
            </a:xfrm>
            <a:prstGeom prst="rect">
              <a:avLst/>
            </a:prstGeom>
            <a:noFill/>
            <a:ln>
              <a:noFill/>
            </a:ln>
          </p:spPr>
          <p:txBody>
            <a:bodyPr wrap="square" rtlCol="0">
              <a:spAutoFit/>
            </a:bodyPr>
            <a:lstStyle/>
            <a:p>
              <a:pPr algn="ctr"/>
              <a:r>
                <a:rPr lang="en-US" sz="1600" dirty="0" err="1">
                  <a:solidFill>
                    <a:schemeClr val="bg1"/>
                  </a:solidFill>
                  <a:latin typeface="Futura-Light" panose="020B0400000000000000" pitchFamily="34" charset="0"/>
                </a:rPr>
                <a:t>LinYi</a:t>
              </a:r>
              <a:r>
                <a:rPr lang="en-US" sz="1600" dirty="0">
                  <a:solidFill>
                    <a:schemeClr val="bg1"/>
                  </a:solidFill>
                  <a:latin typeface="Futura-Light" panose="020B0400000000000000" pitchFamily="34" charset="0"/>
                </a:rPr>
                <a:t> Connect Chemical Technology Co. Ltd.</a:t>
              </a:r>
              <a:endParaRPr lang="fr-FR" sz="1600" dirty="0">
                <a:solidFill>
                  <a:schemeClr val="bg1"/>
                </a:solidFill>
                <a:latin typeface="Futura-Light" panose="020B0400000000000000" pitchFamily="34" charset="0"/>
              </a:endParaRPr>
            </a:p>
          </p:txBody>
        </p:sp>
      </p:grpSp>
      <p:sp>
        <p:nvSpPr>
          <p:cNvPr id="50" name="TextBox 49">
            <a:extLst>
              <a:ext uri="{FF2B5EF4-FFF2-40B4-BE49-F238E27FC236}">
                <a16:creationId xmlns:a16="http://schemas.microsoft.com/office/drawing/2014/main" id="{DE4D28C3-0C46-474C-BAF5-BBBFD85AD7B0}"/>
              </a:ext>
            </a:extLst>
          </p:cNvPr>
          <p:cNvSpPr txBox="1"/>
          <p:nvPr/>
        </p:nvSpPr>
        <p:spPr>
          <a:xfrm>
            <a:off x="5102087" y="3856417"/>
            <a:ext cx="2470504" cy="2008242"/>
          </a:xfrm>
          <a:prstGeom prst="rect">
            <a:avLst/>
          </a:prstGeom>
          <a:noFill/>
        </p:spPr>
        <p:txBody>
          <a:bodyPr wrap="square" rtlCol="0">
            <a:spAutoFit/>
          </a:bodyPr>
          <a:lstStyle/>
          <a:p>
            <a:r>
              <a:rPr lang="en-US" sz="1400" dirty="0">
                <a:solidFill>
                  <a:srgbClr val="4FB9E9"/>
                </a:solidFill>
                <a:latin typeface="Futura Bk BT" panose="020B0502020204020303" pitchFamily="34" charset="0"/>
              </a:rPr>
              <a:t>PRODUCTS</a:t>
            </a:r>
            <a:br>
              <a:rPr lang="en-US" sz="1400" dirty="0">
                <a:solidFill>
                  <a:srgbClr val="4FB9E9"/>
                </a:solidFill>
                <a:latin typeface="Futura Bk BT" panose="020B0502020204020303" pitchFamily="34" charset="0"/>
              </a:rPr>
            </a:br>
            <a:r>
              <a:rPr lang="en-US" sz="1300" dirty="0">
                <a:latin typeface="Futura-Light" panose="020B0400000000000000" pitchFamily="34" charset="0"/>
              </a:rPr>
              <a:t>Color formers and intermediates for thermal paper coating</a:t>
            </a:r>
          </a:p>
          <a:p>
            <a:pPr>
              <a:lnSpc>
                <a:spcPct val="150000"/>
              </a:lnSpc>
            </a:pP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 (ODB – 2)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- 205 (S205)	</a:t>
            </a:r>
          </a:p>
          <a:p>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- 1 (ODB – 1) 	</a:t>
            </a:r>
            <a:br>
              <a:rPr lang="en-US" sz="1300" dirty="0">
                <a:solidFill>
                  <a:srgbClr val="3B3838"/>
                </a:solidFill>
                <a:latin typeface="Futura-Light" panose="020B0400000000000000" pitchFamily="34" charset="0"/>
              </a:rPr>
            </a:br>
            <a:r>
              <a:rPr lang="en-US" sz="1300" dirty="0" err="1">
                <a:solidFill>
                  <a:srgbClr val="3B3838"/>
                </a:solidFill>
                <a:latin typeface="Futura-Light" panose="020B0400000000000000" pitchFamily="34" charset="0"/>
              </a:rPr>
              <a:t>WinCon</a:t>
            </a:r>
            <a:r>
              <a:rPr lang="en-US" sz="1300" dirty="0">
                <a:solidFill>
                  <a:srgbClr val="3B3838"/>
                </a:solidFill>
                <a:latin typeface="Futura-Light" panose="020B0400000000000000" pitchFamily="34" charset="0"/>
              </a:rPr>
              <a:t> - Green (I-2GN)</a:t>
            </a:r>
            <a:endParaRPr lang="en-IN" sz="1300" dirty="0">
              <a:solidFill>
                <a:srgbClr val="3B3838"/>
              </a:solidFill>
              <a:latin typeface="Futura-Light" panose="020B0400000000000000" pitchFamily="34" charset="0"/>
            </a:endParaRPr>
          </a:p>
          <a:p>
            <a:r>
              <a:rPr lang="en-IN" sz="1300" dirty="0">
                <a:solidFill>
                  <a:srgbClr val="3B3838"/>
                </a:solidFill>
                <a:latin typeface="Futura-Light" panose="020B0400000000000000" pitchFamily="34" charset="0"/>
              </a:rPr>
              <a:t>MMD/DPA 		</a:t>
            </a:r>
          </a:p>
          <a:p>
            <a:r>
              <a:rPr lang="en-IN" sz="1300" dirty="0">
                <a:solidFill>
                  <a:srgbClr val="3B3838"/>
                </a:solidFill>
                <a:latin typeface="Futura-Light" panose="020B0400000000000000" pitchFamily="34" charset="0"/>
              </a:rPr>
              <a:t>BBA/Keto Acid	</a:t>
            </a:r>
          </a:p>
        </p:txBody>
      </p:sp>
      <p:sp>
        <p:nvSpPr>
          <p:cNvPr id="51" name="TextBox 50">
            <a:extLst>
              <a:ext uri="{FF2B5EF4-FFF2-40B4-BE49-F238E27FC236}">
                <a16:creationId xmlns:a16="http://schemas.microsoft.com/office/drawing/2014/main" id="{0502D773-B38F-4ACB-B9CA-2DFCAD8936F5}"/>
              </a:ext>
            </a:extLst>
          </p:cNvPr>
          <p:cNvSpPr txBox="1"/>
          <p:nvPr/>
        </p:nvSpPr>
        <p:spPr>
          <a:xfrm>
            <a:off x="1563757" y="3882374"/>
            <a:ext cx="2442946" cy="1215717"/>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r>
              <a:rPr lang="en-US" sz="1300" dirty="0">
                <a:solidFill>
                  <a:schemeClr val="bg2">
                    <a:lumMod val="25000"/>
                  </a:schemeClr>
                </a:solidFill>
                <a:latin typeface="Futura-Light" panose="020B0400000000000000" pitchFamily="34" charset="0"/>
              </a:rPr>
              <a:t>1,2,3 Benzotriazole  	</a:t>
            </a:r>
          </a:p>
          <a:p>
            <a:r>
              <a:rPr lang="en-US" sz="1300" dirty="0" err="1">
                <a:solidFill>
                  <a:schemeClr val="bg2">
                    <a:lumMod val="25000"/>
                  </a:schemeClr>
                </a:solidFill>
                <a:latin typeface="Futura-Light" panose="020B0400000000000000" pitchFamily="34" charset="0"/>
              </a:rPr>
              <a:t>Tolyltriazole</a:t>
            </a:r>
            <a:r>
              <a:rPr lang="en-US" sz="1300" dirty="0">
                <a:solidFill>
                  <a:schemeClr val="bg2">
                    <a:lumMod val="25000"/>
                  </a:schemeClr>
                </a:solidFill>
                <a:latin typeface="Futura-Light" panose="020B0400000000000000" pitchFamily="34" charset="0"/>
              </a:rPr>
              <a:t> &amp; salts	</a:t>
            </a:r>
          </a:p>
          <a:p>
            <a:r>
              <a:rPr lang="en-US" sz="1300" dirty="0">
                <a:solidFill>
                  <a:schemeClr val="bg2">
                    <a:lumMod val="25000"/>
                  </a:schemeClr>
                </a:solidFill>
                <a:latin typeface="Futura-Light" panose="020B0400000000000000" pitchFamily="34" charset="0"/>
              </a:rPr>
              <a:t>5-Methylbenzotriazole 	</a:t>
            </a:r>
          </a:p>
          <a:p>
            <a:r>
              <a:rPr lang="en-US" sz="1300" dirty="0">
                <a:solidFill>
                  <a:schemeClr val="bg2">
                    <a:lumMod val="25000"/>
                  </a:schemeClr>
                </a:solidFill>
                <a:latin typeface="Futura-Light" panose="020B0400000000000000" pitchFamily="34" charset="0"/>
              </a:rPr>
              <a:t>Bisphenol S 		</a:t>
            </a:r>
            <a:endParaRPr lang="en-IN" sz="1300" dirty="0">
              <a:solidFill>
                <a:schemeClr val="bg2">
                  <a:lumMod val="25000"/>
                </a:schemeClr>
              </a:solidFill>
              <a:latin typeface="Futura-Light" panose="020B0400000000000000" pitchFamily="34" charset="0"/>
            </a:endParaRPr>
          </a:p>
        </p:txBody>
      </p:sp>
      <p:sp>
        <p:nvSpPr>
          <p:cNvPr id="52" name="TextBox 51">
            <a:extLst>
              <a:ext uri="{FF2B5EF4-FFF2-40B4-BE49-F238E27FC236}">
                <a16:creationId xmlns:a16="http://schemas.microsoft.com/office/drawing/2014/main" id="{FFF90F3F-7B04-4F2A-B1E6-59C0CB7B4D7B}"/>
              </a:ext>
            </a:extLst>
          </p:cNvPr>
          <p:cNvSpPr txBox="1"/>
          <p:nvPr/>
        </p:nvSpPr>
        <p:spPr>
          <a:xfrm>
            <a:off x="8680174" y="3856417"/>
            <a:ext cx="2443096" cy="1315745"/>
          </a:xfrm>
          <a:prstGeom prst="rect">
            <a:avLst/>
          </a:prstGeom>
          <a:noFill/>
        </p:spPr>
        <p:txBody>
          <a:bodyPr wrap="square" rtlCol="0">
            <a:spAutoFit/>
          </a:bodyPr>
          <a:lstStyle/>
          <a:p>
            <a:pPr>
              <a:lnSpc>
                <a:spcPct val="150000"/>
              </a:lnSpc>
            </a:pPr>
            <a:r>
              <a:rPr lang="en-US" sz="1400" dirty="0">
                <a:solidFill>
                  <a:srgbClr val="4FB9E9"/>
                </a:solidFill>
                <a:latin typeface="Futura Bk BT" panose="020B0502020204020303" pitchFamily="34" charset="0"/>
              </a:rPr>
              <a:t>PRODUCTS</a:t>
            </a:r>
          </a:p>
          <a:p>
            <a:pPr>
              <a:lnSpc>
                <a:spcPct val="150000"/>
              </a:lnSpc>
            </a:pPr>
            <a:r>
              <a:rPr lang="en-US" sz="1300" dirty="0" err="1">
                <a:solidFill>
                  <a:srgbClr val="3B3838"/>
                </a:solidFill>
                <a:latin typeface="Futura-Light" panose="020B0400000000000000" pitchFamily="34" charset="0"/>
              </a:rPr>
              <a:t>Ethylbenzyl</a:t>
            </a:r>
            <a:r>
              <a:rPr lang="en-US" sz="1300" dirty="0">
                <a:solidFill>
                  <a:srgbClr val="3B3838"/>
                </a:solidFill>
                <a:latin typeface="Futura-Light" panose="020B0400000000000000" pitchFamily="34" charset="0"/>
              </a:rPr>
              <a:t> Chloride (EBC) </a:t>
            </a:r>
          </a:p>
          <a:p>
            <a:r>
              <a:rPr lang="en-US" sz="1300" dirty="0">
                <a:solidFill>
                  <a:srgbClr val="3B3838"/>
                </a:solidFill>
                <a:latin typeface="Futura-Light" panose="020B0400000000000000" pitchFamily="34" charset="0"/>
              </a:rPr>
              <a:t>Methylbenzyl Chloride (MBC)</a:t>
            </a:r>
          </a:p>
          <a:p>
            <a:r>
              <a:rPr lang="en-US" sz="1300" dirty="0">
                <a:solidFill>
                  <a:srgbClr val="3B3838"/>
                </a:solidFill>
                <a:latin typeface="Futura-Light" panose="020B0400000000000000" pitchFamily="34" charset="0"/>
              </a:rPr>
              <a:t>Quaternary Ammonium Compounds</a:t>
            </a:r>
            <a:endParaRPr lang="en-IN" sz="1300" dirty="0">
              <a:solidFill>
                <a:srgbClr val="3B3838"/>
              </a:solidFill>
              <a:latin typeface="Futura-Light" panose="020B0400000000000000" pitchFamily="34" charset="0"/>
            </a:endParaRPr>
          </a:p>
        </p:txBody>
      </p:sp>
      <p:pic>
        <p:nvPicPr>
          <p:cNvPr id="53" name="Picture 52">
            <a:extLst>
              <a:ext uri="{FF2B5EF4-FFF2-40B4-BE49-F238E27FC236}">
                <a16:creationId xmlns:a16="http://schemas.microsoft.com/office/drawing/2014/main" id="{A2FC6C75-8F80-4E9F-B72B-C0709E5A7E5F}"/>
              </a:ext>
            </a:extLst>
          </p:cNvPr>
          <p:cNvPicPr>
            <a:picLocks noChangeAspect="1"/>
          </p:cNvPicPr>
          <p:nvPr/>
        </p:nvPicPr>
        <p:blipFill rotWithShape="1">
          <a:blip r:embed="rId6">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3837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F6EAD0-9C1F-4BDF-B86D-F2F24DE5FB5A}"/>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D41D11C-0A19-49DB-B4E8-3F162FFBAA4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AF140FA-E79A-4D53-ACCF-2E5A8B5D2C2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77294B9-E3B1-4DA8-9692-ED10918B1F9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990CE82-A12D-4036-A918-E1C46E50326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5D94FA6-142D-47B3-9303-C16E40D6C84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7F6BFB4-7670-4A69-977F-013D2C6999E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3EDF8F1-D2AE-4478-8DAB-39E3416EA12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FE8E7E0-D7DC-41B0-8E65-77660D8F86C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21">
            <a:hlinkClick r:id="rId10" action="ppaction://hlinksldjump"/>
            <a:extLst>
              <a:ext uri="{FF2B5EF4-FFF2-40B4-BE49-F238E27FC236}">
                <a16:creationId xmlns:a16="http://schemas.microsoft.com/office/drawing/2014/main" id="{5D074F39-3311-41E7-8321-FB0ACA103A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291259C-B6A1-4794-8234-AAB557A0938E}"/>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D7F24A13-F1B5-4B90-A9BC-EAD6566513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FF92F1-C962-42D1-A626-8FBAC6F515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E9209FD-AFEA-47ED-8B9F-457F10A45CB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99617272"/>
      </p:ext>
    </p:extLst>
  </p:cSld>
  <p:clrMapOvr>
    <a:masterClrMapping/>
  </p:clrMapOvr>
</p:sld>
</file>

<file path=ppt/slides/slide10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D33A253-C1CF-44D4-B3DF-0DA51A040AD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928C1525-F629-410B-A9FB-DDD927CD3EF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665C23A-C3C7-4EB3-BBDE-5EA02228364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3A32B20-918E-4DB4-BDE0-4CB9A243E28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35C93D7-0270-473E-AA7B-C7825164F2A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5C69CF0-0BA1-40F6-9F1E-912D65DE099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A8B36F57-88F4-40CE-A32D-A88328967D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B785C1C-4DD2-4695-B9D5-46CEB487EC8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360C835-3770-40ED-8E2B-D641BF0C2FC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8449CA18-517D-498E-8097-8392704F1EC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3176951-3E85-4030-9F27-A216F980FDD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85216B2-1AE2-4C86-9FC2-55F49400F98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FC16C9A-57AB-4A9B-B44F-466ED5F1988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6D67B34D-F32F-4250-8BA9-82D68576359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8DA361C-6AA5-4B58-8F35-1CF51C7DC17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49C5CD4-FAC2-4596-BF22-2ECFFAC7738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43D74CE-A9BA-42A4-B9AF-02BD9FBA024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C67F961-FC31-46D9-86AA-04FDD3665A3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B7DECE03-3E8C-42A6-8DF6-6D365208E5E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D3F577E-FC52-40EF-8510-C5BD24E56D1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9913AC2-5421-4FD9-A27C-767646AFC05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8D83879-AA27-4228-93CB-CC48AB1300B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E62B6B0-E76E-44C4-9E64-61C6F8CF525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54B9308-2F80-488F-AA21-0CE21A5AC69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F5270C7-3DC9-49F3-AA92-808E81993B6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82B45B0-0880-40DA-984C-C90AF95CC99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9A9F99F-655E-41ED-BAE8-06EAFBF59FF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BT199</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06348131-0336-425B-BB7F-25707E7C9ED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9161DF7-B222-4717-9DF9-C0BBDD7E945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799480D6-03B9-4C05-A431-EA3448167B0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3D19222-861F-4E43-B446-75866E8CCF0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ECFCA1E-8CBA-442D-A85F-E467A4F285E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67C4F2F-4B0E-4933-B6DC-39E0874BAF6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9C2D989-B831-48BF-B7F3-AABA6F84A7B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9E0AE9A-8ABD-4EBE-8B0D-AECFFDD46A7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76C13C6-72E6-4B9A-9370-58D6FC356FC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Fluoro Derivatives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Hexafluorozirconic acid (HFZA)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Nickel fluoride tetrahydrate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Potassium hexafluorozirconate (PHFZ)</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D8E741D4-06DE-421E-99EC-C70D285594C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53EC66F-49E6-4262-AD90-7817BDE4E29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638B57E5-653A-4082-9C3B-AA658C27B66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3F43536-DC7E-4777-B8FE-EFFDBC2B5C7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0F8558B-A10E-48C7-968A-0418158E91C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3B86BE43-E3E5-4898-9C56-9B0745CC40C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0E7FAABA-F70A-46F7-A55A-230BE6D46BB9}"/>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785CDAEA-3E43-4AD6-87C9-FE5E647D8A1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5A70C78-19D4-43E8-951C-E342C9BA7B7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Organic Titanates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F08F0DC-D26D-4326-9DA1-D75E9183B9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68E7F39D-F16D-45FF-B018-1D6DFB8EFAA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590578A-4E4C-48FA-B7EC-10769B7EB3B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9AEAD6F-7775-4BC0-9F99-B85E371EE42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27F6ACC2-9BD0-46EC-92C6-296A836E5D1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FF8BFF7-05CA-4743-973C-E8217F2B890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DF5407F-EEEC-40C4-8213-E00A75BB897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FC06A9E-4562-4FCA-BEB1-38CEA4C7A55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19DC5C6-87D2-42A0-8306-BDF7AEE05CE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1F998C6-9699-480C-8DA8-A0425FA9F80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7EBD87E-154F-49B8-A80E-0B60D084C42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CAA3CAA-DF41-4CCA-8106-4C468B7CE948}"/>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36D0456-6D7D-43D3-97C1-A1DB24F040A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642D1A7-27A7-42B3-8521-C4672C69449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174CE7E7-C6D9-4FA6-8640-64A39636382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D2B56A6-44D6-4884-99C8-7043DBDE882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3CB43DD0-5637-48E3-9CD6-1C8602CB2AAC}"/>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3D79C9C-AB0E-4A49-87F7-BDDF95F7808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Phenoxyethanol</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12759E-29F4-413A-B6B0-6D094230C9AF}"/>
              </a:ext>
            </a:extLst>
          </p:cNvPr>
          <p:cNvPicPr>
            <a:picLocks noChangeAspect="1"/>
          </p:cNvPicPr>
          <p:nvPr/>
        </p:nvPicPr>
        <p:blipFill rotWithShape="1">
          <a:blip r:embed="rId2">
            <a:extLst>
              <a:ext uri="{28A0092B-C50C-407E-A947-70E740481C1C}">
                <a14:useLocalDpi xmlns:a14="http://schemas.microsoft.com/office/drawing/2010/main" val="0"/>
              </a:ext>
            </a:extLst>
          </a:blip>
          <a:srcRect b="6104"/>
          <a:stretch/>
        </p:blipFill>
        <p:spPr>
          <a:xfrm>
            <a:off x="-20877" y="-22449"/>
            <a:ext cx="12212877" cy="6880449"/>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Fluoro Derivatives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Organic Titanates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012B127-EC6B-4738-AFB7-1C1D32DF316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3462F53A-C33E-4D6E-AE4F-4B2DE219BDB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29217AFC-D87D-4F40-BE0E-B234CA3A80C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CDB1136D-58A7-4AD9-946F-C80E01119D3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750D61B3-F8E4-492C-9B2A-970E0621FF5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82DF1ED7-48F8-46F3-97CB-B8EB9C72A88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F50866A-E05F-48D4-9692-9A1968A8C9D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17AB5D4-4775-446F-9858-664EFEC3013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566821B-484C-49DA-BE4F-F74AE58AD73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9" name="object 21">
            <a:hlinkClick r:id="rId10" action="ppaction://hlinksldjump"/>
            <a:extLst>
              <a:ext uri="{FF2B5EF4-FFF2-40B4-BE49-F238E27FC236}">
                <a16:creationId xmlns:a16="http://schemas.microsoft.com/office/drawing/2014/main" id="{87B166AE-1788-41AE-A2E5-2B6828A2D4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42552ECC-3CA5-48C8-9DC2-CD2C0BA486BE}"/>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AF7203B4-3BEF-41E0-8ED2-C7CF44FC00D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BDBEF512-DF07-4B86-88EF-5E01E056B03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1" action="ppaction://hlinksldjump"/>
              <a:extLst>
                <a:ext uri="{FF2B5EF4-FFF2-40B4-BE49-F238E27FC236}">
                  <a16:creationId xmlns:a16="http://schemas.microsoft.com/office/drawing/2014/main" id="{F2295BB6-75AE-4525-B45D-7B6382589F1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11441554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C70D50-6E18-48D0-A110-0D8D22C8E5BA}"/>
              </a:ext>
            </a:extLst>
          </p:cNvPr>
          <p:cNvPicPr>
            <a:picLocks noChangeAspect="1"/>
          </p:cNvPicPr>
          <p:nvPr/>
        </p:nvPicPr>
        <p:blipFill rotWithShape="1">
          <a:blip r:embed="rId2">
            <a:extLst>
              <a:ext uri="{28A0092B-C50C-407E-A947-70E740481C1C}">
                <a14:useLocalDpi xmlns:a14="http://schemas.microsoft.com/office/drawing/2010/main" val="0"/>
              </a:ext>
            </a:extLst>
          </a:blip>
          <a:srcRect b="16002"/>
          <a:stretch/>
        </p:blipFill>
        <p:spPr>
          <a:xfrm>
            <a:off x="-9617" y="-214"/>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RESINS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90DBC1BA-71EC-4936-845F-084181C7B431}"/>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7702CADA-6195-4FA9-B1C4-4C6EFD9976FC}"/>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D630806F-776E-42DE-B80A-F5C021E6F0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719EA529-7A53-44B6-9F46-A71494946EA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909686B2-B015-4680-A001-1A30C6999F4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383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8AF2DC1-4181-4713-9328-4AFAF7CF12F7}"/>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picture containing shape&#10;&#10;Description automatically generated">
            <a:extLst>
              <a:ext uri="{FF2B5EF4-FFF2-40B4-BE49-F238E27FC236}">
                <a16:creationId xmlns:a16="http://schemas.microsoft.com/office/drawing/2014/main" id="{C6C54D68-5BA8-438C-942D-60D1703377D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b="19185"/>
          <a:stretch/>
        </p:blipFill>
        <p:spPr>
          <a:xfrm>
            <a:off x="3654285" y="808287"/>
            <a:ext cx="4883429" cy="443983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6" y="289120"/>
            <a:ext cx="9640033"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a:rPr>
              <a:t>SOURCING &amp; </a:t>
            </a:r>
            <a:r>
              <a:rPr lang="de-DE" sz="5400" dirty="0">
                <a:solidFill>
                  <a:srgbClr val="91CFF0"/>
                </a:solidFill>
                <a:latin typeface="Futura Bk BT"/>
              </a:rPr>
              <a:t>DISTRIBUTION</a:t>
            </a:r>
            <a:endParaRPr lang="de-DE" sz="54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335788A3-B0C6-4FB0-8D51-FCD7C75F08E6}"/>
              </a:ext>
            </a:extLst>
          </p:cNvPr>
          <p:cNvSpPr txBox="1"/>
          <p:nvPr/>
        </p:nvSpPr>
        <p:spPr>
          <a:xfrm>
            <a:off x="2187533" y="1760154"/>
            <a:ext cx="3250095" cy="369332"/>
          </a:xfrm>
          <a:prstGeom prst="rect">
            <a:avLst/>
          </a:prstGeom>
          <a:noFill/>
        </p:spPr>
        <p:txBody>
          <a:bodyPr wrap="square">
            <a:spAutoFit/>
          </a:bodyPr>
          <a:lstStyle/>
          <a:p>
            <a:pPr algn="l"/>
            <a:r>
              <a:rPr lang="en-US" sz="1800" b="0" i="0" dirty="0">
                <a:solidFill>
                  <a:srgbClr val="242424"/>
                </a:solidFill>
                <a:effectLst/>
                <a:latin typeface="Futura"/>
              </a:rPr>
              <a:t>Extensive logistics network</a:t>
            </a:r>
            <a:endParaRPr lang="en-US" sz="1600" b="0" i="0" dirty="0">
              <a:solidFill>
                <a:srgbClr val="242424"/>
              </a:solidFill>
              <a:effectLst/>
              <a:latin typeface="Futura"/>
            </a:endParaRPr>
          </a:p>
        </p:txBody>
      </p:sp>
      <p:sp>
        <p:nvSpPr>
          <p:cNvPr id="11" name="TextBox 10">
            <a:extLst>
              <a:ext uri="{FF2B5EF4-FFF2-40B4-BE49-F238E27FC236}">
                <a16:creationId xmlns:a16="http://schemas.microsoft.com/office/drawing/2014/main" id="{D93D5B2C-7B58-477F-86AE-B8C6C37EFF7C}"/>
              </a:ext>
            </a:extLst>
          </p:cNvPr>
          <p:cNvSpPr txBox="1"/>
          <p:nvPr/>
        </p:nvSpPr>
        <p:spPr>
          <a:xfrm>
            <a:off x="352106" y="6406990"/>
            <a:ext cx="3670854" cy="646331"/>
          </a:xfrm>
          <a:prstGeom prst="rect">
            <a:avLst/>
          </a:prstGeom>
          <a:noFill/>
        </p:spPr>
        <p:txBody>
          <a:bodyPr wrap="square">
            <a:spAutoFit/>
          </a:bodyPr>
          <a:lstStyle/>
          <a:p>
            <a:pPr marL="0" marR="0">
              <a:spcBef>
                <a:spcPts val="0"/>
              </a:spcBef>
              <a:spcAft>
                <a:spcPts val="0"/>
              </a:spcAft>
            </a:pPr>
            <a:r>
              <a:rPr lang="en-US" sz="1800" dirty="0">
                <a:solidFill>
                  <a:srgbClr val="000000"/>
                </a:solidFill>
                <a:effectLst/>
                <a:latin typeface="Futura"/>
                <a:ea typeface="Calibri" panose="020F0502020204030204" pitchFamily="34" charset="0"/>
              </a:rPr>
              <a:t>Join Resources Build Solutions</a:t>
            </a:r>
            <a:endParaRPr lang="en-US" sz="2400" dirty="0">
              <a:effectLst/>
              <a:latin typeface="Futura"/>
              <a:ea typeface="Calibri" panose="020F0502020204030204" pitchFamily="34" charset="0"/>
            </a:endParaRPr>
          </a:p>
          <a:p>
            <a:pPr marL="0" marR="0">
              <a:spcBef>
                <a:spcPts val="0"/>
              </a:spcBef>
              <a:spcAft>
                <a:spcPts val="0"/>
              </a:spcAft>
            </a:pPr>
            <a:r>
              <a:rPr lang="en-US" sz="1800" dirty="0">
                <a:solidFill>
                  <a:srgbClr val="000000"/>
                </a:solidFill>
                <a:effectLst/>
                <a:latin typeface="Futura"/>
                <a:ea typeface="Calibri" panose="020F0502020204030204" pitchFamily="34" charset="0"/>
              </a:rPr>
              <a:t> </a:t>
            </a:r>
            <a:endParaRPr lang="en-US" sz="2400" dirty="0">
              <a:effectLst/>
              <a:latin typeface="Futura"/>
              <a:ea typeface="Calibri" panose="020F0502020204030204" pitchFamily="34" charset="0"/>
            </a:endParaRPr>
          </a:p>
        </p:txBody>
      </p:sp>
      <p:sp>
        <p:nvSpPr>
          <p:cNvPr id="10" name="AutoShape 2">
            <a:extLst>
              <a:ext uri="{FF2B5EF4-FFF2-40B4-BE49-F238E27FC236}">
                <a16:creationId xmlns:a16="http://schemas.microsoft.com/office/drawing/2014/main" id="{D7568EE4-A505-44DC-90D1-81D7180740B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F75D12C6-45D0-4A61-A52E-868CEFEDCDF8}"/>
              </a:ext>
            </a:extLst>
          </p:cNvPr>
          <p:cNvSpPr txBox="1"/>
          <p:nvPr/>
        </p:nvSpPr>
        <p:spPr>
          <a:xfrm>
            <a:off x="5950434" y="2145398"/>
            <a:ext cx="4680773" cy="369332"/>
          </a:xfrm>
          <a:prstGeom prst="rect">
            <a:avLst/>
          </a:prstGeom>
          <a:noFill/>
        </p:spPr>
        <p:txBody>
          <a:bodyPr wrap="square">
            <a:spAutoFit/>
          </a:bodyPr>
          <a:lstStyle/>
          <a:p>
            <a:pPr algn="l"/>
            <a:r>
              <a:rPr lang="en-US" sz="1800" i="0" dirty="0">
                <a:solidFill>
                  <a:srgbClr val="242424"/>
                </a:solidFill>
                <a:effectLst/>
                <a:latin typeface="Futura"/>
              </a:rPr>
              <a:t>Logistic platforms in major logistic hubs</a:t>
            </a:r>
            <a:endParaRPr lang="en-US" sz="1600" i="0" dirty="0">
              <a:solidFill>
                <a:srgbClr val="242424"/>
              </a:solidFill>
              <a:effectLst/>
              <a:latin typeface="Futura"/>
            </a:endParaRPr>
          </a:p>
        </p:txBody>
      </p:sp>
      <p:sp>
        <p:nvSpPr>
          <p:cNvPr id="14" name="TextBox 13">
            <a:extLst>
              <a:ext uri="{FF2B5EF4-FFF2-40B4-BE49-F238E27FC236}">
                <a16:creationId xmlns:a16="http://schemas.microsoft.com/office/drawing/2014/main" id="{3EA33B3A-58F3-4EAB-A6A7-3BD0FF7E3416}"/>
              </a:ext>
            </a:extLst>
          </p:cNvPr>
          <p:cNvSpPr txBox="1"/>
          <p:nvPr/>
        </p:nvSpPr>
        <p:spPr>
          <a:xfrm>
            <a:off x="5917303" y="2993933"/>
            <a:ext cx="2219531" cy="369332"/>
          </a:xfrm>
          <a:prstGeom prst="rect">
            <a:avLst/>
          </a:prstGeom>
          <a:noFill/>
        </p:spPr>
        <p:txBody>
          <a:bodyPr wrap="square">
            <a:spAutoFit/>
          </a:bodyPr>
          <a:lstStyle/>
          <a:p>
            <a:pPr algn="l"/>
            <a:r>
              <a:rPr lang="en-US" sz="1800" b="0" i="0" dirty="0">
                <a:solidFill>
                  <a:srgbClr val="242424"/>
                </a:solidFill>
                <a:effectLst/>
                <a:latin typeface="Futura"/>
              </a:rPr>
              <a:t>Local warehouse</a:t>
            </a:r>
            <a:endParaRPr lang="en-US" sz="1600" b="0" i="0" dirty="0">
              <a:solidFill>
                <a:srgbClr val="242424"/>
              </a:solidFill>
              <a:effectLst/>
              <a:latin typeface="Futura"/>
            </a:endParaRPr>
          </a:p>
        </p:txBody>
      </p:sp>
      <p:sp>
        <p:nvSpPr>
          <p:cNvPr id="16" name="TextBox 15">
            <a:extLst>
              <a:ext uri="{FF2B5EF4-FFF2-40B4-BE49-F238E27FC236}">
                <a16:creationId xmlns:a16="http://schemas.microsoft.com/office/drawing/2014/main" id="{712C327D-5D0D-4871-BAC5-A5BABA3F19A2}"/>
              </a:ext>
            </a:extLst>
          </p:cNvPr>
          <p:cNvSpPr txBox="1"/>
          <p:nvPr/>
        </p:nvSpPr>
        <p:spPr>
          <a:xfrm>
            <a:off x="1764647" y="3403779"/>
            <a:ext cx="3422373" cy="369332"/>
          </a:xfrm>
          <a:prstGeom prst="rect">
            <a:avLst/>
          </a:prstGeom>
          <a:noFill/>
        </p:spPr>
        <p:txBody>
          <a:bodyPr wrap="square">
            <a:spAutoFit/>
          </a:bodyPr>
          <a:lstStyle/>
          <a:p>
            <a:pPr algn="r"/>
            <a:r>
              <a:rPr lang="en-US" sz="1800" b="0" i="0" dirty="0">
                <a:solidFill>
                  <a:srgbClr val="242424"/>
                </a:solidFill>
                <a:effectLst/>
                <a:latin typeface="Futura"/>
              </a:rPr>
              <a:t>Industry range of products</a:t>
            </a:r>
            <a:endParaRPr lang="en-US" sz="1600" b="0" i="0" dirty="0">
              <a:solidFill>
                <a:srgbClr val="242424"/>
              </a:solidFill>
              <a:effectLst/>
              <a:latin typeface="Futura"/>
            </a:endParaRPr>
          </a:p>
        </p:txBody>
      </p:sp>
      <p:sp>
        <p:nvSpPr>
          <p:cNvPr id="18" name="TextBox 17">
            <a:extLst>
              <a:ext uri="{FF2B5EF4-FFF2-40B4-BE49-F238E27FC236}">
                <a16:creationId xmlns:a16="http://schemas.microsoft.com/office/drawing/2014/main" id="{FBBFD9AC-0E7B-48F7-8063-A90C2D679097}"/>
              </a:ext>
            </a:extLst>
          </p:cNvPr>
          <p:cNvSpPr txBox="1"/>
          <p:nvPr/>
        </p:nvSpPr>
        <p:spPr>
          <a:xfrm>
            <a:off x="5950434" y="3823218"/>
            <a:ext cx="3700250" cy="369332"/>
          </a:xfrm>
          <a:prstGeom prst="rect">
            <a:avLst/>
          </a:prstGeom>
          <a:noFill/>
        </p:spPr>
        <p:txBody>
          <a:bodyPr wrap="square">
            <a:spAutoFit/>
          </a:bodyPr>
          <a:lstStyle/>
          <a:p>
            <a:pPr algn="l"/>
            <a:r>
              <a:rPr lang="en-US" sz="1800" b="0" i="0" dirty="0">
                <a:solidFill>
                  <a:srgbClr val="242424"/>
                </a:solidFill>
                <a:effectLst/>
                <a:latin typeface="Futura"/>
              </a:rPr>
              <a:t>Exclusive distribution channel</a:t>
            </a:r>
            <a:endParaRPr lang="en-US" sz="1600" b="0" i="0" dirty="0">
              <a:solidFill>
                <a:srgbClr val="242424"/>
              </a:solidFill>
              <a:effectLst/>
              <a:latin typeface="Futura"/>
            </a:endParaRPr>
          </a:p>
        </p:txBody>
      </p:sp>
      <p:sp>
        <p:nvSpPr>
          <p:cNvPr id="20" name="TextBox 19">
            <a:extLst>
              <a:ext uri="{FF2B5EF4-FFF2-40B4-BE49-F238E27FC236}">
                <a16:creationId xmlns:a16="http://schemas.microsoft.com/office/drawing/2014/main" id="{9388E01A-BB55-42DA-AED0-C95647D0E3A8}"/>
              </a:ext>
            </a:extLst>
          </p:cNvPr>
          <p:cNvSpPr txBox="1"/>
          <p:nvPr/>
        </p:nvSpPr>
        <p:spPr>
          <a:xfrm>
            <a:off x="3250290" y="2583231"/>
            <a:ext cx="2219531" cy="369332"/>
          </a:xfrm>
          <a:prstGeom prst="rect">
            <a:avLst/>
          </a:prstGeom>
          <a:noFill/>
        </p:spPr>
        <p:txBody>
          <a:bodyPr wrap="square">
            <a:spAutoFit/>
          </a:bodyPr>
          <a:lstStyle/>
          <a:p>
            <a:pPr algn="l"/>
            <a:r>
              <a:rPr lang="en-US" sz="1800" b="0" i="0" dirty="0">
                <a:solidFill>
                  <a:srgbClr val="242424"/>
                </a:solidFill>
                <a:effectLst/>
                <a:latin typeface="Futura"/>
              </a:rPr>
              <a:t>Short lead times</a:t>
            </a:r>
            <a:endParaRPr lang="en-US" sz="1600" b="0" i="0" dirty="0">
              <a:solidFill>
                <a:srgbClr val="242424"/>
              </a:solidFill>
              <a:effectLst/>
              <a:latin typeface="Futura"/>
            </a:endParaRPr>
          </a:p>
        </p:txBody>
      </p:sp>
      <p:sp>
        <p:nvSpPr>
          <p:cNvPr id="22" name="TextBox 21">
            <a:extLst>
              <a:ext uri="{FF2B5EF4-FFF2-40B4-BE49-F238E27FC236}">
                <a16:creationId xmlns:a16="http://schemas.microsoft.com/office/drawing/2014/main" id="{5342B303-1844-4A69-9ACB-6332629079F4}"/>
              </a:ext>
            </a:extLst>
          </p:cNvPr>
          <p:cNvSpPr txBox="1"/>
          <p:nvPr/>
        </p:nvSpPr>
        <p:spPr>
          <a:xfrm>
            <a:off x="5917303" y="4671214"/>
            <a:ext cx="6573078" cy="861774"/>
          </a:xfrm>
          <a:prstGeom prst="rect">
            <a:avLst/>
          </a:prstGeom>
          <a:noFill/>
        </p:spPr>
        <p:txBody>
          <a:bodyPr wrap="square">
            <a:spAutoFit/>
          </a:bodyPr>
          <a:lstStyle/>
          <a:p>
            <a:pPr algn="l"/>
            <a:r>
              <a:rPr lang="en-US" sz="1800" b="0" i="0" dirty="0">
                <a:solidFill>
                  <a:srgbClr val="242424"/>
                </a:solidFill>
                <a:effectLst/>
                <a:latin typeface="Futura"/>
              </a:rPr>
              <a:t>Supply Chain management</a:t>
            </a:r>
            <a:endParaRPr lang="en-US" sz="1600" b="0" i="0" dirty="0">
              <a:solidFill>
                <a:srgbClr val="242424"/>
              </a:solidFill>
              <a:effectLst/>
              <a:latin typeface="Futura"/>
            </a:endParaRPr>
          </a:p>
          <a:p>
            <a:pPr algn="l"/>
            <a:br>
              <a:rPr lang="en-US" sz="1600" b="0" i="0" dirty="0">
                <a:solidFill>
                  <a:srgbClr val="242424"/>
                </a:solidFill>
                <a:effectLst/>
                <a:latin typeface="Futura"/>
              </a:rPr>
            </a:br>
            <a:endParaRPr lang="en-US" sz="1600" b="0" i="0" dirty="0">
              <a:solidFill>
                <a:srgbClr val="242424"/>
              </a:solidFill>
              <a:effectLst/>
              <a:latin typeface="Futura"/>
            </a:endParaRPr>
          </a:p>
        </p:txBody>
      </p:sp>
      <p:sp>
        <p:nvSpPr>
          <p:cNvPr id="24" name="TextBox 23">
            <a:extLst>
              <a:ext uri="{FF2B5EF4-FFF2-40B4-BE49-F238E27FC236}">
                <a16:creationId xmlns:a16="http://schemas.microsoft.com/office/drawing/2014/main" id="{F8E4FC08-2CF6-4524-8A5E-A659F3A4B5C2}"/>
              </a:ext>
            </a:extLst>
          </p:cNvPr>
          <p:cNvSpPr txBox="1"/>
          <p:nvPr/>
        </p:nvSpPr>
        <p:spPr>
          <a:xfrm>
            <a:off x="1583785" y="4214300"/>
            <a:ext cx="6639338" cy="369332"/>
          </a:xfrm>
          <a:prstGeom prst="rect">
            <a:avLst/>
          </a:prstGeom>
          <a:noFill/>
        </p:spPr>
        <p:txBody>
          <a:bodyPr wrap="square">
            <a:spAutoFit/>
          </a:bodyPr>
          <a:lstStyle/>
          <a:p>
            <a:r>
              <a:rPr lang="en-US" b="0" i="0" dirty="0">
                <a:solidFill>
                  <a:srgbClr val="242424"/>
                </a:solidFill>
                <a:effectLst/>
                <a:latin typeface="Futura"/>
              </a:rPr>
              <a:t>Globally active – local provider</a:t>
            </a:r>
            <a:endParaRPr lang="en-US" dirty="0">
              <a:latin typeface="Futura"/>
            </a:endParaRPr>
          </a:p>
        </p:txBody>
      </p:sp>
      <p:sp>
        <p:nvSpPr>
          <p:cNvPr id="25" name="TextBox 24">
            <a:extLst>
              <a:ext uri="{FF2B5EF4-FFF2-40B4-BE49-F238E27FC236}">
                <a16:creationId xmlns:a16="http://schemas.microsoft.com/office/drawing/2014/main" id="{AE214365-CAE4-4F26-8F3C-7886A2F150CE}"/>
              </a:ext>
            </a:extLst>
          </p:cNvPr>
          <p:cNvSpPr txBox="1"/>
          <p:nvPr/>
        </p:nvSpPr>
        <p:spPr>
          <a:xfrm>
            <a:off x="352106" y="5646311"/>
            <a:ext cx="10477617" cy="323165"/>
          </a:xfrm>
          <a:prstGeom prst="rect">
            <a:avLst/>
          </a:prstGeom>
          <a:noFill/>
        </p:spPr>
        <p:txBody>
          <a:bodyPr wrap="square">
            <a:spAutoFit/>
          </a:bodyPr>
          <a:lstStyle/>
          <a:p>
            <a:pPr marL="0" marR="0">
              <a:spcBef>
                <a:spcPts val="0"/>
              </a:spcBef>
              <a:spcAft>
                <a:spcPts val="0"/>
              </a:spcAft>
            </a:pPr>
            <a:r>
              <a:rPr lang="en-US" sz="1500" dirty="0">
                <a:solidFill>
                  <a:srgbClr val="188DC2"/>
                </a:solidFill>
                <a:effectLst/>
                <a:latin typeface="Futura"/>
                <a:ea typeface="Calibri" panose="020F0502020204030204" pitchFamily="34" charset="0"/>
              </a:rPr>
              <a:t>We connect our core competences with professional service partners, to ensure value added tailored service. </a:t>
            </a:r>
          </a:p>
        </p:txBody>
      </p:sp>
      <p:pic>
        <p:nvPicPr>
          <p:cNvPr id="27" name="Picture 26">
            <a:extLst>
              <a:ext uri="{FF2B5EF4-FFF2-40B4-BE49-F238E27FC236}">
                <a16:creationId xmlns:a16="http://schemas.microsoft.com/office/drawing/2014/main" id="{F53F6A50-9775-41B1-B142-65D0FEE1722C}"/>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79693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301825CC-B1DA-4609-8E5B-321A8760BA2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Antioxidant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Curing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Formaldehyde Scavenger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Hardener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Processing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1D8809DA-0E12-42CD-A2AD-786A07754556}"/>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Alkyd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Formaldehyde Resin</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Foundry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Ion Exchange Resins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Melamin-Formaldehyde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Rubber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FB553F-F359-4DCF-819F-F4CB0DDE00EA}"/>
              </a:ext>
            </a:extLst>
          </p:cNvPr>
          <p:cNvPicPr>
            <a:picLocks noChangeAspect="1"/>
          </p:cNvPicPr>
          <p:nvPr/>
        </p:nvPicPr>
        <p:blipFill rotWithShape="1">
          <a:blip r:embed="rId2">
            <a:extLst>
              <a:ext uri="{28A0092B-C50C-407E-A947-70E740481C1C}">
                <a14:useLocalDpi xmlns:a14="http://schemas.microsoft.com/office/drawing/2010/main" val="0"/>
              </a:ext>
            </a:extLst>
          </a:blip>
          <a:srcRect b="6786"/>
          <a:stretch/>
        </p:blipFill>
        <p:spPr>
          <a:xfrm>
            <a:off x="-14948" y="-8353"/>
            <a:ext cx="12206949"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RESINS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2F589AAC-F378-42BB-B350-117794403560}"/>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Stabilizer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6690F650-A9C1-4B05-8436-B001AD165DB2}"/>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1952C694-3CDE-4BFC-859F-C9BAC264505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1ED44545-8BEB-4897-80EB-F5640651161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D183E38F-EA3C-4979-9934-7BDD740A9E4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BDE8AB1-0EB5-489D-B176-9542C9EF63D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7AE9DDF0-6CAF-4704-8299-5828105339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69379640"/>
      </p:ext>
    </p:extLst>
  </p:cSld>
  <p:clrMapOvr>
    <a:masterClrMapping/>
  </p:clrMapOvr>
</p:sld>
</file>

<file path=ppt/slides/slide11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67F440-B0DE-4AA6-8BFC-894D25B67D37}"/>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C410A7D4-D2E4-4F33-AAC3-F6813D373A8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DFF7662-9C74-4DDC-8C2F-85A11F5B2D1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A8B1330-C624-4909-8295-D2B258A8E17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E4E909E6-8565-456E-AE00-08D8B7B007B1}"/>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C98997C5-2542-49EC-AFF3-844B677272D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D205F57C-6B03-4DEF-AA75-D271E9747EF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B457E19A-D855-404F-84C2-1C969E1ED71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B668217-2F59-4732-8523-44146171062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072AF8F-4932-4EB3-978F-89CC2A494F9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2B230A6-834B-4BC1-818C-C95D74FFEB7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F50FEE6-13D1-4E4F-8F25-2F77FC11928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226D0FB2-BAD1-4AD1-AC49-6D7F4908051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3EAA072-DEFF-4E64-A046-33895673991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0A52C1B-597B-4552-BC94-7F44FFF8B94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2B13318-5A22-40BF-A387-644B2D40FA3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object 21">
            <a:hlinkClick r:id="rId18" action="ppaction://hlinksldjump"/>
            <a:extLst>
              <a:ext uri="{FF2B5EF4-FFF2-40B4-BE49-F238E27FC236}">
                <a16:creationId xmlns:a16="http://schemas.microsoft.com/office/drawing/2014/main" id="{34F74D79-726B-4CCD-A87A-426E1EEAAB2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6" name="Group 25">
            <a:extLst>
              <a:ext uri="{FF2B5EF4-FFF2-40B4-BE49-F238E27FC236}">
                <a16:creationId xmlns:a16="http://schemas.microsoft.com/office/drawing/2014/main" id="{5053F12D-21E7-4201-A42C-F18099EDCD75}"/>
              </a:ext>
            </a:extLst>
          </p:cNvPr>
          <p:cNvGrpSpPr/>
          <p:nvPr/>
        </p:nvGrpSpPr>
        <p:grpSpPr>
          <a:xfrm>
            <a:off x="11069815" y="0"/>
            <a:ext cx="736181" cy="614143"/>
            <a:chOff x="11069815" y="0"/>
            <a:chExt cx="736181" cy="614143"/>
          </a:xfrm>
        </p:grpSpPr>
        <p:sp>
          <p:nvSpPr>
            <p:cNvPr id="27" name="object 14">
              <a:extLst>
                <a:ext uri="{FF2B5EF4-FFF2-40B4-BE49-F238E27FC236}">
                  <a16:creationId xmlns:a16="http://schemas.microsoft.com/office/drawing/2014/main" id="{D3B5BD14-FED1-4E78-A915-F7FEE037E9B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8" name="object 15">
              <a:extLst>
                <a:ext uri="{FF2B5EF4-FFF2-40B4-BE49-F238E27FC236}">
                  <a16:creationId xmlns:a16="http://schemas.microsoft.com/office/drawing/2014/main" id="{081C3D64-3E15-4741-8F76-9D06466816D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9" name="object 21">
              <a:hlinkClick r:id="rId19" action="ppaction://hlinksldjump"/>
              <a:extLst>
                <a:ext uri="{FF2B5EF4-FFF2-40B4-BE49-F238E27FC236}">
                  <a16:creationId xmlns:a16="http://schemas.microsoft.com/office/drawing/2014/main" id="{4717960C-D4BC-4D28-88E8-676AC2FF9E8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96887779"/>
      </p:ext>
    </p:extLst>
  </p:cSld>
  <p:clrMapOvr>
    <a:masterClrMapping/>
  </p:clrMapOvr>
</p:sld>
</file>

<file path=ppt/slides/slide1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C1947858-6032-4075-8672-BFBA35C8267E}"/>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9434AE1-9959-4DBE-B58A-5B5AA4C93AC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7ADD1E6-D1BA-4F9B-AB50-CC3FF96F894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7C382C12-E4D1-4F01-8205-C894A59389B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B8B7E4A-4E94-4E58-AFF9-3BDEFAAAE5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895F4BB-A75A-406B-9510-D941829A9F1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35EC009D-D2E7-4B3E-B2DF-CDD7A90D976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3C2D78B-9732-4893-A92C-810A8B16F4C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7C94EDA-C291-403F-9FBC-151C02672D6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F67C68B2-8122-4913-8913-B8259078FA0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514298E-FA9B-402B-9536-0CF0BD6CA2B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B43E8F4-953B-421C-915C-9297ED19D76A}"/>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D3B8A1E2-A62B-466A-9DC2-8B0361A10D7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9678E0F-3A1B-4357-A9AC-4291BDCA3E9D}"/>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637F8A3-301A-4A62-ACB2-81DCFB0E7F4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5977540-944D-4CB8-95AF-960C713DB86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EA63573-345D-4F30-AE3B-47A89C781B24}"/>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CDFD8782-6BC1-48A8-B371-1F04F42C24F8}"/>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F333474F-B9BE-4212-AD4B-FE78B0F65C0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9C64A8D-3C0F-456F-B352-2E1ECE9F02A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57375F99-47F1-4EC1-BCF4-4139260C043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3904BD0-0D58-4976-A50A-9A8A43C89E8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93565FCA-6541-41D3-BB5E-3E5739DE5AF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05C13F5-652C-45AD-83C3-1C9458DD89A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60BB947C-740B-4A4B-B753-E4DF2562872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33CBD9F-00E8-490E-8C82-B07A2B77F13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8DE1A4E4-DAA6-4094-85E9-229D079B174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F31CAA18-B614-4E27-B3CF-F18009206C8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5F479B7C-B127-4B6B-B666-F37840A9071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49C2C093-735D-449E-9435-6ADA927F02C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FB0DBAB-7CAF-4C19-A30B-F413139E46B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DC119F7-0F31-478B-A8D4-854A563D7C03}"/>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0F8119B-B510-4759-A189-0EA399E60DE6}"/>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B19BD64C-E1D8-4F51-A852-209CF9716CA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472CD87-DD9D-4314-BB13-C6E87B6926D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C0DEECF-CE43-4804-9808-C0B3AAC395C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C8D311D-1541-420C-8C69-89DB1D54547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6694FFF-F37B-46F1-AFAB-89FA938F036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002C5086-6350-4215-AFEB-FEA48FAC14F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E8E2834-B463-4175-BA67-4B0E6697467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DB419B7-8AAC-4E9B-9F12-3BACF301A98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9CDFF75B-70D5-45A8-B35E-D4B438BA8FE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3EA0939-5218-4336-AACF-091D87BDFB2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492C8D4D-125F-422D-8993-01D9540AFE70}"/>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F408BC7-A599-43A0-ABBC-658A3F87DD3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7EB7BFD-5572-4476-98A6-BF891C785713}"/>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2FF43E6E-CFBA-4F52-BA9D-6C34C91A56B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65F475-0B67-4213-82C6-D5B18DA14B9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Carboxylic Acids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Dimethylolpropionic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1E5FC3BB-1620-4053-B4EC-DB139636AE65}"/>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02B2BF4-B531-4F70-AE23-A89F8918510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1EC80D8-B542-43A8-90E8-7B6D4F3EE8B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BF50937E-0362-4929-B962-3B88E65A088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2287864-4F2B-4AFF-8FF3-1C9F71069F1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893D766B-DE33-4A46-951E-DBF534D2987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5C989D9-A7FC-4F4D-AE42-191DD6B7EBD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CA597A83-E82F-4E42-B247-59FA0C7E86A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156C3810-0383-4682-B096-FD1545895DF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6BCBA6CE-550E-4002-8FC0-5F09EEDAB1C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7F548347-3B7B-41C2-836A-9D6580B26E5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3968CC0-CE53-46FC-8947-D480060A010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328DAD0E-CBBA-45C4-B2EB-097FFDCF046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8536D86-E7CA-4F94-8280-E0F551ECCDE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7A01A88F-6D13-4A3C-AD02-96D38C06834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4791CA0-A047-4CD8-A1A5-CD6C5FBD512C}"/>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Catalysts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9,9-Bis-(4-amino-3-chlorophenyl)-fluorene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Mono-butyl tin oxide (MBTO)</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77BC138-6AD5-47CF-BCC5-D002888BE72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11E5C595-82DD-47CF-BCA7-BCC178886A5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A3B52C41-6328-472F-8FDD-A434F0D5ECC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8976F690-B4B8-4905-971B-BABEA361805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E305E0FD-C49B-4718-831E-66A383CB749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D2C1E31-D43C-465A-BB26-A1B00C24D23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CC12B664-429D-420A-B57A-82C32A82DD4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1E626F20-6F5C-48C1-85E7-3657AF6665B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F27BC5A-7910-4B24-8CB7-7144F1C9761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D597084F-97DC-4016-BE49-462105FE564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3EA15AEA-9DFD-4C59-84CF-1B53603D07D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0C3725B-52C8-43E8-99B2-ED0BF5A2865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94B7BF7-5C38-4DB1-92A5-4B7EB92D4CB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7F91D2EC-FA1B-4EB4-B6DE-A34FFF15A52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2C53D1E-12D0-4D85-BED0-C6A188ECAC54}"/>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280B7A3-AC16-4DD7-859A-C49D3C86684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Crosslinkers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F207E194-FFC6-469E-9E7C-EFA1406285F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5D7A72A-7131-443E-BD0F-03543EF0BAFD}"/>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0C7F252-C178-48A8-87EF-0740131EE89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096FBCC5-E92D-4975-BCD4-4E786A6392C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1260E8CA-F38C-4DE8-933F-C24ED3A0258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B9AF605-E6F4-47D9-B841-74B64BC9AAE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D7323F12-47DA-4868-97C2-AEE915126EC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03EB7CC8-51A2-4677-BAEA-D54A112BEB7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0FD71053-68EB-42EA-BBA9-BB1474BE120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16F7959-B4C4-49F6-B73B-079DD2A0E31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9B50D36-AB42-46DC-9114-E890EB3B40B2}"/>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A4956E26-C30E-4D8D-B531-F07848EE413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E507FE0-6E3B-49DB-A081-3C6C6FDFFBBC}"/>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F95ADC39-FA12-4316-977F-DB5EB37F65A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3801FAC-C58F-4E11-A54C-FDF6F231AA3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816F57F-EF7A-4E85-AAF2-5FC5B1644A5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 phosphate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Tris (1-chloro-2-isopropyl) phosphate (TCPP)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31A6D92C-813F-4FE5-817B-A429598488B1}"/>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24263958-2B68-4507-988E-62DC94B8BB5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5BCFA427-F0E8-4C81-B084-B70EE1C3B9C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34802689-A4C5-43F5-9864-F9EEE3720FE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5B09DF6-D77F-4BF8-9799-321E9143AA5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97456996-9309-428C-81F4-C99F89CC670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390ED7D8-AF05-4083-895D-42E124007ED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D2F04B5B-7DD4-4D3A-883D-5E1FC239B42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D15D084-A7D9-4F81-9B80-0B011832AB6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49040496-172B-41BD-8B8D-A6DC8392C7E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54AA98B-7F86-4B8C-813B-D245E84A507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9A8BAC9-CAFE-488B-80E1-0D5B26B577E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D08B641-24F9-4ECD-B670-A68E33CBA5E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675FC20D-440F-4D75-9A4F-106CDF04889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CCF74E77-6A9E-458B-85C0-AF458709A3D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64EC705-9F0B-4DB0-B97E-57F556990CB6}"/>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2-Ethylhexyl glycidylether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n-Butyl glycidyl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Phenyl glycidyl ether</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752503-DC42-4C4B-897C-B8901F32ED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2BDFB21-36A6-48C6-827F-5D46E3A2D4F1}"/>
              </a:ext>
            </a:extLst>
          </p:cNvPr>
          <p:cNvSpPr/>
          <p:nvPr/>
        </p:nvSpPr>
        <p:spPr>
          <a:xfrm>
            <a:off x="3061292"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300" dirty="0">
                <a:solidFill>
                  <a:srgbClr val="4EB9E9"/>
                </a:solidFill>
                <a:latin typeface="Futura Bk BT" panose="020B0502020204020303" pitchFamily="34" charset="0"/>
              </a:rPr>
              <a:t>750 m</a:t>
            </a:r>
            <a:r>
              <a:rPr lang="en-US" sz="4000" b="1" spc="-300" baseline="30000" dirty="0">
                <a:solidFill>
                  <a:srgbClr val="4EB9E9"/>
                </a:solidFill>
                <a:latin typeface="Futura Bk BT" panose="020B0502020204020303" pitchFamily="34" charset="0"/>
              </a:rPr>
              <a:t>3</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Reactor Volume</a:t>
            </a:r>
            <a:endParaRPr lang="en-US" sz="1000" b="1" dirty="0">
              <a:solidFill>
                <a:schemeClr val="tx1"/>
              </a:solidFill>
              <a:latin typeface="Futura-Light" panose="020B0400000000000000" pitchFamily="34" charset="0"/>
              <a:cs typeface="Arial" panose="020B0604020202020204" pitchFamily="34" charset="0"/>
            </a:endParaRPr>
          </a:p>
        </p:txBody>
      </p:sp>
      <p:sp>
        <p:nvSpPr>
          <p:cNvPr id="5" name="Rectangle 4">
            <a:extLst>
              <a:ext uri="{FF2B5EF4-FFF2-40B4-BE49-F238E27FC236}">
                <a16:creationId xmlns:a16="http://schemas.microsoft.com/office/drawing/2014/main" id="{E0F0F719-ED53-4316-A975-D96DFF307832}"/>
              </a:ext>
            </a:extLst>
          </p:cNvPr>
          <p:cNvSpPr/>
          <p:nvPr/>
        </p:nvSpPr>
        <p:spPr>
          <a:xfrm>
            <a:off x="5126505" y="2457450"/>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324000" rIns="0" rtlCol="0" anchor="t" anchorCtr="0"/>
          <a:lstStyle/>
          <a:p>
            <a:pPr algn="ctr"/>
            <a:r>
              <a:rPr lang="en-US" sz="4000" b="1" spc="-150" dirty="0">
                <a:solidFill>
                  <a:srgbClr val="4EB9E9"/>
                </a:solidFill>
                <a:latin typeface="Futura Bk BT" panose="020B0502020204020303" pitchFamily="34" charset="0"/>
              </a:rPr>
              <a:t>180</a:t>
            </a:r>
          </a:p>
          <a:p>
            <a:pPr algn="ctr"/>
            <a:endPar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endParaRPr>
          </a:p>
          <a:p>
            <a:pPr algn="ctr"/>
            <a:r>
              <a:rPr lang="en-GB" sz="1600" dirty="0">
                <a:solidFill>
                  <a:schemeClr val="tx1"/>
                </a:solidFill>
                <a:latin typeface="Futura-Light" panose="020B0400000000000000" pitchFamily="34" charset="0"/>
                <a:ea typeface="Verdana" panose="020B0604030504040204" pitchFamily="34" charset="0"/>
                <a:cs typeface="Arial" panose="020B0604020202020204" pitchFamily="34" charset="0"/>
              </a:rPr>
              <a:t>Reaction Vessels</a:t>
            </a:r>
            <a:endParaRPr lang="en-US" sz="1000" dirty="0">
              <a:solidFill>
                <a:schemeClr val="tx1"/>
              </a:solidFill>
              <a:latin typeface="Futura-Light" panose="020B0400000000000000" pitchFamily="34" charset="0"/>
              <a:cs typeface="Arial" panose="020B0604020202020204" pitchFamily="34" charset="0"/>
            </a:endParaRPr>
          </a:p>
          <a:p>
            <a:pPr algn="ctr"/>
            <a:endParaRPr lang="en-IN" sz="1600" spc="-150" dirty="0">
              <a:solidFill>
                <a:srgbClr val="91CFF0"/>
              </a:solidFill>
              <a:latin typeface="Futura Bk BT" panose="020B0502020204020303" pitchFamily="34" charset="0"/>
            </a:endParaRPr>
          </a:p>
        </p:txBody>
      </p:sp>
      <p:sp>
        <p:nvSpPr>
          <p:cNvPr id="6" name="Rectangle 5">
            <a:extLst>
              <a:ext uri="{FF2B5EF4-FFF2-40B4-BE49-F238E27FC236}">
                <a16:creationId xmlns:a16="http://schemas.microsoft.com/office/drawing/2014/main" id="{C29092CD-8BC2-4353-B040-EA5C361B12E9}"/>
              </a:ext>
            </a:extLst>
          </p:cNvPr>
          <p:cNvSpPr/>
          <p:nvPr/>
        </p:nvSpPr>
        <p:spPr>
          <a:xfrm>
            <a:off x="7191718" y="2466105"/>
            <a:ext cx="1938989" cy="1943100"/>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nchorCtr="0"/>
          <a:lstStyle/>
          <a:p>
            <a:pPr algn="ctr"/>
            <a:r>
              <a:rPr lang="en-US" sz="4000" b="1" spc="-150" dirty="0">
                <a:solidFill>
                  <a:srgbClr val="4EB9E9"/>
                </a:solidFill>
                <a:latin typeface="Futura Bk BT" panose="020B0502020204020303" pitchFamily="34" charset="0"/>
              </a:rPr>
              <a:t>16</a:t>
            </a:r>
          </a:p>
          <a:p>
            <a:pPr algn="ctr"/>
            <a:endParaRPr lang="de-DE" sz="1600" dirty="0">
              <a:solidFill>
                <a:schemeClr val="tx1"/>
              </a:solidFill>
              <a:latin typeface="Futura-Light" panose="020B0400000000000000" pitchFamily="34" charset="0"/>
              <a:cs typeface="Arial" panose="020B0604020202020204" pitchFamily="34" charset="0"/>
            </a:endParaRPr>
          </a:p>
          <a:p>
            <a:pPr algn="ctr"/>
            <a:r>
              <a:rPr lang="de-DE" sz="1600" dirty="0">
                <a:solidFill>
                  <a:schemeClr val="tx1"/>
                </a:solidFill>
                <a:latin typeface="Futura-Light" panose="020B0400000000000000" pitchFamily="34" charset="0"/>
                <a:cs typeface="Arial" panose="020B0604020202020204" pitchFamily="34" charset="0"/>
              </a:rPr>
              <a:t>Partner Companies</a:t>
            </a:r>
            <a:endParaRPr lang="de-DE" sz="1000" dirty="0">
              <a:solidFill>
                <a:schemeClr val="tx1"/>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26102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7F1DFEA4-BCE1-4F04-9443-AB74C479068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E4BC7227-E8E8-4A66-A385-FC73B00EF2DA}"/>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0786462-4D97-4E16-83D2-141817CADA3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C4750EAF-93D0-49F9-BD96-12CF8DB586D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4F05FAC-0DD7-47A4-B682-7B8C71CF884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33487098-14F2-4C2A-9D2C-3413306AFB4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DA55AF7-93E0-41C3-808B-31007856143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428D329-1A02-463B-97C4-98ACDB6ECDF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9C35E515-18A2-425F-A79D-DC579FC4AC2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7DBF2C3D-82F0-4875-8CDE-E989916C3ED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5F47C99-93AB-4356-9E26-033EAD1335D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EB79239C-2D61-4E60-922C-84C4EFD18FF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94FAADD8-7339-4931-BC45-01A757230A4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2D13A809-EB3B-4AFB-B31C-84150B2EC09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2C66536F-A28A-41D4-9F08-77BCB9B8FAC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8872901-663C-430C-91FD-F8CD6E53ED1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Cresyldiphenyl phosphate (CDP)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AB90DDB0-453B-4874-A910-3D7FB78FCD4B}"/>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AC729AF2-60B3-41A8-BC8A-14C39CFAC9E0}"/>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49E2D53-7892-42D0-AD99-671432FC746C}"/>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6E3FEC7D-6A42-4E5C-A95F-B336CF6CCE2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29516787-46C1-40C0-8EF4-B19F75D870A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EC1C0B5D-12FF-4B33-8592-B51787BE8F9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5F0A6E29-1C33-44E7-9340-9704C7B7505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EEA75DE-34A3-416F-A3CD-8CD61C6D475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219A5502-9ED1-4CBD-8659-A7638F754C9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311283C7-BFD8-452D-B25F-56B523EDBEA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A984097-38FE-4C0E-A798-588187C7F67E}"/>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5E9B9D1-19F1-4328-9766-8A87F2EB981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CBD62DBA-6544-4D24-87A5-0FAC88FF381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39BB6AC9-A514-4A45-BC00-0A77EFD64E3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4178F5D-9608-4F29-A2E4-AA7C73567AA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B5154CE-D3A0-4065-9DB6-CB88B48D5FEA}"/>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1,4-butanediol-dimethacrylate  (BDDMA)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Isobutyl vinyl ether (VIBE)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Polyethylenglycol-200-di-methylacrylate (PEG200DMA)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Triethylenglycol-di-methacrylate (TEGDMA)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B9C399EB-25CA-4C8C-A36C-8EB902408737}"/>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5B5FF787-45E1-4D69-8249-85720D65AA25}"/>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CFB7F151-B62F-4501-803A-956F79868C7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F0A03B6E-D8BF-42DB-8726-86B5BC9B938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6136B4D7-6726-4D28-8FE2-CBD789DDE2C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02FF2A28-7B0D-4B1C-B01F-1D3D8952F65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4A5149D-DC60-47A1-AB95-D76192DD4E4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65167DCA-8050-409A-8A44-46EAB0AC7A9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DFC6CDE6-AD5B-453C-92BF-37C409BDD63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51B85F52-7AB5-4D28-9A62-39CD69ED213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1E9C5FD-6813-4E80-8D85-1EE94FD558D7}"/>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56E35CEB-3A91-4CD8-BE40-07071F6607B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1136F68D-1B93-4D3A-AA69-A4D7D639681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53A3CFCC-7640-4DB4-A102-E7C37A3D216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39E45B6A-0785-4FF6-B8A9-59FD76F7095A}"/>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AAD74CF-9D87-4745-9D02-6A131079FF4D}"/>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P2200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CAED63D3-7FB6-41BF-BBBF-CCD60A5F33D3}"/>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6157CE00-C629-4F9E-8F24-6BB6BA48B623}"/>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09F46315-6207-47C9-B990-BD5D6B9E24F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452586C-2733-44D3-B2D9-163A10989BD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024C035E-AEE8-4BB4-B4B2-72C4C79EBE0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7CD1FB1A-D63F-4648-BF38-91CCAD6B23A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EBFEAB1-4385-461E-B9E6-13D1C952EC0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38B3D0C9-933D-4C0A-87AE-E29D99C24FF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BF4B5CE0-738F-412C-9976-9C61402F7A7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CB0B032F-1866-4962-95FD-1C23780D28E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0FD7E1ED-700C-48CA-9B65-2431DEBCD324}"/>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07DDE41-72CB-492A-A270-B7E75A77813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F6C0D62B-264D-4335-830F-4F8000FDD53B}"/>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492863B-5EF2-4688-8A59-0080DBE0045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ED5C00A9-2EDF-4BF8-AF8C-D7CD2D90B82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073A0EA-CE75-4D0E-977F-B29C27A43B15}"/>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Tripropylene glycol diacrylate (TPGDA)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Vinyl toluene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D72880B8-476B-4D6C-A6A4-641FF4760048}"/>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319E5405-27E7-4D82-9DF1-D77D800E2EC4}"/>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1638FEB3-DE8E-40C7-9F0C-3E5EC252D53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10F99C0-4121-4C07-8FC1-65EC79CD72C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88984A5D-72EF-4826-9F31-5A406D49DFE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217FFE33-5EE4-4104-B685-0A3AE96EF26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E9822FE2-DA57-44FF-BB1D-36872623D87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A7C03766-F4F4-4419-B3B9-9960F2FD753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0F23388-F759-4884-8622-543FE101050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0980C12D-87A7-4169-BE87-4A56FA7A197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6A32D7C3-C1E3-44D2-9F7F-3D311DBBDE28}"/>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8C074262-2DD4-4E3C-BEC6-C4B0965E4CA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E2005938-FE63-4D67-BBC8-CCF1669F27B4}"/>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8894B5C4-D3AA-493C-AF39-C813CDE5917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1E7A0FAA-0E13-4282-9B71-BBAFF2CC5B7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FF32705-30DA-49C2-85D4-05DFD448E4D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Silanes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Ureido silane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08EAA371-0A11-4170-B3BE-5C77FA14AAF2}"/>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4464F876-6871-4AB6-89C8-1E3991B9C3FE}"/>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33712844-107F-47D2-BADB-9B77A4AAD08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D16740D6-3E7D-47CA-8AF4-8ED5EE11D0F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D77216CF-8904-45D7-8271-A1A234FCDFC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F44D648D-A010-434F-8625-3D855E8FA6F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2F4163F7-E7DB-4E7A-B561-3A8B22FEB34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F7736F8A-A242-4138-98E0-D18AC6F44CA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C3324B80-FE14-411F-9481-B869F33EDC5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32682C8-342E-4DEA-A3E4-13AE4015E6B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A587329A-A132-4BF1-A13A-5F5D1878A14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918C8491-E65E-487D-A6BE-5A7D5B4AC7F6}"/>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4232CBD0-EDE0-4D4C-B6F7-D0D6E6B86A0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AE056322-2910-42AB-BB9C-F60C4CE90C65}"/>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59B1B47A-8B49-47CF-92EA-F8449E85452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6571AEF-317C-4327-BC61-2940AB21A38B}"/>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5505D83D-851D-44C3-B857-22CB1CA6806F}"/>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BC9B480-FA9E-41CC-8847-1FFD5AC7C36F}"/>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BED74535-FA84-478C-A700-634D79B63F9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98FD4325-897F-4952-907F-9017896C3C1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A73A2C79-485F-4741-B6AD-55BCB37552A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5D73C83-DD80-40DB-A71F-95402727F53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FD8BF1DE-FD41-488A-AB57-7F27FC6E2CF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8944B245-DBEA-4FFA-B264-3FBF6DF30DE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4284FBDC-6AD7-437F-9E92-4FDC89EF93E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A73EF163-8C23-457F-9818-333DDAAD794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93BE2741-A269-4D01-89D3-C5AC8349240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3A8F9DA3-C1E1-4BB6-B289-41B11DA8963B}"/>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DDFB91C3-3277-47A1-9F81-AACC0983B01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EFAAA275-BDCE-41B4-A7AB-4612DC83ACFB}"/>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A624AD35-DF85-4F48-BCC2-ED9A5FD305C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7072631-82C0-4B45-84DB-8B8265BA36CE}"/>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E28C770-D040-43EF-BE2C-29B303D9CA42}"/>
              </a:ext>
            </a:extLst>
          </p:cNvPr>
          <p:cNvPicPr>
            <a:picLocks noChangeAspect="1"/>
          </p:cNvPicPr>
          <p:nvPr/>
        </p:nvPicPr>
        <p:blipFill rotWithShape="1">
          <a:blip r:embed="rId2">
            <a:extLst>
              <a:ext uri="{28A0092B-C50C-407E-A947-70E740481C1C}">
                <a14:useLocalDpi xmlns:a14="http://schemas.microsoft.com/office/drawing/2010/main" val="0"/>
              </a:ext>
            </a:extLst>
          </a:blip>
          <a:srcRect b="15615"/>
          <a:stretch/>
        </p:blipFill>
        <p:spPr>
          <a:xfrm>
            <a:off x="1" y="-1"/>
            <a:ext cx="12193444" cy="6858001"/>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RESINS</a:t>
            </a:r>
            <a:endParaRPr lang="en-IN" sz="5000" dirty="0"/>
          </a:p>
          <a:p>
            <a:r>
              <a:rPr lang="de-DE" sz="2800" spc="-150" dirty="0">
                <a:solidFill>
                  <a:schemeClr val="bg1"/>
                </a:solidFill>
                <a:latin typeface="Futura Bk BT" panose="020B0502020204020303" pitchFamily="34" charset="0"/>
                <a:ea typeface="Verdana" panose="020B0604030504040204"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7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Carboxylic Acids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Catalysts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Crosslinkers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Silanes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20" action="ppaction://hlinksldjump"/>
            <a:extLst>
              <a:ext uri="{FF2B5EF4-FFF2-40B4-BE49-F238E27FC236}">
                <a16:creationId xmlns:a16="http://schemas.microsoft.com/office/drawing/2014/main" id="{8842D38F-5F3C-4246-9180-A7CF3DB31C1C}"/>
              </a:ext>
            </a:extLst>
          </p:cNvPr>
          <p:cNvSpPr/>
          <p:nvPr/>
        </p:nvSpPr>
        <p:spPr>
          <a:xfrm>
            <a:off x="2428875" y="2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21" action="ppaction://hlinksldjump"/>
            <a:extLst>
              <a:ext uri="{FF2B5EF4-FFF2-40B4-BE49-F238E27FC236}">
                <a16:creationId xmlns:a16="http://schemas.microsoft.com/office/drawing/2014/main" id="{7452089D-AD13-4A0F-A3DD-8798E083C72C}"/>
              </a:ext>
            </a:extLst>
          </p:cNvPr>
          <p:cNvSpPr/>
          <p:nvPr/>
        </p:nvSpPr>
        <p:spPr>
          <a:xfrm>
            <a:off x="2428875" y="2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22" action="ppaction://hlinksldjump"/>
            <a:extLst>
              <a:ext uri="{FF2B5EF4-FFF2-40B4-BE49-F238E27FC236}">
                <a16:creationId xmlns:a16="http://schemas.microsoft.com/office/drawing/2014/main" id="{D1CC5B76-454E-4148-84FA-2F2FDEF0DBF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3" action="ppaction://hlinksldjump"/>
            <a:extLst>
              <a:ext uri="{FF2B5EF4-FFF2-40B4-BE49-F238E27FC236}">
                <a16:creationId xmlns:a16="http://schemas.microsoft.com/office/drawing/2014/main" id="{41521333-0D70-4FB4-B9D6-18282C6AD53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4" action="ppaction://hlinksldjump"/>
            <a:extLst>
              <a:ext uri="{FF2B5EF4-FFF2-40B4-BE49-F238E27FC236}">
                <a16:creationId xmlns:a16="http://schemas.microsoft.com/office/drawing/2014/main" id="{5CEA7EB0-9BD7-4A47-A4DB-C0E1ED35E80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5" action="ppaction://hlinksldjump"/>
            <a:extLst>
              <a:ext uri="{FF2B5EF4-FFF2-40B4-BE49-F238E27FC236}">
                <a16:creationId xmlns:a16="http://schemas.microsoft.com/office/drawing/2014/main" id="{B9380F15-AD0E-4F5A-845E-A747EF81F54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6" action="ppaction://hlinksldjump"/>
            <a:extLst>
              <a:ext uri="{FF2B5EF4-FFF2-40B4-BE49-F238E27FC236}">
                <a16:creationId xmlns:a16="http://schemas.microsoft.com/office/drawing/2014/main" id="{17450F56-3957-4FC8-980F-884957AB09C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7" action="ppaction://hlinksldjump"/>
            <a:extLst>
              <a:ext uri="{FF2B5EF4-FFF2-40B4-BE49-F238E27FC236}">
                <a16:creationId xmlns:a16="http://schemas.microsoft.com/office/drawing/2014/main" id="{E549D0D4-4C2C-490C-9634-12E90817FDF7}"/>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8" action="ppaction://hlinksldjump"/>
            <a:extLst>
              <a:ext uri="{FF2B5EF4-FFF2-40B4-BE49-F238E27FC236}">
                <a16:creationId xmlns:a16="http://schemas.microsoft.com/office/drawing/2014/main" id="{E9979A6D-94D1-49D7-A57E-7E83CDD2CCC3}"/>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9" action="ppaction://hlinksldjump"/>
            <a:extLst>
              <a:ext uri="{FF2B5EF4-FFF2-40B4-BE49-F238E27FC236}">
                <a16:creationId xmlns:a16="http://schemas.microsoft.com/office/drawing/2014/main" id="{E92B2069-3E2C-4BEA-BA66-9A44BF21B9D1}"/>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30" action="ppaction://hlinksldjump"/>
            <a:extLst>
              <a:ext uri="{FF2B5EF4-FFF2-40B4-BE49-F238E27FC236}">
                <a16:creationId xmlns:a16="http://schemas.microsoft.com/office/drawing/2014/main" id="{FFBE451D-65BC-4CE2-AE84-8D06CEE92E21}"/>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31" action="ppaction://hlinksldjump"/>
            <a:extLst>
              <a:ext uri="{FF2B5EF4-FFF2-40B4-BE49-F238E27FC236}">
                <a16:creationId xmlns:a16="http://schemas.microsoft.com/office/drawing/2014/main" id="{7E98C2B7-A8D2-469F-A81B-8B20CC7657F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32" action="ppaction://hlinksldjump"/>
            <a:extLst>
              <a:ext uri="{FF2B5EF4-FFF2-40B4-BE49-F238E27FC236}">
                <a16:creationId xmlns:a16="http://schemas.microsoft.com/office/drawing/2014/main" id="{65BE48A5-0893-4A07-A4AE-1111F8C8EB2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4" name="Rectangle 64">
            <a:hlinkClick r:id="rId33" action="ppaction://hlinksldjump"/>
            <a:extLst>
              <a:ext uri="{FF2B5EF4-FFF2-40B4-BE49-F238E27FC236}">
                <a16:creationId xmlns:a16="http://schemas.microsoft.com/office/drawing/2014/main" id="{176C4E11-F5E9-4C46-B62A-973F5600633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5" name="Rectangle 65">
            <a:hlinkClick r:id="rId34" action="ppaction://hlinksldjump"/>
            <a:extLst>
              <a:ext uri="{FF2B5EF4-FFF2-40B4-BE49-F238E27FC236}">
                <a16:creationId xmlns:a16="http://schemas.microsoft.com/office/drawing/2014/main" id="{40A13B96-9E74-4723-BE59-18FC289497BF}"/>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0F25AA-7107-4371-98C3-06008331150D}"/>
              </a:ext>
            </a:extLst>
          </p:cNvPr>
          <p:cNvGraphicFramePr>
            <a:graphicFrameLocks noGrp="1"/>
          </p:cNvGraphicFramePr>
          <p:nvPr>
            <p:extLst>
              <p:ext uri="{D42A27DB-BD31-4B8C-83A1-F6EECF244321}">
                <p14:modId xmlns:p14="http://schemas.microsoft.com/office/powerpoint/2010/main" val="2592918016"/>
              </p:ext>
            </p:extLst>
          </p:nvPr>
        </p:nvGraphicFramePr>
        <p:xfrm>
          <a:off x="4197651" y="25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2,3,5 Trimethylhydroquinone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urea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3" name="object 21">
            <a:hlinkClick r:id="rId18" action="ppaction://hlinksldjump"/>
            <a:extLst>
              <a:ext uri="{FF2B5EF4-FFF2-40B4-BE49-F238E27FC236}">
                <a16:creationId xmlns:a16="http://schemas.microsoft.com/office/drawing/2014/main" id="{B68289AD-7BD1-4270-A5CC-71AE2833B74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5" name="Group 24">
            <a:extLst>
              <a:ext uri="{FF2B5EF4-FFF2-40B4-BE49-F238E27FC236}">
                <a16:creationId xmlns:a16="http://schemas.microsoft.com/office/drawing/2014/main" id="{8F58EAA7-5248-49AA-951E-091A1ABD8818}"/>
              </a:ext>
            </a:extLst>
          </p:cNvPr>
          <p:cNvGrpSpPr/>
          <p:nvPr/>
        </p:nvGrpSpPr>
        <p:grpSpPr>
          <a:xfrm>
            <a:off x="11069815" y="0"/>
            <a:ext cx="736181" cy="614143"/>
            <a:chOff x="11069815" y="0"/>
            <a:chExt cx="736181" cy="614143"/>
          </a:xfrm>
        </p:grpSpPr>
        <p:sp>
          <p:nvSpPr>
            <p:cNvPr id="26" name="object 14">
              <a:extLst>
                <a:ext uri="{FF2B5EF4-FFF2-40B4-BE49-F238E27FC236}">
                  <a16:creationId xmlns:a16="http://schemas.microsoft.com/office/drawing/2014/main" id="{9168580F-B95A-4ECE-B9A7-6C6478F210E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41" name="object 15">
              <a:extLst>
                <a:ext uri="{FF2B5EF4-FFF2-40B4-BE49-F238E27FC236}">
                  <a16:creationId xmlns:a16="http://schemas.microsoft.com/office/drawing/2014/main" id="{DEA897AC-3860-465A-89DF-40E9284EF0B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42" name="object 21">
              <a:hlinkClick r:id="rId19" action="ppaction://hlinksldjump"/>
              <a:extLst>
                <a:ext uri="{FF2B5EF4-FFF2-40B4-BE49-F238E27FC236}">
                  <a16:creationId xmlns:a16="http://schemas.microsoft.com/office/drawing/2014/main" id="{CE17DE9D-20E0-4EB1-9E59-402DE8F0A2C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6348543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E05D3AE-4A3F-47C1-B617-6EAD9FA530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005"/>
          <a:stretch/>
        </p:blipFill>
        <p:spPr>
          <a:xfrm>
            <a:off x="-3699" y="-11302"/>
            <a:ext cx="12196654"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C514E2A-B786-4CD6-AC9C-316EEBB703B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BA30B7BE-E953-467D-A432-4D1706073F1A}"/>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ABCF7B13-5B35-4B38-A1C8-93598D77797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4E14460-B90B-40A0-896A-72A415F3942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37763224-56B4-4D55-A523-4C787C1FF70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2648703"/>
      </p:ext>
    </p:extLst>
  </p:cSld>
  <p:clrMapOvr>
    <a:masterClrMapping/>
  </p:clrMapOvr>
</p:sld>
</file>

<file path=ppt/slides/slide1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15E620B-691C-4E0F-A440-0B7B9CF4FC3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A80D2E2-CC78-4827-9EE3-67E3AF94689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2E744F6-65B2-42C3-AB93-86787C85084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AA8E7071-B3FA-44D1-B365-4D33D889CBD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3DCF7F5-AA92-47F8-8E9D-47A31613683D}"/>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FDB0191-E7D9-42E7-84FB-A30DD5A287B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F2852B83-D4DD-4B91-A598-BD8DF1DC06F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DA7C374-E668-48AA-A220-5E2F054A447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10" action="ppaction://hlinksldjump"/>
            <a:extLst>
              <a:ext uri="{FF2B5EF4-FFF2-40B4-BE49-F238E27FC236}">
                <a16:creationId xmlns:a16="http://schemas.microsoft.com/office/drawing/2014/main" id="{6B6D82DA-3CCC-4203-8C37-3B231A1C44A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455FB025-8AF8-4863-B64B-4521E2E9BFD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7D0A7B03-7520-4C6B-85D9-3CECC8E4A77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22DDFBF1-1651-4289-AA51-6027FF3071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1" action="ppaction://hlinksldjump"/>
              <a:extLst>
                <a:ext uri="{FF2B5EF4-FFF2-40B4-BE49-F238E27FC236}">
                  <a16:creationId xmlns:a16="http://schemas.microsoft.com/office/drawing/2014/main" id="{33D73F50-4F61-40BD-A529-547F030F381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68736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A727C4-1BFD-4AD0-A935-0CAAB0EBF0C5}"/>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 name="Picture 3">
            <a:extLst>
              <a:ext uri="{FF2B5EF4-FFF2-40B4-BE49-F238E27FC236}">
                <a16:creationId xmlns:a16="http://schemas.microsoft.com/office/drawing/2014/main" id="{8939846A-03A1-4A6F-AAF0-CADD7A4B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pic>
        <p:nvPicPr>
          <p:cNvPr id="7" name="Picture 6">
            <a:extLst>
              <a:ext uri="{FF2B5EF4-FFF2-40B4-BE49-F238E27FC236}">
                <a16:creationId xmlns:a16="http://schemas.microsoft.com/office/drawing/2014/main" id="{BC5CF8E1-960A-460F-BC88-75D68FF78148}"/>
              </a:ext>
            </a:extLst>
          </p:cNvPr>
          <p:cNvPicPr>
            <a:picLocks noChangeAspect="1"/>
          </p:cNvPicPr>
          <p:nvPr/>
        </p:nvPicPr>
        <p:blipFill rotWithShape="1">
          <a:blip r:embed="rId3">
            <a:extLst>
              <a:ext uri="{28A0092B-C50C-407E-A947-70E740481C1C}">
                <a14:useLocalDpi xmlns:a14="http://schemas.microsoft.com/office/drawing/2010/main" val="0"/>
              </a:ext>
            </a:extLst>
          </a:blip>
          <a:srcRect l="20077" t="24309" r="18131" b="18071"/>
          <a:stretch/>
        </p:blipFill>
        <p:spPr>
          <a:xfrm>
            <a:off x="9367282" y="191386"/>
            <a:ext cx="2594345" cy="1360968"/>
          </a:xfrm>
          <a:prstGeom prst="rect">
            <a:avLst/>
          </a:prstGeom>
        </p:spPr>
      </p:pic>
      <p:sp>
        <p:nvSpPr>
          <p:cNvPr id="8" name="Textplatzhalter 23">
            <a:extLst>
              <a:ext uri="{FF2B5EF4-FFF2-40B4-BE49-F238E27FC236}">
                <a16:creationId xmlns:a16="http://schemas.microsoft.com/office/drawing/2014/main" id="{956F8D06-E292-41E5-8202-C17F52ECAC37}"/>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5" name="Picture 4">
            <a:extLst>
              <a:ext uri="{FF2B5EF4-FFF2-40B4-BE49-F238E27FC236}">
                <a16:creationId xmlns:a16="http://schemas.microsoft.com/office/drawing/2014/main" id="{0BD679FF-EC9D-4BC8-8D19-2E3775191A84}"/>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19" name="Rectangle 18">
            <a:extLst>
              <a:ext uri="{FF2B5EF4-FFF2-40B4-BE49-F238E27FC236}">
                <a16:creationId xmlns:a16="http://schemas.microsoft.com/office/drawing/2014/main" id="{1259F126-8FDA-4353-8929-62691170B4AB}"/>
              </a:ext>
            </a:extLst>
          </p:cNvPr>
          <p:cNvSpPr/>
          <p:nvPr/>
        </p:nvSpPr>
        <p:spPr>
          <a:xfrm>
            <a:off x="-9617" y="6304547"/>
            <a:ext cx="10561312" cy="553453"/>
          </a:xfrm>
          <a:prstGeom prst="rect">
            <a:avLst/>
          </a:prstGeom>
          <a:solidFill>
            <a:srgbClr val="95D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 name="Picture 19">
            <a:extLst>
              <a:ext uri="{FF2B5EF4-FFF2-40B4-BE49-F238E27FC236}">
                <a16:creationId xmlns:a16="http://schemas.microsoft.com/office/drawing/2014/main" id="{B9606BBE-1036-4503-9A85-D0DFE782A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343026"/>
            <a:ext cx="1619846" cy="2374295"/>
          </a:xfrm>
          <a:prstGeom prst="rect">
            <a:avLst/>
          </a:prstGeom>
        </p:spPr>
      </p:pic>
      <p:sp>
        <p:nvSpPr>
          <p:cNvPr id="22" name="Textplatzhalter 23">
            <a:extLst>
              <a:ext uri="{FF2B5EF4-FFF2-40B4-BE49-F238E27FC236}">
                <a16:creationId xmlns:a16="http://schemas.microsoft.com/office/drawing/2014/main" id="{C61FF8F3-D7FD-4E0C-959E-69F748267390}"/>
              </a:ext>
            </a:extLst>
          </p:cNvPr>
          <p:cNvSpPr txBox="1">
            <a:spLocks/>
          </p:cNvSpPr>
          <p:nvPr/>
        </p:nvSpPr>
        <p:spPr>
          <a:xfrm>
            <a:off x="466273" y="6397993"/>
            <a:ext cx="4337363" cy="460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solidFill>
                  <a:schemeClr val="bg2">
                    <a:lumMod val="25000"/>
                  </a:schemeClr>
                </a:solidFill>
                <a:latin typeface="Futura Bk BT" panose="020B0502020204020303" pitchFamily="34" charset="0"/>
              </a:rPr>
              <a:t>Custom Manufacturing Process</a:t>
            </a:r>
            <a:endParaRPr lang="de-DE" sz="2000" dirty="0">
              <a:solidFill>
                <a:srgbClr val="91CFF0"/>
              </a:solidFill>
              <a:latin typeface="Futura Bk BT" panose="020B0502020204020303" pitchFamily="34" charset="0"/>
            </a:endParaRPr>
          </a:p>
        </p:txBody>
      </p:sp>
      <p:pic>
        <p:nvPicPr>
          <p:cNvPr id="23" name="Picture 22">
            <a:extLst>
              <a:ext uri="{FF2B5EF4-FFF2-40B4-BE49-F238E27FC236}">
                <a16:creationId xmlns:a16="http://schemas.microsoft.com/office/drawing/2014/main" id="{53C3E785-2E65-4488-83CB-238DF2C2C058}"/>
              </a:ext>
            </a:extLst>
          </p:cNvPr>
          <p:cNvPicPr>
            <a:picLocks noChangeAspect="1"/>
          </p:cNvPicPr>
          <p:nvPr/>
        </p:nvPicPr>
        <p:blipFill rotWithShape="1">
          <a:blip r:embed="rId4">
            <a:extLst>
              <a:ext uri="{28A0092B-C50C-407E-A947-70E740481C1C}">
                <a14:useLocalDpi xmlns:a14="http://schemas.microsoft.com/office/drawing/2010/main" val="0"/>
              </a:ext>
            </a:extLst>
          </a:blip>
          <a:srcRect r="36511"/>
          <a:stretch/>
        </p:blipFill>
        <p:spPr>
          <a:xfrm>
            <a:off x="9607273" y="4496050"/>
            <a:ext cx="2594344" cy="2361950"/>
          </a:xfrm>
          <a:prstGeom prst="rect">
            <a:avLst/>
          </a:prstGeom>
        </p:spPr>
      </p:pic>
      <p:sp>
        <p:nvSpPr>
          <p:cNvPr id="30" name="Textplatzhalter 23">
            <a:extLst>
              <a:ext uri="{FF2B5EF4-FFF2-40B4-BE49-F238E27FC236}">
                <a16:creationId xmlns:a16="http://schemas.microsoft.com/office/drawing/2014/main" id="{2A40DE1F-CE74-4231-8DC5-D1FB8FDE02B1}"/>
              </a:ext>
            </a:extLst>
          </p:cNvPr>
          <p:cNvSpPr txBox="1">
            <a:spLocks/>
          </p:cNvSpPr>
          <p:nvPr/>
        </p:nvSpPr>
        <p:spPr>
          <a:xfrm>
            <a:off x="1448095" y="296303"/>
            <a:ext cx="8081322"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3600" dirty="0">
                <a:solidFill>
                  <a:srgbClr val="3B3838"/>
                </a:solidFill>
                <a:latin typeface="Futura Bk BT" panose="020B0502020204020303" pitchFamily="34" charset="0"/>
              </a:rPr>
              <a:t>We transform your </a:t>
            </a:r>
            <a:r>
              <a:rPr lang="de-DE" sz="3600" dirty="0">
                <a:solidFill>
                  <a:srgbClr val="4CB4E4"/>
                </a:solidFill>
                <a:latin typeface="Futura Bk BT" panose="020B0502020204020303" pitchFamily="34" charset="0"/>
              </a:rPr>
              <a:t>idea</a:t>
            </a:r>
            <a:r>
              <a:rPr lang="de-DE" sz="3600" dirty="0">
                <a:solidFill>
                  <a:srgbClr val="3B3838"/>
                </a:solidFill>
                <a:latin typeface="Futura Bk BT" panose="020B0502020204020303" pitchFamily="34" charset="0"/>
              </a:rPr>
              <a:t> to product</a:t>
            </a:r>
          </a:p>
        </p:txBody>
      </p:sp>
      <p:sp>
        <p:nvSpPr>
          <p:cNvPr id="2" name="Rectangle 1">
            <a:extLst>
              <a:ext uri="{FF2B5EF4-FFF2-40B4-BE49-F238E27FC236}">
                <a16:creationId xmlns:a16="http://schemas.microsoft.com/office/drawing/2014/main" id="{12357194-D79A-4CDC-8794-29B4A901D50F}"/>
              </a:ext>
            </a:extLst>
          </p:cNvPr>
          <p:cNvSpPr/>
          <p:nvPr/>
        </p:nvSpPr>
        <p:spPr>
          <a:xfrm>
            <a:off x="7765366" y="5528602"/>
            <a:ext cx="1463040" cy="255495"/>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1CD4EFC1-B2D9-4EAF-801B-604E1AB7DAFE}"/>
              </a:ext>
            </a:extLst>
          </p:cNvPr>
          <p:cNvPicPr>
            <a:picLocks noChangeAspect="1"/>
          </p:cNvPicPr>
          <p:nvPr/>
        </p:nvPicPr>
        <p:blipFill>
          <a:blip r:embed="rId5"/>
          <a:stretch>
            <a:fillRect/>
          </a:stretch>
        </p:blipFill>
        <p:spPr>
          <a:xfrm>
            <a:off x="2648206" y="1030772"/>
            <a:ext cx="4648200" cy="5000625"/>
          </a:xfrm>
          <a:prstGeom prst="rect">
            <a:avLst/>
          </a:prstGeom>
        </p:spPr>
      </p:pic>
    </p:spTree>
    <p:extLst>
      <p:ext uri="{BB962C8B-B14F-4D97-AF65-F5344CB8AC3E}">
        <p14:creationId xmlns:p14="http://schemas.microsoft.com/office/powerpoint/2010/main" val="3500207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3AA3AB1-8CB6-47B4-B12C-997A79F6FAB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AB76001-4AEF-4D00-8B04-C7507FDBA49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6C443D3-DBE6-445A-9AE6-3AE9CA37CAF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FBFDBA5-8910-4DFD-85FB-E13550FF74E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9EE70468-03D5-45F8-9F06-65002703439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9D8C67B-3522-4FB7-BF0B-A8FF060FD6C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27EC2B0-33D4-4D97-8F5C-4BC8DA0B9B7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12F824B4-EBBB-4D58-B9E8-F5BBA9F512F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7799005-A152-476E-B090-A58DB594A84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Alkoxylates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CE347F9-EC28-471B-8F98-5F72152F075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6DD81AB-CFE0-4AE4-B253-01798F3A8AD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2AB9F16-45C4-4BB0-8667-88F36519C78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40BAE07-B60B-4741-80BB-CB2A989B33B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5809A0B-AAB3-4B43-B6B9-E9E235900818}"/>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5272D81-EAEC-46F6-B0DC-B0F7075193F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21700E78-3E2A-492B-9979-AE6AF8B73B4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9A6B1CC-60A9-46FE-AD5F-5BE0CF1B1426}"/>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EC3C4A7-63E6-4DA4-B019-B139A51B854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D24A203-94FC-4B23-B207-7FF621F827F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71F470A4-A744-4D70-8289-920230FADE4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DE942798-DF12-4D48-9A8B-898DC456E30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971728E-C570-4DA1-A63D-0160D1DE0E2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0D493A1-42C4-4478-91F8-4B593E84FD6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6AFCA7BB-B329-4DAB-B0AA-71D0CE29CA6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D71C44C-76ED-483F-857B-C844AC9B2667}"/>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8C983C0-83ED-4F8D-A1EF-ED95543E66B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65EE01C-1BBE-41C8-BDCF-38EA51B2668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419B0CCA-665D-4DCA-9A1E-BAEE758D702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90CCA75-5B31-403F-B743-6BC75BF1180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3D615133-3073-4C1F-B615-C29AB1F5B7C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F203D0EE-84E0-474A-8BF1-1B146C4575C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4AF1F8E-3539-4DFA-91B8-8625929C9DE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E9AC33F9-808C-4EF9-8D93-707D4B60BB6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9EC86BA3-0491-431E-BD8D-A53C6965FC4E}"/>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5EEC96A7-B6C9-4487-8157-D187605A9DD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A80DCE3-AE2C-484F-B892-6445865AF31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Formaldehyde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 urea </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9D8910D-1473-4D66-9C7B-4D37DB52640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D8597D58-FEFB-4D79-B3C5-CA0BBED65C1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84BBEC7E-AF16-47C5-B8EF-19C39F9B150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9EBC031-FB0E-4092-9E6D-28AC6A721E0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874A3CCE-2A28-47A8-B67A-F3B9DBB6B2B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FDA85110-5F89-4DB4-A463-7243194FF05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6719D6D2-0E8E-4E2D-B7B0-F9C246BA8D4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0CC64F2-C6AD-4DEB-ADB9-3896792DCD52}"/>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A3141DC-7316-4C15-8CB2-B7A927E834A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91D4365-970A-4091-8101-ACEE389C3C2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C5E75E95-0EE1-4E2A-B370-1AC97F567C8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CD74712-37E1-4971-BB82-03C0845B554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07F2C7B-9D59-4E9D-82C5-3E748705D02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34B4C330-704F-4AB5-A317-89D1DC058BB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432EE76-EACB-4756-86A7-09E4E25B2FE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8A0E50F7-DC18-40C2-A525-304D419C5A2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F8391B6-6FA6-4086-A863-51A7C114B3A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5B52FFF-7F8C-4935-94C0-F27F5562328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5DD8B6D-C29D-4F64-AA19-917CF430D40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A86C1CF-7598-4C4C-BE96-C932CB43B7C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6725F5A-7948-4E90-8527-D5DCF3BAEAC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A659BC8-5DAE-4934-A431-A4A385D84BD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1A4D47A-9218-4115-BF68-12ABE305712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CDA487A-3F6B-479A-AB7D-24126EA8C4F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75DCA864-E5C3-4486-A861-EAAD6A35F3C2}"/>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7F04004-4762-40DD-B6DF-6815F71DB97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5FC6EA3-2E66-455B-9DA4-9B1F270C4FB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Tanning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3DA6ED6-6229-41B4-A837-40854FA7D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41294"/>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TEXTILE &amp;</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LEATHER</a:t>
            </a:r>
          </a:p>
          <a:p>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Alkoxylates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Formaldehyde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Tanning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91A652E5-73F1-4FE0-A832-DA04B90DFFA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F933BC74-78B4-4EA6-A086-A6DB6135825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0F245FDB-6A27-49FD-A18A-B6CF33803D3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15D98FE6-8295-4B25-A670-470E6A28E26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D8D82C58-4D10-4C24-90BF-013FD63EF4A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2AA6FC27-66B8-405F-9632-5022C64F928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CBA03EBE-33C0-4A4C-9A49-B1A41AE2E90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91E628B6-1B9C-46DB-9DD5-4961829A2F4B}"/>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60C89EA-D445-4751-A076-D92AE1BB238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Zirconium acetate (ZA)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10" action="ppaction://hlinksldjump"/>
            <a:extLst>
              <a:ext uri="{FF2B5EF4-FFF2-40B4-BE49-F238E27FC236}">
                <a16:creationId xmlns:a16="http://schemas.microsoft.com/office/drawing/2014/main" id="{EB3C7D28-8798-4BCD-8FC7-F1E5A90A58A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CCEB5780-848E-4D5E-A56A-7C0BCD31B44C}"/>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AC909B0F-0746-4221-A91D-1E02E3C0651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3F450F81-A160-49AF-A039-7ECD71AE247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1" action="ppaction://hlinksldjump"/>
              <a:extLst>
                <a:ext uri="{FF2B5EF4-FFF2-40B4-BE49-F238E27FC236}">
                  <a16:creationId xmlns:a16="http://schemas.microsoft.com/office/drawing/2014/main" id="{3DE0DD0E-C61D-4018-9ED0-9EAD74F1A6D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7811038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C6B1B0E-13BD-464D-A6DA-8583B0AE5E5A}"/>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Chlorinated paraffin 70%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Cresyldiphenyl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Tributyl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Trichloropropyl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Triethyl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Triphenyl phosphate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Zinc borate</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3" name="object 21">
            <a:hlinkClick r:id="rId4" action="ppaction://hlinksldjump"/>
            <a:extLst>
              <a:ext uri="{FF2B5EF4-FFF2-40B4-BE49-F238E27FC236}">
                <a16:creationId xmlns:a16="http://schemas.microsoft.com/office/drawing/2014/main" id="{1DF9A05E-B83A-4652-A90E-2844B1BEF6C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7E5F7858-E577-417A-992C-9BB0B6269EAA}"/>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17648098-F212-4597-833B-26B0EE8A562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788E559C-E3C9-4DD1-A831-DA642041E75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5" action="ppaction://hlinksldjump"/>
              <a:extLst>
                <a:ext uri="{FF2B5EF4-FFF2-40B4-BE49-F238E27FC236}">
                  <a16:creationId xmlns:a16="http://schemas.microsoft.com/office/drawing/2014/main" id="{2501F2C7-50A6-43E1-8174-3A641A402B8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2552559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827997-E2E7-400A-8B8F-064F67BCF044}"/>
              </a:ext>
            </a:extLst>
          </p:cNvPr>
          <p:cNvPicPr>
            <a:picLocks noChangeAspect="1"/>
          </p:cNvPicPr>
          <p:nvPr/>
        </p:nvPicPr>
        <p:blipFill rotWithShape="1">
          <a:blip r:embed="rId2">
            <a:extLst>
              <a:ext uri="{28A0092B-C50C-407E-A947-70E740481C1C}">
                <a14:useLocalDpi xmlns:a14="http://schemas.microsoft.com/office/drawing/2010/main" val="0"/>
              </a:ext>
            </a:extLst>
          </a:blip>
          <a:srcRect t="10466" b="13145"/>
          <a:stretch/>
        </p:blipFill>
        <p:spPr>
          <a:xfrm>
            <a:off x="-5522" y="-8353"/>
            <a:ext cx="12221898" cy="700205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FLAME</a:t>
            </a:r>
            <a:r>
              <a:rPr lang="de-DE" sz="5000" dirty="0">
                <a:solidFill>
                  <a:schemeClr val="accent5">
                    <a:lumMod val="60000"/>
                    <a:lumOff val="40000"/>
                  </a:schemeClr>
                </a:solidFill>
                <a:latin typeface="Futura Bk BT" panose="020B0502020204020303" pitchFamily="34" charset="0"/>
              </a:rPr>
              <a:t> </a:t>
            </a:r>
            <a:r>
              <a:rPr lang="de-DE" sz="5000" dirty="0">
                <a:solidFill>
                  <a:schemeClr val="bg1"/>
                </a:solidFill>
                <a:latin typeface="Futura Bk BT" panose="020B0502020204020303" pitchFamily="34" charset="0"/>
              </a:rPr>
              <a:t>RETARDANTS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50" y="2063448"/>
            <a:ext cx="4231884"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432000" tIns="288000" rIns="0" bIns="0" rtlCol="0"/>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APP PHASE II</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Normal grade</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 	Modified grades: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Melamine, Silane, Epoxy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Resin, Melamine </a:t>
            </a:r>
          </a:p>
          <a:p>
            <a:pPr marL="12065">
              <a:lnSpc>
                <a:spcPct val="100000"/>
              </a:lnSpc>
              <a:spcBef>
                <a:spcPts val="380"/>
              </a:spcBef>
              <a:buClr>
                <a:srgbClr val="FFFFFF"/>
              </a:buClr>
              <a:tabLst>
                <a:tab pos="244475" algn="l"/>
              </a:tabLst>
            </a:pPr>
            <a:r>
              <a:rPr lang="de-DE" sz="1600" dirty="0">
                <a:latin typeface="Futura-Light" panose="020B0400000000000000" pitchFamily="34" charset="0"/>
                <a:cs typeface="Verdana"/>
              </a:rPr>
              <a:t>		Formaldehyde Resin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Water-soluble APP</a:t>
            </a: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29"/>
          <a:ext cx="4633580" cy="4354195"/>
        </p:xfrm>
        <a:graphic>
          <a:graphicData uri="http://schemas.openxmlformats.org/drawingml/2006/table">
            <a:tbl>
              <a:tblPr firstRow="1" bandRow="1">
                <a:tableStyleId>{5C22544A-7EE6-4342-B048-85BDC9FD1C3A}</a:tableStyleId>
              </a:tblPr>
              <a:tblGrid>
                <a:gridCol w="3862664">
                  <a:extLst>
                    <a:ext uri="{9D8B030D-6E8A-4147-A177-3AD203B41FA5}">
                      <a16:colId xmlns:a16="http://schemas.microsoft.com/office/drawing/2014/main" val="27093299"/>
                    </a:ext>
                  </a:extLst>
                </a:gridCol>
                <a:gridCol w="770916">
                  <a:extLst>
                    <a:ext uri="{9D8B030D-6E8A-4147-A177-3AD203B41FA5}">
                      <a16:colId xmlns:a16="http://schemas.microsoft.com/office/drawing/2014/main" val="2547902174"/>
                    </a:ext>
                  </a:extLst>
                </a:gridCol>
              </a:tblGrid>
              <a:tr h="5366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Multiple Applications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17501">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Agrochemical</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Paints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Phenolic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Plastics </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PU-foams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Textile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Wood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spcBef>
                          <a:spcPts val="380"/>
                        </a:spcBef>
                        <a:buClr>
                          <a:srgbClr val="FFFFFF"/>
                        </a:buClr>
                        <a:buFontTx/>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E31CCF36-0EEF-4970-8ADC-915C8DEE969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F6B13741-C0C4-4783-9347-B355B6C6257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48BB3480-F6C4-444D-B7F6-C2AF23742A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8933A4D-4CFB-481E-A0FA-CFF331AFFB9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5DD213C-BBB3-4185-ACE8-F29B7FECC65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3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hlinkClick r:id="rId4" action="ppaction://hlinksldjump"/>
            <a:extLst>
              <a:ext uri="{FF2B5EF4-FFF2-40B4-BE49-F238E27FC236}">
                <a16:creationId xmlns:a16="http://schemas.microsoft.com/office/drawing/2014/main" id="{61077D44-3286-4611-B027-AEEF1EEEBE03}"/>
              </a:ext>
            </a:extLst>
          </p:cNvPr>
          <p:cNvSpPr/>
          <p:nvPr/>
        </p:nvSpPr>
        <p:spPr>
          <a:xfrm>
            <a:off x="3667069" y="102487"/>
            <a:ext cx="3816000" cy="310443"/>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solidFill>
                  <a:schemeClr val="bg1"/>
                </a:solidFill>
                <a:latin typeface="Futura Bk BT" panose="020B0502020204020303" pitchFamily="34" charset="0"/>
              </a:rPr>
              <a:t>  Cosmetic &amp; Personal Care</a:t>
            </a:r>
            <a:endParaRPr lang="en-IN" sz="1600" dirty="0">
              <a:solidFill>
                <a:schemeClr val="bg1"/>
              </a:solidFill>
              <a:latin typeface="Futura Bk BT" panose="020B0502020204020303" pitchFamily="34" charset="0"/>
            </a:endParaRPr>
          </a:p>
        </p:txBody>
      </p:sp>
      <p:sp>
        <p:nvSpPr>
          <p:cNvPr id="13" name="Rectangle: Rounded Corners 12">
            <a:hlinkClick r:id="rId5" action="ppaction://hlinksldjump"/>
            <a:extLst>
              <a:ext uri="{FF2B5EF4-FFF2-40B4-BE49-F238E27FC236}">
                <a16:creationId xmlns:a16="http://schemas.microsoft.com/office/drawing/2014/main" id="{66DCE31E-E7B6-4D32-8B01-53A8F08976F6}"/>
              </a:ext>
            </a:extLst>
          </p:cNvPr>
          <p:cNvSpPr/>
          <p:nvPr/>
        </p:nvSpPr>
        <p:spPr>
          <a:xfrm>
            <a:off x="3948863" y="446990"/>
            <a:ext cx="3816000" cy="309031"/>
          </a:xfrm>
          <a:prstGeom prst="roundRect">
            <a:avLst/>
          </a:prstGeom>
          <a:solidFill>
            <a:srgbClr val="164C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Household &amp; Industrial Care</a:t>
            </a:r>
            <a:endParaRPr lang="en-IN" sz="1600" dirty="0">
              <a:latin typeface="Futura Bk BT" panose="020B0502020204020303" pitchFamily="34" charset="0"/>
            </a:endParaRPr>
          </a:p>
        </p:txBody>
      </p:sp>
      <p:sp>
        <p:nvSpPr>
          <p:cNvPr id="14" name="Rectangle: Rounded Corners 13">
            <a:hlinkClick r:id="rId6" action="ppaction://hlinksldjump"/>
            <a:extLst>
              <a:ext uri="{FF2B5EF4-FFF2-40B4-BE49-F238E27FC236}">
                <a16:creationId xmlns:a16="http://schemas.microsoft.com/office/drawing/2014/main" id="{79BFA4E3-9A29-4500-B394-F7F96EF31B0E}"/>
              </a:ext>
            </a:extLst>
          </p:cNvPr>
          <p:cNvSpPr/>
          <p:nvPr/>
        </p:nvSpPr>
        <p:spPr>
          <a:xfrm>
            <a:off x="4188000" y="796368"/>
            <a:ext cx="3816000" cy="310444"/>
          </a:xfrm>
          <a:prstGeom prst="roundRect">
            <a:avLst/>
          </a:prstGeom>
          <a:solidFill>
            <a:srgbClr val="1C578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 Lubricants &amp; Metal Working</a:t>
            </a:r>
            <a:endParaRPr lang="en-IN" sz="1600" dirty="0">
              <a:latin typeface="Futura Bk BT" panose="020B0502020204020303" pitchFamily="34" charset="0"/>
            </a:endParaRPr>
          </a:p>
        </p:txBody>
      </p:sp>
      <p:sp>
        <p:nvSpPr>
          <p:cNvPr id="15" name="Rectangle: Rounded Corners 14">
            <a:hlinkClick r:id="rId7" action="ppaction://hlinksldjump"/>
            <a:extLst>
              <a:ext uri="{FF2B5EF4-FFF2-40B4-BE49-F238E27FC236}">
                <a16:creationId xmlns:a16="http://schemas.microsoft.com/office/drawing/2014/main" id="{AF859742-A5FA-43A9-9093-CABDB605321F}"/>
              </a:ext>
            </a:extLst>
          </p:cNvPr>
          <p:cNvSpPr/>
          <p:nvPr/>
        </p:nvSpPr>
        <p:spPr>
          <a:xfrm>
            <a:off x="4349007" y="1146402"/>
            <a:ext cx="3816000" cy="288703"/>
          </a:xfrm>
          <a:prstGeom prst="roundRect">
            <a:avLst/>
          </a:prstGeom>
          <a:solidFill>
            <a:srgbClr val="22638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sz="1600" dirty="0">
                <a:latin typeface="Futura Bk BT" panose="020B0502020204020303" pitchFamily="34" charset="0"/>
              </a:rPr>
              <a:t>Coatings Adhesives Sealants</a:t>
            </a:r>
            <a:endParaRPr lang="en-IN" sz="1600" dirty="0">
              <a:latin typeface="Futura Bk BT" panose="020B0502020204020303" pitchFamily="34" charset="0"/>
            </a:endParaRPr>
          </a:p>
        </p:txBody>
      </p:sp>
      <p:sp>
        <p:nvSpPr>
          <p:cNvPr id="16" name="Rectangle: Rounded Corners 15">
            <a:hlinkClick r:id="rId8" action="ppaction://hlinksldjump"/>
            <a:extLst>
              <a:ext uri="{FF2B5EF4-FFF2-40B4-BE49-F238E27FC236}">
                <a16:creationId xmlns:a16="http://schemas.microsoft.com/office/drawing/2014/main" id="{A6AC783E-1168-4C0D-8FB9-BED1384920A0}"/>
              </a:ext>
            </a:extLst>
          </p:cNvPr>
          <p:cNvSpPr/>
          <p:nvPr/>
        </p:nvSpPr>
        <p:spPr>
          <a:xfrm>
            <a:off x="4379708" y="1466943"/>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Paper</a:t>
            </a:r>
            <a:endParaRPr lang="en-IN" sz="1600" dirty="0">
              <a:latin typeface="Futura Bk BT" panose="020B0502020204020303"/>
            </a:endParaRPr>
          </a:p>
        </p:txBody>
      </p:sp>
      <p:sp>
        <p:nvSpPr>
          <p:cNvPr id="32" name="Rectangle: Rounded Corners 31">
            <a:hlinkClick r:id="rId25" action="ppaction://hlinksldjump"/>
            <a:extLst>
              <a:ext uri="{FF2B5EF4-FFF2-40B4-BE49-F238E27FC236}">
                <a16:creationId xmlns:a16="http://schemas.microsoft.com/office/drawing/2014/main" id="{4AFFEB39-F0B1-4D0B-993E-A90201B868F8}"/>
              </a:ext>
            </a:extLst>
          </p:cNvPr>
          <p:cNvSpPr/>
          <p:nvPr/>
        </p:nvSpPr>
        <p:spPr>
          <a:xfrm>
            <a:off x="4526263" y="1790019"/>
            <a:ext cx="3852001" cy="279316"/>
          </a:xfrm>
          <a:prstGeom prst="roundRect">
            <a:avLst/>
          </a:prstGeom>
          <a:solidFill>
            <a:srgbClr val="276D9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Plastics</a:t>
            </a:r>
            <a:endParaRPr lang="en-IN" sz="1600" dirty="0">
              <a:latin typeface="Futura Bk BT" panose="020B0502020204020303"/>
            </a:endParaRPr>
          </a:p>
        </p:txBody>
      </p:sp>
      <p:sp>
        <p:nvSpPr>
          <p:cNvPr id="17" name="Rectangle: Rounded Corners 16">
            <a:hlinkClick r:id="rId9" action="ppaction://hlinksldjump"/>
            <a:extLst>
              <a:ext uri="{FF2B5EF4-FFF2-40B4-BE49-F238E27FC236}">
                <a16:creationId xmlns:a16="http://schemas.microsoft.com/office/drawing/2014/main" id="{DB0F6ABC-3D99-4D54-9A12-A6C786E640AA}"/>
              </a:ext>
            </a:extLst>
          </p:cNvPr>
          <p:cNvSpPr/>
          <p:nvPr/>
        </p:nvSpPr>
        <p:spPr>
          <a:xfrm>
            <a:off x="4570575" y="2107940"/>
            <a:ext cx="3884132" cy="336886"/>
          </a:xfrm>
          <a:prstGeom prst="roundRect">
            <a:avLst/>
          </a:prstGeom>
          <a:solidFill>
            <a:srgbClr val="2E79A6"/>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Water Treatment</a:t>
            </a:r>
            <a:endParaRPr lang="en-IN" sz="1600" dirty="0">
              <a:latin typeface="Futura Bk BT" panose="020B0502020204020303"/>
            </a:endParaRPr>
          </a:p>
        </p:txBody>
      </p:sp>
      <p:sp>
        <p:nvSpPr>
          <p:cNvPr id="19" name="Rectangle: Rounded Corners 18">
            <a:hlinkClick r:id="rId10" action="ppaction://hlinksldjump"/>
            <a:extLst>
              <a:ext uri="{FF2B5EF4-FFF2-40B4-BE49-F238E27FC236}">
                <a16:creationId xmlns:a16="http://schemas.microsoft.com/office/drawing/2014/main" id="{966FBCF9-D57E-4847-B3B9-07C2F98B162E}"/>
              </a:ext>
            </a:extLst>
          </p:cNvPr>
          <p:cNvSpPr/>
          <p:nvPr/>
        </p:nvSpPr>
        <p:spPr>
          <a:xfrm>
            <a:off x="4663620" y="2488275"/>
            <a:ext cx="3888812" cy="314938"/>
          </a:xfrm>
          <a:prstGeom prst="roundRect">
            <a:avLst/>
          </a:prstGeom>
          <a:solidFill>
            <a:srgbClr val="3383B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sz="1600" dirty="0">
                <a:latin typeface="Futura Bk BT" panose="020B0502020204020303"/>
              </a:rPr>
              <a:t>Construction </a:t>
            </a:r>
            <a:endParaRPr lang="en-IN" sz="1600" dirty="0">
              <a:latin typeface="Futura Bk BT" panose="020B0502020204020303"/>
            </a:endParaRPr>
          </a:p>
        </p:txBody>
      </p:sp>
      <p:sp>
        <p:nvSpPr>
          <p:cNvPr id="21" name="Rectangle: Rounded Corners 20">
            <a:hlinkClick r:id="rId11" action="ppaction://hlinksldjump"/>
            <a:extLst>
              <a:ext uri="{FF2B5EF4-FFF2-40B4-BE49-F238E27FC236}">
                <a16:creationId xmlns:a16="http://schemas.microsoft.com/office/drawing/2014/main" id="{E88DC456-7842-4FBD-9DDB-5A77C0C7B5D5}"/>
              </a:ext>
            </a:extLst>
          </p:cNvPr>
          <p:cNvSpPr/>
          <p:nvPr/>
        </p:nvSpPr>
        <p:spPr>
          <a:xfrm>
            <a:off x="4847307" y="2856873"/>
            <a:ext cx="3813002" cy="330182"/>
          </a:xfrm>
          <a:prstGeom prst="roundRect">
            <a:avLst/>
          </a:prstGeom>
          <a:solidFill>
            <a:srgbClr val="398EB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sz="1600" dirty="0">
                <a:latin typeface="Futura Bk BT" panose="020B0502020204020303"/>
              </a:rPr>
              <a:t>Flavor &amp; Fragrances</a:t>
            </a:r>
            <a:endParaRPr lang="en-IN" sz="1600" dirty="0">
              <a:latin typeface="Futura Bk BT" panose="020B0502020204020303"/>
            </a:endParaRPr>
          </a:p>
        </p:txBody>
      </p:sp>
      <p:sp>
        <p:nvSpPr>
          <p:cNvPr id="22" name="Rectangle: Rounded Corners 21">
            <a:hlinkClick r:id="rId12" action="ppaction://hlinksldjump"/>
            <a:extLst>
              <a:ext uri="{FF2B5EF4-FFF2-40B4-BE49-F238E27FC236}">
                <a16:creationId xmlns:a16="http://schemas.microsoft.com/office/drawing/2014/main" id="{B511E92B-4A12-4B1D-AF31-3C41F2848081}"/>
              </a:ext>
            </a:extLst>
          </p:cNvPr>
          <p:cNvSpPr/>
          <p:nvPr/>
        </p:nvSpPr>
        <p:spPr>
          <a:xfrm>
            <a:off x="4846371" y="3221805"/>
            <a:ext cx="3865522" cy="332399"/>
          </a:xfrm>
          <a:prstGeom prst="roundRect">
            <a:avLst/>
          </a:prstGeom>
          <a:solidFill>
            <a:srgbClr val="3D96C4"/>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Agriculture</a:t>
            </a:r>
            <a:endParaRPr lang="en-IN" sz="1600" dirty="0">
              <a:latin typeface="Futura Bk BT" panose="020B0502020204020303"/>
            </a:endParaRPr>
          </a:p>
        </p:txBody>
      </p:sp>
      <p:sp>
        <p:nvSpPr>
          <p:cNvPr id="23" name="Rectangle: Rounded Corners 22">
            <a:hlinkClick r:id="rId13" action="ppaction://hlinksldjump"/>
            <a:extLst>
              <a:ext uri="{FF2B5EF4-FFF2-40B4-BE49-F238E27FC236}">
                <a16:creationId xmlns:a16="http://schemas.microsoft.com/office/drawing/2014/main" id="{8FB6FD3B-CBE8-47F5-A0C4-4E9D11D225DF}"/>
              </a:ext>
            </a:extLst>
          </p:cNvPr>
          <p:cNvSpPr/>
          <p:nvPr/>
        </p:nvSpPr>
        <p:spPr>
          <a:xfrm>
            <a:off x="4907543" y="3607864"/>
            <a:ext cx="3818228" cy="325693"/>
          </a:xfrm>
          <a:prstGeom prst="roundRect">
            <a:avLst/>
          </a:prstGeom>
          <a:solidFill>
            <a:srgbClr val="409DCB"/>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sz="1600" dirty="0">
                <a:latin typeface="Futura Bk BT" panose="020B0502020204020303"/>
              </a:rPr>
              <a:t>Pharma</a:t>
            </a:r>
            <a:endParaRPr lang="en-IN" sz="1600" dirty="0">
              <a:latin typeface="Futura Bk BT" panose="020B0502020204020303"/>
            </a:endParaRPr>
          </a:p>
        </p:txBody>
      </p:sp>
      <p:sp>
        <p:nvSpPr>
          <p:cNvPr id="24" name="Rectangle: Rounded Corners 23">
            <a:hlinkClick r:id="rId14" action="ppaction://hlinksldjump"/>
            <a:extLst>
              <a:ext uri="{FF2B5EF4-FFF2-40B4-BE49-F238E27FC236}">
                <a16:creationId xmlns:a16="http://schemas.microsoft.com/office/drawing/2014/main" id="{C07FE589-605A-4834-9B80-7DC3C02FA887}"/>
              </a:ext>
            </a:extLst>
          </p:cNvPr>
          <p:cNvSpPr/>
          <p:nvPr/>
        </p:nvSpPr>
        <p:spPr>
          <a:xfrm>
            <a:off x="4989520" y="3978645"/>
            <a:ext cx="3698718" cy="271710"/>
          </a:xfrm>
          <a:prstGeom prst="roundRect">
            <a:avLst/>
          </a:prstGeom>
          <a:solidFill>
            <a:srgbClr val="43A2D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marL="85725"/>
            <a:r>
              <a:rPr lang="en-US" sz="1600" dirty="0">
                <a:latin typeface="Futura Bk BT" panose="020B0502020204020303"/>
              </a:rPr>
              <a:t>Metal Surface treatment</a:t>
            </a:r>
            <a:endParaRPr lang="en-IN" sz="1600" dirty="0">
              <a:latin typeface="Futura Bk BT" panose="020B0502020204020303"/>
            </a:endParaRPr>
          </a:p>
        </p:txBody>
      </p:sp>
      <p:sp>
        <p:nvSpPr>
          <p:cNvPr id="25" name="Rectangle: Rounded Corners 24">
            <a:hlinkClick r:id="rId15" action="ppaction://hlinksldjump"/>
            <a:extLst>
              <a:ext uri="{FF2B5EF4-FFF2-40B4-BE49-F238E27FC236}">
                <a16:creationId xmlns:a16="http://schemas.microsoft.com/office/drawing/2014/main" id="{238939B7-8A90-4E7A-AF75-B2C7B6726EEF}"/>
              </a:ext>
            </a:extLst>
          </p:cNvPr>
          <p:cNvSpPr/>
          <p:nvPr/>
        </p:nvSpPr>
        <p:spPr>
          <a:xfrm>
            <a:off x="4989520" y="4295238"/>
            <a:ext cx="3599999" cy="343724"/>
          </a:xfrm>
          <a:prstGeom prst="roundRect">
            <a:avLst/>
          </a:prstGeom>
          <a:solidFill>
            <a:srgbClr val="48A9D9"/>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Resins</a:t>
            </a:r>
          </a:p>
        </p:txBody>
      </p:sp>
      <p:sp>
        <p:nvSpPr>
          <p:cNvPr id="20" name="Rectangle: Rounded Corners 19">
            <a:hlinkClick r:id="rId16" action="ppaction://hlinksldjump"/>
            <a:extLst>
              <a:ext uri="{FF2B5EF4-FFF2-40B4-BE49-F238E27FC236}">
                <a16:creationId xmlns:a16="http://schemas.microsoft.com/office/drawing/2014/main" id="{B5DB5E86-44ED-4DB2-B09B-AECBF10CD3D5}"/>
              </a:ext>
            </a:extLst>
          </p:cNvPr>
          <p:cNvSpPr/>
          <p:nvPr/>
        </p:nvSpPr>
        <p:spPr>
          <a:xfrm>
            <a:off x="4888698" y="4692622"/>
            <a:ext cx="3599999" cy="292954"/>
          </a:xfrm>
          <a:prstGeom prst="roundRect">
            <a:avLst/>
          </a:prstGeom>
          <a:solidFill>
            <a:srgbClr val="48ACDB"/>
          </a:solidFill>
          <a:ln>
            <a:noFill/>
          </a:ln>
        </p:spPr>
        <p:style>
          <a:lnRef idx="2">
            <a:schemeClr val="accent1">
              <a:shade val="50000"/>
            </a:schemeClr>
          </a:lnRef>
          <a:fillRef idx="1">
            <a:schemeClr val="accent1"/>
          </a:fillRef>
          <a:effectRef idx="0">
            <a:schemeClr val="accent1"/>
          </a:effectRef>
          <a:fontRef idx="minor">
            <a:schemeClr val="lt1"/>
          </a:fontRef>
        </p:style>
        <p:txBody>
          <a:bodyPr lIns="576000" rtlCol="0" anchor="ctr"/>
          <a:lstStyle/>
          <a:p>
            <a:r>
              <a:rPr lang="en-IN" sz="1600" dirty="0">
                <a:latin typeface="Futura Bk BT" panose="020B0502020204020303"/>
              </a:rPr>
              <a:t>Textile &amp; Leather</a:t>
            </a:r>
          </a:p>
        </p:txBody>
      </p:sp>
      <p:sp>
        <p:nvSpPr>
          <p:cNvPr id="26" name="Rectangle: Rounded Corners 25">
            <a:hlinkClick r:id="rId17" action="ppaction://hlinksldjump"/>
            <a:extLst>
              <a:ext uri="{FF2B5EF4-FFF2-40B4-BE49-F238E27FC236}">
                <a16:creationId xmlns:a16="http://schemas.microsoft.com/office/drawing/2014/main" id="{02A57175-18C1-4D12-BBC8-775489C9C32D}"/>
              </a:ext>
            </a:extLst>
          </p:cNvPr>
          <p:cNvSpPr/>
          <p:nvPr/>
        </p:nvSpPr>
        <p:spPr>
          <a:xfrm>
            <a:off x="4791733" y="5033299"/>
            <a:ext cx="3558073" cy="319978"/>
          </a:xfrm>
          <a:prstGeom prst="roundRect">
            <a:avLst/>
          </a:prstGeom>
          <a:solidFill>
            <a:srgbClr val="4BB1E1"/>
          </a:solidFill>
          <a:ln>
            <a:noFill/>
          </a:ln>
        </p:spPr>
        <p:style>
          <a:lnRef idx="2">
            <a:schemeClr val="accent1">
              <a:shade val="50000"/>
            </a:schemeClr>
          </a:lnRef>
          <a:fillRef idx="1">
            <a:schemeClr val="accent1"/>
          </a:fillRef>
          <a:effectRef idx="0">
            <a:schemeClr val="accent1"/>
          </a:effectRef>
          <a:fontRef idx="minor">
            <a:schemeClr val="lt1"/>
          </a:fontRef>
        </p:style>
        <p:txBody>
          <a:bodyPr lIns="648000" rtlCol="0" anchor="ctr"/>
          <a:lstStyle/>
          <a:p>
            <a:r>
              <a:rPr lang="en-IN" sz="1600" dirty="0">
                <a:latin typeface="Futura Bk BT" panose="020B0502020204020303"/>
              </a:rPr>
              <a:t>Flame retardants</a:t>
            </a:r>
          </a:p>
        </p:txBody>
      </p:sp>
      <p:sp>
        <p:nvSpPr>
          <p:cNvPr id="28" name="Rectangle: Rounded Corners 27">
            <a:hlinkClick r:id="rId18" action="ppaction://hlinksldjump"/>
            <a:extLst>
              <a:ext uri="{FF2B5EF4-FFF2-40B4-BE49-F238E27FC236}">
                <a16:creationId xmlns:a16="http://schemas.microsoft.com/office/drawing/2014/main" id="{099E6166-9A7E-49B0-9EE3-AFCA6261FD43}"/>
              </a:ext>
            </a:extLst>
          </p:cNvPr>
          <p:cNvSpPr/>
          <p:nvPr/>
        </p:nvSpPr>
        <p:spPr>
          <a:xfrm>
            <a:off x="4915634" y="5404882"/>
            <a:ext cx="3329888" cy="287222"/>
          </a:xfrm>
          <a:prstGeom prst="roundRect">
            <a:avLst/>
          </a:prstGeom>
          <a:solidFill>
            <a:srgbClr val="4CB4E4"/>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Biocides &amp; Preservatives</a:t>
            </a:r>
          </a:p>
        </p:txBody>
      </p:sp>
      <p:sp>
        <p:nvSpPr>
          <p:cNvPr id="29" name="Rectangle: Rounded Corners 28">
            <a:hlinkClick r:id="rId19" action="ppaction://hlinksldjump"/>
            <a:extLst>
              <a:ext uri="{FF2B5EF4-FFF2-40B4-BE49-F238E27FC236}">
                <a16:creationId xmlns:a16="http://schemas.microsoft.com/office/drawing/2014/main" id="{CB22D1A7-8974-4FE6-9182-93ED204AE374}"/>
              </a:ext>
            </a:extLst>
          </p:cNvPr>
          <p:cNvSpPr/>
          <p:nvPr/>
        </p:nvSpPr>
        <p:spPr>
          <a:xfrm>
            <a:off x="4788814" y="5735170"/>
            <a:ext cx="3347140" cy="286146"/>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IN" sz="1600" dirty="0">
                <a:latin typeface="Futura Bk BT" panose="020B0502020204020303"/>
              </a:rPr>
              <a:t> H - Quest </a:t>
            </a:r>
          </a:p>
        </p:txBody>
      </p:sp>
      <p:sp>
        <p:nvSpPr>
          <p:cNvPr id="30" name="Rectangle: Rounded Corners 29">
            <a:hlinkClick r:id="rId20" action="ppaction://hlinksldjump"/>
            <a:extLst>
              <a:ext uri="{FF2B5EF4-FFF2-40B4-BE49-F238E27FC236}">
                <a16:creationId xmlns:a16="http://schemas.microsoft.com/office/drawing/2014/main" id="{FAE160F1-626F-4B27-B1B1-BF83B2485A83}"/>
              </a:ext>
            </a:extLst>
          </p:cNvPr>
          <p:cNvSpPr/>
          <p:nvPr/>
        </p:nvSpPr>
        <p:spPr>
          <a:xfrm>
            <a:off x="4727200" y="6070852"/>
            <a:ext cx="3229343" cy="29487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Organic  Titanates</a:t>
            </a:r>
          </a:p>
        </p:txBody>
      </p:sp>
      <p:sp>
        <p:nvSpPr>
          <p:cNvPr id="31" name="Rectangle: Rounded Corners 30">
            <a:hlinkClick r:id="rId21" action="ppaction://hlinksldjump"/>
            <a:extLst>
              <a:ext uri="{FF2B5EF4-FFF2-40B4-BE49-F238E27FC236}">
                <a16:creationId xmlns:a16="http://schemas.microsoft.com/office/drawing/2014/main" id="{CE1E60E0-ADE3-403E-B16A-3B94C6893981}"/>
              </a:ext>
            </a:extLst>
          </p:cNvPr>
          <p:cNvSpPr/>
          <p:nvPr/>
        </p:nvSpPr>
        <p:spPr>
          <a:xfrm>
            <a:off x="4612462" y="6413054"/>
            <a:ext cx="3205086" cy="333305"/>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504000" rtlCol="0" anchor="ctr"/>
          <a:lstStyle/>
          <a:p>
            <a:r>
              <a:rPr lang="en-IN" sz="1600" dirty="0">
                <a:latin typeface="Futura Bk BT" panose="020B0502020204020303"/>
              </a:rPr>
              <a:t>  Vinyl ethers</a:t>
            </a:r>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22">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23">
            <a:extLst>
              <a:ext uri="{28A0092B-C50C-407E-A947-70E740481C1C}">
                <a14:useLocalDpi xmlns:a14="http://schemas.microsoft.com/office/drawing/2010/main" val="0"/>
              </a:ext>
            </a:extLst>
          </a:blip>
          <a:srcRect r="36511"/>
          <a:stretch/>
        </p:blipFill>
        <p:spPr>
          <a:xfrm>
            <a:off x="3242016" y="4532724"/>
            <a:ext cx="2594344" cy="2361950"/>
          </a:xfrm>
          <a:prstGeom prst="rect">
            <a:avLst/>
          </a:prstGeom>
        </p:spPr>
      </p:pic>
      <p:grpSp>
        <p:nvGrpSpPr>
          <p:cNvPr id="33" name="Group 32">
            <a:extLst>
              <a:ext uri="{FF2B5EF4-FFF2-40B4-BE49-F238E27FC236}">
                <a16:creationId xmlns:a16="http://schemas.microsoft.com/office/drawing/2014/main" id="{9CD82AF5-73E3-490C-90E3-5641E9FE08C8}"/>
              </a:ext>
            </a:extLst>
          </p:cNvPr>
          <p:cNvGrpSpPr/>
          <p:nvPr/>
        </p:nvGrpSpPr>
        <p:grpSpPr>
          <a:xfrm>
            <a:off x="10938875" y="8449"/>
            <a:ext cx="735773" cy="613836"/>
            <a:chOff x="11070223" y="-8046"/>
            <a:chExt cx="735773" cy="613836"/>
          </a:xfrm>
        </p:grpSpPr>
        <p:sp>
          <p:nvSpPr>
            <p:cNvPr id="34" name="object 14">
              <a:extLst>
                <a:ext uri="{FF2B5EF4-FFF2-40B4-BE49-F238E27FC236}">
                  <a16:creationId xmlns:a16="http://schemas.microsoft.com/office/drawing/2014/main" id="{69D82DFF-B6BF-474E-B0CB-3ED6AFC1F9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35" name="object 15">
              <a:extLst>
                <a:ext uri="{FF2B5EF4-FFF2-40B4-BE49-F238E27FC236}">
                  <a16:creationId xmlns:a16="http://schemas.microsoft.com/office/drawing/2014/main" id="{96217441-3F97-4858-9F45-F7E4D8216BF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36" name="object 21">
              <a:hlinkClick r:id="rId24" action="ppaction://hlinksldjump"/>
              <a:extLst>
                <a:ext uri="{FF2B5EF4-FFF2-40B4-BE49-F238E27FC236}">
                  <a16:creationId xmlns:a16="http://schemas.microsoft.com/office/drawing/2014/main" id="{DACD09C6-39B6-4CA4-AE78-EEEF676FB2DA}"/>
                </a:ext>
              </a:extLst>
            </p:cNvPr>
            <p:cNvSpPr/>
            <p:nvPr/>
          </p:nvSpPr>
          <p:spPr>
            <a:xfrm>
              <a:off x="11070223" y="-8046"/>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dirty="0"/>
            </a:p>
          </p:txBody>
        </p:sp>
      </p:grpSp>
    </p:spTree>
    <p:extLst>
      <p:ext uri="{BB962C8B-B14F-4D97-AF65-F5344CB8AC3E}">
        <p14:creationId xmlns:p14="http://schemas.microsoft.com/office/powerpoint/2010/main" val="8073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75354D-1B67-ACA8-23B3-BDC0EB3286A7}"/>
              </a:ext>
            </a:extLst>
          </p:cNvPr>
          <p:cNvPicPr>
            <a:picLocks noChangeAspect="1"/>
          </p:cNvPicPr>
          <p:nvPr/>
        </p:nvPicPr>
        <p:blipFill>
          <a:blip r:embed="rId2"/>
          <a:stretch>
            <a:fillRect/>
          </a:stretch>
        </p:blipFill>
        <p:spPr>
          <a:xfrm>
            <a:off x="0" y="0"/>
            <a:ext cx="12192000" cy="6937764"/>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700205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BIOCIDES &amp; </a:t>
            </a:r>
            <a:r>
              <a:rPr lang="de-DE" sz="5000" dirty="0">
                <a:solidFill>
                  <a:schemeClr val="bg1"/>
                </a:solidFill>
                <a:latin typeface="Futura Bk BT" panose="020B0502020204020303" pitchFamily="34" charset="0"/>
              </a:rPr>
              <a:t>PRESERVATIVES</a:t>
            </a:r>
            <a:endParaRPr lang="en-IN" sz="5000" dirty="0"/>
          </a:p>
        </p:txBody>
      </p:sp>
      <p:sp>
        <p:nvSpPr>
          <p:cNvPr id="5" name="object 6">
            <a:extLst>
              <a:ext uri="{FF2B5EF4-FFF2-40B4-BE49-F238E27FC236}">
                <a16:creationId xmlns:a16="http://schemas.microsoft.com/office/drawing/2014/main" id="{99DAA9FE-0E40-4E1F-AC2C-61A982E47939}"/>
              </a:ext>
            </a:extLst>
          </p:cNvPr>
          <p:cNvSpPr/>
          <p:nvPr/>
        </p:nvSpPr>
        <p:spPr>
          <a:xfrm>
            <a:off x="1822449" y="2063448"/>
            <a:ext cx="5030837" cy="4354195"/>
          </a:xfrm>
          <a:custGeom>
            <a:avLst/>
            <a:gdLst/>
            <a:ahLst/>
            <a:cxnLst/>
            <a:rect l="l" t="t" r="r" b="b"/>
            <a:pathLst>
              <a:path w="3964940" h="4354195">
                <a:moveTo>
                  <a:pt x="3964495" y="0"/>
                </a:moveTo>
                <a:lnTo>
                  <a:pt x="0" y="0"/>
                </a:lnTo>
                <a:lnTo>
                  <a:pt x="0" y="4354195"/>
                </a:lnTo>
                <a:lnTo>
                  <a:pt x="3964495" y="4354195"/>
                </a:lnTo>
                <a:lnTo>
                  <a:pt x="3964495" y="0"/>
                </a:lnTo>
                <a:close/>
              </a:path>
            </a:pathLst>
          </a:custGeom>
          <a:solidFill>
            <a:srgbClr val="4FB9E9">
              <a:alpha val="75000"/>
            </a:srgbClr>
          </a:solidFill>
        </p:spPr>
        <p:txBody>
          <a:bodyPr wrap="square" lIns="288000" tIns="288000" rIns="0" bIns="0" rtlCol="0"/>
          <a:lstStyle/>
          <a:p>
            <a:pPr marL="12700">
              <a:lnSpc>
                <a:spcPct val="100000"/>
              </a:lnSpc>
              <a:spcBef>
                <a:spcPts val="100"/>
              </a:spcBef>
            </a:pPr>
            <a:r>
              <a:rPr lang="en-IN" sz="2800" dirty="0">
                <a:latin typeface="Futura Bk BT" panose="020B0502020204020303" pitchFamily="34" charset="0"/>
                <a:cs typeface="Verdana"/>
              </a:rPr>
              <a:t>Industrial biocides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Bronopol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2,2-Dibromo-3-nitrilo-propionamide (DBNPA)</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Isothiazolinone series (CIT-MIT, BIT, MIT, OIT)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2-Phenoxyethanol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Sodium dimethyl dithiocarbamate (SDDC)</a:t>
            </a:r>
          </a:p>
          <a:p>
            <a:pPr marL="12065">
              <a:lnSpc>
                <a:spcPct val="100000"/>
              </a:lnSpc>
              <a:spcBef>
                <a:spcPts val="380"/>
              </a:spcBef>
              <a:buClr>
                <a:srgbClr val="FFFFFF"/>
              </a:buClr>
              <a:tabLst>
                <a:tab pos="244475" algn="l"/>
              </a:tabLst>
            </a:pPr>
            <a:endParaRPr lang="de-DE" sz="1600" dirty="0">
              <a:latin typeface="Futura-Light" panose="020B0400000000000000" pitchFamily="34" charset="0"/>
              <a:cs typeface="Verdana"/>
            </a:endParaRPr>
          </a:p>
          <a:p>
            <a:pPr marL="12065">
              <a:lnSpc>
                <a:spcPct val="100000"/>
              </a:lnSpc>
              <a:spcBef>
                <a:spcPts val="380"/>
              </a:spcBef>
              <a:buClr>
                <a:srgbClr val="FFFFFF"/>
              </a:buClr>
              <a:tabLst>
                <a:tab pos="244475" algn="l"/>
              </a:tabLst>
            </a:pPr>
            <a:r>
              <a:rPr lang="en-US" sz="1600" dirty="0">
                <a:latin typeface="Futura-Light" panose="020B0400000000000000" pitchFamily="34" charset="0"/>
                <a:cs typeface="Verdana"/>
              </a:rPr>
              <a:t>Various biocide-formulations are available under our “</a:t>
            </a:r>
            <a:r>
              <a:rPr lang="en-US" sz="1600" dirty="0" err="1">
                <a:latin typeface="Futura-Light" panose="020B0400000000000000" pitchFamily="34" charset="0"/>
                <a:cs typeface="Verdana"/>
              </a:rPr>
              <a:t>Conncide</a:t>
            </a:r>
            <a:r>
              <a:rPr lang="en-US" sz="1600" dirty="0">
                <a:latin typeface="Futura-Light" panose="020B0400000000000000" pitchFamily="34" charset="0"/>
                <a:cs typeface="Verdana"/>
              </a:rPr>
              <a:t>” brand name</a:t>
            </a:r>
            <a:endParaRPr lang="en-IN" sz="1600" dirty="0">
              <a:latin typeface="Futura-Light" panose="020B0400000000000000" pitchFamily="34" charset="0"/>
              <a:cs typeface="Verdana"/>
            </a:endParaRPr>
          </a:p>
          <a:p>
            <a:pPr marL="12700">
              <a:lnSpc>
                <a:spcPct val="100000"/>
              </a:lnSpc>
              <a:spcBef>
                <a:spcPts val="100"/>
              </a:spcBef>
            </a:pPr>
            <a:endParaRPr lang="en-IN" sz="1600" dirty="0">
              <a:latin typeface="Futura-Light" panose="020B0400000000000000" pitchFamily="34" charset="0"/>
              <a:cs typeface="Verdana"/>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4" action="ppaction://hlinksldjump"/>
            <a:extLst>
              <a:ext uri="{FF2B5EF4-FFF2-40B4-BE49-F238E27FC236}">
                <a16:creationId xmlns:a16="http://schemas.microsoft.com/office/drawing/2014/main" id="{AECE97BB-438C-4FBF-B625-2841302B5F9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49BB9C1C-DBE4-4C11-883F-A003304FDB31}"/>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369F421A-5E53-460F-8CFA-572A4CB66A5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00F7F1F1-7026-4111-B531-B1D21C02C5B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5" action="ppaction://hlinksldjump"/>
              <a:extLst>
                <a:ext uri="{FF2B5EF4-FFF2-40B4-BE49-F238E27FC236}">
                  <a16:creationId xmlns:a16="http://schemas.microsoft.com/office/drawing/2014/main" id="{BF973354-9D32-4479-B01A-8E011D9AEA1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619749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376D36-FCF7-A4B5-43D6-BFF982183F10}"/>
              </a:ext>
            </a:extLst>
          </p:cNvPr>
          <p:cNvPicPr>
            <a:picLocks noChangeAspect="1"/>
          </p:cNvPicPr>
          <p:nvPr/>
        </p:nvPicPr>
        <p:blipFill>
          <a:blip r:embed="rId2"/>
          <a:stretch>
            <a:fillRect/>
          </a:stretch>
        </p:blipFill>
        <p:spPr>
          <a:xfrm>
            <a:off x="0" y="-29509"/>
            <a:ext cx="12249234" cy="688750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H-QUEST GREEN </a:t>
            </a:r>
            <a:r>
              <a:rPr lang="de-DE" sz="5000" dirty="0">
                <a:solidFill>
                  <a:schemeClr val="bg1"/>
                </a:solidFill>
                <a:latin typeface="Futura Bk BT" panose="020B0502020204020303" pitchFamily="34" charset="0"/>
              </a:rPr>
              <a:t>CHELATION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IN" sz="2800" b="0" dirty="0">
                        <a:solidFill>
                          <a:schemeClr val="tx1"/>
                        </a:solidFill>
                        <a:latin typeface="Futura Bk BT" panose="020B0502020204020303" pitchFamily="34" charset="0"/>
                        <a:cs typeface="Verdana"/>
                      </a:endParaRP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sequestration over a wide range of </a:t>
                      </a:r>
                      <a:br>
                        <a:rPr lang="de-DE" sz="1600" dirty="0">
                          <a:latin typeface="Futura-Light" panose="020B0400000000000000" pitchFamily="34" charset="0"/>
                          <a:cs typeface="Verdana"/>
                        </a:rPr>
                      </a:br>
                      <a:r>
                        <a:rPr lang="de-DE" sz="1600" dirty="0">
                          <a:latin typeface="Futura-Light" panose="020B0400000000000000" pitchFamily="34" charset="0"/>
                          <a:cs typeface="Verdana"/>
                        </a:rPr>
                        <a:t>metal 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Extremely high sequestration capacity for Fe3</a:t>
                      </a:r>
                      <a:r>
                        <a:rPr lang="de-DE" sz="1600" baseline="30000" dirty="0">
                          <a:latin typeface="Futura-Light" panose="020B0400000000000000" pitchFamily="34" charset="0"/>
                          <a:cs typeface="Verdana"/>
                        </a:rPr>
                        <a: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Compatible with strong alkali solutions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Readily biodegradable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EDTA free / non-hazardous / non-toxic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Excellent bleach stability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Certified organic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TSCA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INCI listed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FDA approved</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481502558"/>
              </p:ext>
            </p:extLst>
          </p:nvPr>
        </p:nvGraphicFramePr>
        <p:xfrm>
          <a:off x="1814347" y="2061430"/>
          <a:ext cx="4241139" cy="4336888"/>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34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600" b="0" dirty="0">
                          <a:solidFill>
                            <a:schemeClr val="tx1"/>
                          </a:solidFill>
                          <a:latin typeface="Futura Bk BT" panose="020B0502020204020303" pitchFamily="34" charset="0"/>
                          <a:cs typeface="Verdana"/>
                        </a:rPr>
                        <a:t>Industries &amp; Applications</a:t>
                      </a:r>
                    </a:p>
                  </a:txBody>
                  <a:tcPr marL="252000" marR="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Boiler water 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Peroxide stabilization in cleaning chemicals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Bottle washing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Cosmetics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General metal cleaning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de-rusting/de-greasing treatments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Oilfield</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Textile processing</a:t>
                      </a:r>
                      <a:endParaRPr lang="en-IN" sz="1600" dirty="0">
                        <a:latin typeface="Futura-Light" panose="020B0400000000000000" pitchFamily="34" charset="0"/>
                        <a:cs typeface="Verdana"/>
                      </a:endParaRPr>
                    </a:p>
                  </a:txBody>
                  <a:tcPr marL="252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AD42F0E-E0D4-4D7E-89CA-A6DAD87CDD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B2CAFD8B-3EFC-4DC1-80B4-B7E441CD547A}"/>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6AA9D566-84B8-454C-A4AE-1DF3EAA8BD5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065920EB-8EC7-45C4-A757-4245170A80E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570D3147-5F6A-4727-8892-D8EDDC32645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66092907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B1ECAA-332B-425E-86BD-98A66CE0F53C}"/>
              </a:ext>
            </a:extLst>
          </p:cNvPr>
          <p:cNvPicPr>
            <a:picLocks noChangeAspect="1"/>
          </p:cNvPicPr>
          <p:nvPr/>
        </p:nvPicPr>
        <p:blipFill rotWithShape="1">
          <a:blip r:embed="rId2">
            <a:extLst>
              <a:ext uri="{28A0092B-C50C-407E-A947-70E740481C1C}">
                <a14:useLocalDpi xmlns:a14="http://schemas.microsoft.com/office/drawing/2010/main" val="0"/>
              </a:ext>
            </a:extLst>
          </a:blip>
          <a:srcRect t="7734" b="7943"/>
          <a:stretch/>
        </p:blipFill>
        <p:spPr>
          <a:xfrm>
            <a:off x="-14947" y="-8353"/>
            <a:ext cx="12222446" cy="7002049"/>
          </a:xfrm>
          <a:prstGeom prst="rect">
            <a:avLst/>
          </a:prstGeom>
        </p:spPr>
      </p:pic>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5" name="object 8">
            <a:extLst>
              <a:ext uri="{FF2B5EF4-FFF2-40B4-BE49-F238E27FC236}">
                <a16:creationId xmlns:a16="http://schemas.microsoft.com/office/drawing/2014/main" id="{19AFF86F-BE5C-494C-9C27-CBE383CE4291}"/>
              </a:ext>
            </a:extLst>
          </p:cNvPr>
          <p:cNvSpPr/>
          <p:nvPr/>
        </p:nvSpPr>
        <p:spPr>
          <a:xfrm>
            <a:off x="4038600" y="-8353"/>
            <a:ext cx="6650507" cy="7002050"/>
          </a:xfrm>
          <a:custGeom>
            <a:avLst/>
            <a:gdLst/>
            <a:ahLst/>
            <a:cxnLst/>
            <a:rect l="l" t="t" r="r" b="b"/>
            <a:pathLst>
              <a:path w="8874760" h="6858000">
                <a:moveTo>
                  <a:pt x="8865171" y="6426009"/>
                </a:moveTo>
                <a:lnTo>
                  <a:pt x="0" y="6426009"/>
                </a:lnTo>
                <a:lnTo>
                  <a:pt x="0" y="6858000"/>
                </a:lnTo>
                <a:lnTo>
                  <a:pt x="8865171" y="6858000"/>
                </a:lnTo>
                <a:lnTo>
                  <a:pt x="8865171" y="6426009"/>
                </a:lnTo>
                <a:close/>
              </a:path>
              <a:path w="8874760" h="6858000">
                <a:moveTo>
                  <a:pt x="8874176" y="0"/>
                </a:moveTo>
                <a:lnTo>
                  <a:pt x="9004" y="0"/>
                </a:lnTo>
                <a:lnTo>
                  <a:pt x="9004" y="2069998"/>
                </a:lnTo>
                <a:lnTo>
                  <a:pt x="8874176" y="2069998"/>
                </a:lnTo>
                <a:lnTo>
                  <a:pt x="8874176" y="0"/>
                </a:lnTo>
                <a:close/>
              </a:path>
            </a:pathLst>
          </a:custGeom>
          <a:solidFill>
            <a:srgbClr val="000000">
              <a:alpha val="54998"/>
            </a:srgbClr>
          </a:solidFill>
        </p:spPr>
        <p:txBody>
          <a:bodyPr wrap="square" lIns="0" tIns="576000" rIns="252000" bIns="0" rtlCol="0"/>
          <a:lstStyle/>
          <a:p>
            <a:pPr algn="r"/>
            <a:r>
              <a:rPr lang="de-DE" sz="5000" dirty="0">
                <a:solidFill>
                  <a:srgbClr val="91CFF0"/>
                </a:solidFill>
                <a:latin typeface="Futura Bk BT" panose="020B0502020204020303" pitchFamily="34" charset="0"/>
              </a:rPr>
              <a:t>ORGANIC </a:t>
            </a:r>
            <a:r>
              <a:rPr lang="de-DE" sz="5000" dirty="0">
                <a:solidFill>
                  <a:schemeClr val="bg1"/>
                </a:solidFill>
                <a:latin typeface="Futura Bk BT" panose="020B0502020204020303" pitchFamily="34" charset="0"/>
              </a:rPr>
              <a:t>TITANATES</a:t>
            </a:r>
            <a:endParaRPr sz="5000" dirty="0">
              <a:latin typeface="Futura Bk BT" panose="020B0502020204020303" pitchFamily="34" charset="0"/>
            </a:endParaRPr>
          </a:p>
        </p:txBody>
      </p:sp>
      <p:sp>
        <p:nvSpPr>
          <p:cNvPr id="16" name="object 7">
            <a:extLst>
              <a:ext uri="{FF2B5EF4-FFF2-40B4-BE49-F238E27FC236}">
                <a16:creationId xmlns:a16="http://schemas.microsoft.com/office/drawing/2014/main" id="{379AE126-BB0A-4D46-8854-F1DB4043ABB6}"/>
              </a:ext>
            </a:extLst>
          </p:cNvPr>
          <p:cNvSpPr/>
          <p:nvPr/>
        </p:nvSpPr>
        <p:spPr>
          <a:xfrm>
            <a:off x="6045504" y="2099352"/>
            <a:ext cx="4633579" cy="4442849"/>
          </a:xfrm>
          <a:custGeom>
            <a:avLst/>
            <a:gdLst/>
            <a:ahLst/>
            <a:cxnLst/>
            <a:rect l="l" t="t" r="r" b="b"/>
            <a:pathLst>
              <a:path w="4901565" h="4356100">
                <a:moveTo>
                  <a:pt x="4901526" y="0"/>
                </a:moveTo>
                <a:lnTo>
                  <a:pt x="0" y="0"/>
                </a:lnTo>
                <a:lnTo>
                  <a:pt x="0" y="4355998"/>
                </a:lnTo>
                <a:lnTo>
                  <a:pt x="4901526" y="4355998"/>
                </a:lnTo>
                <a:lnTo>
                  <a:pt x="4901526" y="0"/>
                </a:lnTo>
                <a:close/>
              </a:path>
            </a:pathLst>
          </a:custGeom>
          <a:solidFill>
            <a:srgbClr val="91CFF0">
              <a:alpha val="75000"/>
            </a:srgbClr>
          </a:solidFill>
        </p:spPr>
        <p:txBody>
          <a:bodyPr wrap="square" lIns="288000" tIns="216000" rIns="0" bIns="0" rtlCol="0"/>
          <a:lstStyle/>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Butyl titanate polymer</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Concat LA (Ammonium lacto titanate)</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Tetra-2-ethylhexyl titanate (T2EHT)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Tetra-ethyl titanate (TET)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Tetra-isopropyl titanate (TIPT)</a:t>
            </a:r>
          </a:p>
          <a:p>
            <a:pPr marL="243840" indent="-231775">
              <a:lnSpc>
                <a:spcPct val="100000"/>
              </a:lnSpc>
              <a:spcBef>
                <a:spcPts val="380"/>
              </a:spcBef>
              <a:buClr>
                <a:srgbClr val="FFFFFF"/>
              </a:buClr>
              <a:buChar char="•"/>
              <a:tabLst>
                <a:tab pos="244475" algn="l"/>
              </a:tabLst>
            </a:pPr>
            <a:r>
              <a:rPr lang="de-DE" sz="1800" dirty="0">
                <a:latin typeface="Futura-Light" panose="020B0400000000000000" pitchFamily="34" charset="0"/>
                <a:cs typeface="Verdana"/>
              </a:rPr>
              <a:t>Tetra-n-butyl- titanate (TNBT) </a:t>
            </a:r>
          </a:p>
          <a:p>
            <a:r>
              <a:rPr lang="en-IN" sz="2800" dirty="0">
                <a:latin typeface="Futura Bk BT" panose="020B0502020204020303" pitchFamily="34" charset="0"/>
                <a:cs typeface="Verdana"/>
              </a:rPr>
              <a:t>Applications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Silicone and solvent based coatings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2K systems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800" dirty="0">
                <a:latin typeface="Futura-Light" panose="020B0400000000000000" pitchFamily="34" charset="0"/>
                <a:cs typeface="Verdana"/>
              </a:rPr>
              <a:t>Air-dry coatings</a:t>
            </a:r>
            <a:endParaRPr lang="de-DE" sz="1800" dirty="0">
              <a:latin typeface="Futura-Light" panose="020B0400000000000000" pitchFamily="34" charset="0"/>
              <a:cs typeface="Verdana"/>
            </a:endParaRPr>
          </a:p>
        </p:txBody>
      </p:sp>
      <p:sp>
        <p:nvSpPr>
          <p:cNvPr id="13" name="object 21">
            <a:hlinkClick r:id="rId4" action="ppaction://hlinksldjump"/>
            <a:extLst>
              <a:ext uri="{FF2B5EF4-FFF2-40B4-BE49-F238E27FC236}">
                <a16:creationId xmlns:a16="http://schemas.microsoft.com/office/drawing/2014/main" id="{42707A31-76DD-4306-A499-856BAF6B72A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81D72D7-4795-48C8-82F8-402F20F17C54}"/>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9354092-09D8-4E4C-B397-79A7E73E511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37B9B8EB-67D7-414B-BA94-C16FBB78895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87E98646-46F5-4CB7-9F01-7D9E9BA12611}"/>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704559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424BE-8086-4226-9F28-146DA71C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1"/>
            <a:ext cx="12206850" cy="6866353"/>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dirty="0">
                <a:solidFill>
                  <a:srgbClr val="91CFF0"/>
                </a:solidFill>
                <a:latin typeface="Futura Bk BT" panose="020B0502020204020303" pitchFamily="34" charset="0"/>
              </a:rPr>
              <a:t>VINYL </a:t>
            </a:r>
            <a:r>
              <a:rPr lang="de-DE" sz="5000" dirty="0">
                <a:solidFill>
                  <a:schemeClr val="bg1"/>
                </a:solidFill>
                <a:latin typeface="Futura Bk BT" panose="020B0502020204020303" pitchFamily="34" charset="0"/>
              </a:rPr>
              <a:t>ETHER</a:t>
            </a:r>
            <a:endParaRPr lang="en-IN" sz="5000" dirty="0">
              <a:solidFill>
                <a:schemeClr val="bg1"/>
              </a:solidFill>
            </a:endParaRPr>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3" name="Table 13">
            <a:extLst>
              <a:ext uri="{FF2B5EF4-FFF2-40B4-BE49-F238E27FC236}">
                <a16:creationId xmlns:a16="http://schemas.microsoft.com/office/drawing/2014/main" id="{0279E441-224C-42AD-A0CE-E1AA43F6B4C5}"/>
              </a:ext>
            </a:extLst>
          </p:cNvPr>
          <p:cNvGraphicFramePr>
            <a:graphicFrameLocks noGrp="1"/>
          </p:cNvGraphicFramePr>
          <p:nvPr>
            <p:extLst>
              <p:ext uri="{D42A27DB-BD31-4B8C-83A1-F6EECF244321}">
                <p14:modId xmlns:p14="http://schemas.microsoft.com/office/powerpoint/2010/main" val="133903990"/>
              </p:ext>
            </p:extLst>
          </p:nvPr>
        </p:nvGraphicFramePr>
        <p:xfrm>
          <a:off x="6054334" y="2061429"/>
          <a:ext cx="4633580" cy="3132740"/>
        </p:xfrm>
        <a:graphic>
          <a:graphicData uri="http://schemas.openxmlformats.org/drawingml/2006/table">
            <a:tbl>
              <a:tblPr firstRow="1" bandRow="1">
                <a:tableStyleId>{5C22544A-7EE6-4342-B048-85BDC9FD1C3A}</a:tableStyleId>
              </a:tblPr>
              <a:tblGrid>
                <a:gridCol w="4425300">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53602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Divinyl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96711">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Etyhleneglycoldivinyl ether (Mono | Di | Tri)</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p>
                      <a:pPr marL="12065" indent="0">
                        <a:lnSpc>
                          <a:spcPct val="100000"/>
                        </a:lnSpc>
                        <a:spcBef>
                          <a:spcPts val="380"/>
                        </a:spcBef>
                        <a:buClr>
                          <a:srgbClr val="FFFFFF"/>
                        </a:buClr>
                        <a:buNone/>
                        <a:tabLst>
                          <a:tab pos="244475" algn="l"/>
                        </a:tabLst>
                      </a:pPr>
                      <a:r>
                        <a:rPr lang="en-IN" sz="2800" dirty="0" err="1">
                          <a:latin typeface="Futura Bk BT" panose="020B0502020204020303" pitchFamily="34" charset="0"/>
                          <a:cs typeface="Verdana"/>
                        </a:rPr>
                        <a:t>Hydroxylvinyl</a:t>
                      </a:r>
                      <a:r>
                        <a:rPr lang="en-IN" sz="2800" dirty="0">
                          <a:latin typeface="Futura Bk BT" panose="020B0502020204020303" pitchFamily="34" charset="0"/>
                          <a:cs typeface="Verdana"/>
                        </a:rPr>
                        <a:t>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4-Hydroxybutylvinyl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Ethyleneglycolvinyl ether</a:t>
                      </a:r>
                    </a:p>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12065" indent="0">
                        <a:lnSpc>
                          <a:spcPct val="100000"/>
                        </a:lnSpc>
                        <a:spcBef>
                          <a:spcPts val="380"/>
                        </a:spcBef>
                        <a:buClr>
                          <a:srgbClr val="FFFFFF"/>
                        </a:buClr>
                        <a:buNone/>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4" name="Table 13">
            <a:extLst>
              <a:ext uri="{FF2B5EF4-FFF2-40B4-BE49-F238E27FC236}">
                <a16:creationId xmlns:a16="http://schemas.microsoft.com/office/drawing/2014/main" id="{08661D32-9D33-4345-A9F1-663441F235C1}"/>
              </a:ext>
            </a:extLst>
          </p:cNvPr>
          <p:cNvGraphicFramePr>
            <a:graphicFrameLocks noGrp="1"/>
          </p:cNvGraphicFramePr>
          <p:nvPr>
            <p:extLst>
              <p:ext uri="{D42A27DB-BD31-4B8C-83A1-F6EECF244321}">
                <p14:modId xmlns:p14="http://schemas.microsoft.com/office/powerpoint/2010/main" val="2166906875"/>
              </p:ext>
            </p:extLst>
          </p:nvPr>
        </p:nvGraphicFramePr>
        <p:xfrm>
          <a:off x="1814347" y="2061430"/>
          <a:ext cx="4241139" cy="3123312"/>
        </p:xfrm>
        <a:graphic>
          <a:graphicData uri="http://schemas.openxmlformats.org/drawingml/2006/table">
            <a:tbl>
              <a:tblPr firstRow="1" bandRow="1">
                <a:tableStyleId>{5C22544A-7EE6-4342-B048-85BDC9FD1C3A}</a:tableStyleId>
              </a:tblPr>
              <a:tblGrid>
                <a:gridCol w="4032859">
                  <a:extLst>
                    <a:ext uri="{9D8B030D-6E8A-4147-A177-3AD203B41FA5}">
                      <a16:colId xmlns:a16="http://schemas.microsoft.com/office/drawing/2014/main" val="27093299"/>
                    </a:ext>
                  </a:extLst>
                </a:gridCol>
                <a:gridCol w="208280">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Mono Vinyl Ether</a:t>
                      </a:r>
                    </a:p>
                  </a:txBody>
                  <a:tcPr marL="288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2588592">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Butylvinyl ether (n | iso | tert)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Cyclo – Hexylvinyl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Dodecylvinyl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Ethylvinyl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Hexadylvinyl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n – Octylvinyl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Octadecylvinyl ether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Propylvinyl ether (n | iso)</a:t>
                      </a:r>
                      <a:endParaRPr lang="en-IN" sz="1600" dirty="0">
                        <a:latin typeface="Futura-Light" panose="020B0400000000000000" pitchFamily="34" charset="0"/>
                        <a:cs typeface="Verdana"/>
                      </a:endParaRPr>
                    </a:p>
                  </a:txBody>
                  <a:tcPr marL="288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pSp>
        <p:nvGrpSpPr>
          <p:cNvPr id="2" name="Group 1">
            <a:extLst>
              <a:ext uri="{FF2B5EF4-FFF2-40B4-BE49-F238E27FC236}">
                <a16:creationId xmlns:a16="http://schemas.microsoft.com/office/drawing/2014/main" id="{AED54788-35E1-4E0B-9F17-AC389677BFB7}"/>
              </a:ext>
            </a:extLst>
          </p:cNvPr>
          <p:cNvGrpSpPr/>
          <p:nvPr/>
        </p:nvGrpSpPr>
        <p:grpSpPr>
          <a:xfrm>
            <a:off x="11074018" y="-9497"/>
            <a:ext cx="731978" cy="615287"/>
            <a:chOff x="11074018" y="-9497"/>
            <a:chExt cx="731978" cy="615287"/>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4" action="ppaction://hlinksldjump"/>
              <a:extLst>
                <a:ext uri="{FF2B5EF4-FFF2-40B4-BE49-F238E27FC236}">
                  <a16:creationId xmlns:a16="http://schemas.microsoft.com/office/drawing/2014/main" id="{BF5091A3-3886-4170-B208-80CE4F39DEB5}"/>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grpSp>
        <p:nvGrpSpPr>
          <p:cNvPr id="16" name="Group 15">
            <a:extLst>
              <a:ext uri="{FF2B5EF4-FFF2-40B4-BE49-F238E27FC236}">
                <a16:creationId xmlns:a16="http://schemas.microsoft.com/office/drawing/2014/main" id="{041B5F8D-1660-4BA8-9CB7-C32404085C06}"/>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792E735-9B55-4F3F-8025-82A8D6150FD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D64F0B76-0461-43E0-A404-C899941B7FE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ABD40654-A9FA-428A-9C0E-EFA97DD3ED9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83183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5365458-C97C-4A9A-88E9-2C910346E465}"/>
              </a:ext>
            </a:extLst>
          </p:cNvPr>
          <p:cNvSpPr txBox="1"/>
          <p:nvPr/>
        </p:nvSpPr>
        <p:spPr>
          <a:xfrm>
            <a:off x="233981" y="6183491"/>
            <a:ext cx="404926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www.connectchemicals.com</a:t>
            </a:r>
          </a:p>
        </p:txBody>
      </p:sp>
      <p:sp>
        <p:nvSpPr>
          <p:cNvPr id="8" name="TextBox 7">
            <a:extLst>
              <a:ext uri="{FF2B5EF4-FFF2-40B4-BE49-F238E27FC236}">
                <a16:creationId xmlns:a16="http://schemas.microsoft.com/office/drawing/2014/main" id="{7300F089-1BC6-4826-B5A0-4A9BF5D5C62C}"/>
              </a:ext>
            </a:extLst>
          </p:cNvPr>
          <p:cNvSpPr txBox="1"/>
          <p:nvPr/>
        </p:nvSpPr>
        <p:spPr>
          <a:xfrm>
            <a:off x="8801099" y="6183491"/>
            <a:ext cx="3390901" cy="400110"/>
          </a:xfrm>
          <a:prstGeom prst="rect">
            <a:avLst/>
          </a:prstGeom>
          <a:noFill/>
        </p:spPr>
        <p:txBody>
          <a:bodyPr wrap="square" rtlCol="0">
            <a:spAutoFit/>
          </a:bodyPr>
          <a:lstStyle/>
          <a:p>
            <a:pPr marL="12065">
              <a:lnSpc>
                <a:spcPct val="100000"/>
              </a:lnSpc>
              <a:spcBef>
                <a:spcPts val="380"/>
              </a:spcBef>
              <a:buClr>
                <a:srgbClr val="FFFFFF"/>
              </a:buClr>
              <a:tabLst>
                <a:tab pos="244475" algn="l"/>
              </a:tabLst>
            </a:pPr>
            <a:r>
              <a:rPr lang="de-DE" sz="2000" dirty="0">
                <a:solidFill>
                  <a:schemeClr val="bg1"/>
                </a:solidFill>
                <a:latin typeface="Futura-Light" panose="020B0400000000000000" pitchFamily="34" charset="0"/>
                <a:cs typeface="Verdana"/>
              </a:rPr>
              <a:t>info@connectchemicals.com</a:t>
            </a:r>
          </a:p>
        </p:txBody>
      </p:sp>
      <p:sp>
        <p:nvSpPr>
          <p:cNvPr id="10" name="Rectangle 9">
            <a:extLst>
              <a:ext uri="{FF2B5EF4-FFF2-40B4-BE49-F238E27FC236}">
                <a16:creationId xmlns:a16="http://schemas.microsoft.com/office/drawing/2014/main" id="{576C2EFD-618E-47F5-8B08-298E240F9466}"/>
              </a:ext>
            </a:extLst>
          </p:cNvPr>
          <p:cNvSpPr/>
          <p:nvPr/>
        </p:nvSpPr>
        <p:spPr>
          <a:xfrm rot="20842948">
            <a:off x="4052088" y="2316623"/>
            <a:ext cx="4306530" cy="2509582"/>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FF9ABBEE-65F5-4BE1-ACB4-B9D1DF98A9B0}"/>
              </a:ext>
            </a:extLst>
          </p:cNvPr>
          <p:cNvSpPr/>
          <p:nvPr/>
        </p:nvSpPr>
        <p:spPr>
          <a:xfrm rot="21191424">
            <a:off x="3954302" y="2319874"/>
            <a:ext cx="4306530" cy="2378629"/>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Rectangle 1">
            <a:extLst>
              <a:ext uri="{FF2B5EF4-FFF2-40B4-BE49-F238E27FC236}">
                <a16:creationId xmlns:a16="http://schemas.microsoft.com/office/drawing/2014/main" id="{9BA17334-483B-4A8C-AA7C-7E3E3696BE2E}"/>
              </a:ext>
            </a:extLst>
          </p:cNvPr>
          <p:cNvSpPr/>
          <p:nvPr/>
        </p:nvSpPr>
        <p:spPr>
          <a:xfrm>
            <a:off x="3942734" y="2320562"/>
            <a:ext cx="4306530" cy="2271103"/>
          </a:xfrm>
          <a:prstGeom prst="rect">
            <a:avLst/>
          </a:prstGeom>
          <a:solidFill>
            <a:schemeClr val="bg1">
              <a:lumMod val="95000"/>
            </a:schemeClr>
          </a:solidFill>
          <a:ln>
            <a:noFill/>
          </a:ln>
          <a:effectLst>
            <a:outerShdw blurRad="50800" dist="114300" dir="2700000" algn="t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Grafik 30">
            <a:extLst>
              <a:ext uri="{FF2B5EF4-FFF2-40B4-BE49-F238E27FC236}">
                <a16:creationId xmlns:a16="http://schemas.microsoft.com/office/drawing/2014/main" id="{028DCED4-ECA4-48E0-98B6-7A2B480C85E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16535" y="2374789"/>
            <a:ext cx="1400630" cy="579810"/>
          </a:xfrm>
          <a:prstGeom prst="rect">
            <a:avLst/>
          </a:prstGeom>
        </p:spPr>
      </p:pic>
      <p:graphicFrame>
        <p:nvGraphicFramePr>
          <p:cNvPr id="13" name="Diagram 12">
            <a:extLst>
              <a:ext uri="{FF2B5EF4-FFF2-40B4-BE49-F238E27FC236}">
                <a16:creationId xmlns:a16="http://schemas.microsoft.com/office/drawing/2014/main" id="{661679ED-F564-43F2-BC3D-5211A552562C}"/>
              </a:ext>
            </a:extLst>
          </p:cNvPr>
          <p:cNvGraphicFramePr/>
          <p:nvPr>
            <p:extLst>
              <p:ext uri="{D42A27DB-BD31-4B8C-83A1-F6EECF244321}">
                <p14:modId xmlns:p14="http://schemas.microsoft.com/office/powerpoint/2010/main" val="833259694"/>
              </p:ext>
            </p:extLst>
          </p:nvPr>
        </p:nvGraphicFramePr>
        <p:xfrm>
          <a:off x="4086836" y="3002482"/>
          <a:ext cx="1300848" cy="43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a:extLst>
              <a:ext uri="{FF2B5EF4-FFF2-40B4-BE49-F238E27FC236}">
                <a16:creationId xmlns:a16="http://schemas.microsoft.com/office/drawing/2014/main" id="{5AA6641A-E35E-4F24-A1A4-372A2FA4BB05}"/>
              </a:ext>
            </a:extLst>
          </p:cNvPr>
          <p:cNvGraphicFramePr/>
          <p:nvPr>
            <p:extLst>
              <p:ext uri="{D42A27DB-BD31-4B8C-83A1-F6EECF244321}">
                <p14:modId xmlns:p14="http://schemas.microsoft.com/office/powerpoint/2010/main" val="243670095"/>
              </p:ext>
            </p:extLst>
          </p:nvPr>
        </p:nvGraphicFramePr>
        <p:xfrm>
          <a:off x="6096000" y="3447437"/>
          <a:ext cx="2008028" cy="92425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a:extLst>
              <a:ext uri="{FF2B5EF4-FFF2-40B4-BE49-F238E27FC236}">
                <a16:creationId xmlns:a16="http://schemas.microsoft.com/office/drawing/2014/main" id="{A5B6511D-F561-47C2-A59C-956C1C968B20}"/>
              </a:ext>
            </a:extLst>
          </p:cNvPr>
          <p:cNvGraphicFramePr/>
          <p:nvPr>
            <p:extLst>
              <p:ext uri="{D42A27DB-BD31-4B8C-83A1-F6EECF244321}">
                <p14:modId xmlns:p14="http://schemas.microsoft.com/office/powerpoint/2010/main" val="3009856908"/>
              </p:ext>
            </p:extLst>
          </p:nvPr>
        </p:nvGraphicFramePr>
        <p:xfrm>
          <a:off x="5501946" y="3002327"/>
          <a:ext cx="2602081" cy="43265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6" name="TextBox 15">
            <a:extLst>
              <a:ext uri="{FF2B5EF4-FFF2-40B4-BE49-F238E27FC236}">
                <a16:creationId xmlns:a16="http://schemas.microsoft.com/office/drawing/2014/main" id="{D702F8CB-BF04-4208-B9EE-23A0050B7338}"/>
              </a:ext>
            </a:extLst>
          </p:cNvPr>
          <p:cNvSpPr txBox="1"/>
          <p:nvPr/>
        </p:nvSpPr>
        <p:spPr>
          <a:xfrm>
            <a:off x="5389520" y="3434946"/>
            <a:ext cx="706480" cy="1089709"/>
          </a:xfrm>
          <a:prstGeom prst="rect">
            <a:avLst/>
          </a:prstGeom>
          <a:noFill/>
        </p:spPr>
        <p:txBody>
          <a:bodyPr wrap="square" rtlCol="0">
            <a:spAutoFit/>
          </a:bodyPr>
          <a:lstStyle/>
          <a:p>
            <a:r>
              <a:rPr lang="en-US" sz="900" dirty="0">
                <a:latin typeface="Futura Bk BT" panose="020B0502020204020303" pitchFamily="34" charset="0"/>
              </a:rPr>
              <a:t>Phone</a:t>
            </a:r>
          </a:p>
          <a:p>
            <a:r>
              <a:rPr lang="en-US" sz="500" dirty="0">
                <a:latin typeface="Futura Bk BT" panose="020B0502020204020303" pitchFamily="34" charset="0"/>
              </a:rPr>
              <a:t> </a:t>
            </a:r>
          </a:p>
          <a:p>
            <a:r>
              <a:rPr lang="en-US" sz="600" dirty="0">
                <a:latin typeface="Futura Bk BT" panose="020B0502020204020303" pitchFamily="34" charset="0"/>
              </a:rPr>
              <a:t> </a:t>
            </a:r>
            <a:endParaRPr lang="en-US" sz="900" dirty="0">
              <a:latin typeface="Futura Bk BT" panose="020B0502020204020303" pitchFamily="34" charset="0"/>
            </a:endParaRPr>
          </a:p>
          <a:p>
            <a:r>
              <a:rPr lang="en-US" sz="900" dirty="0">
                <a:latin typeface="Futura Bk BT" panose="020B0502020204020303" pitchFamily="34" charset="0"/>
              </a:rPr>
              <a:t>Mobile</a:t>
            </a:r>
          </a:p>
          <a:p>
            <a:r>
              <a:rPr lang="en-US" sz="1100" dirty="0">
                <a:latin typeface="Futura Bk BT" panose="020B0502020204020303" pitchFamily="34" charset="0"/>
              </a:rPr>
              <a:t> </a:t>
            </a:r>
            <a:endParaRPr lang="en-US" sz="1600" dirty="0">
              <a:latin typeface="Futura Bk BT" panose="020B0502020204020303" pitchFamily="34" charset="0"/>
            </a:endParaRPr>
          </a:p>
          <a:p>
            <a:r>
              <a:rPr lang="en-US" sz="900" dirty="0">
                <a:latin typeface="Futura Bk BT" panose="020B0502020204020303" pitchFamily="34" charset="0"/>
              </a:rPr>
              <a:t>E-Mail</a:t>
            </a:r>
          </a:p>
          <a:p>
            <a:r>
              <a:rPr lang="en-US" sz="600" dirty="0">
                <a:latin typeface="Futura Bk BT" panose="020B0502020204020303" pitchFamily="34" charset="0"/>
              </a:rPr>
              <a:t> </a:t>
            </a:r>
          </a:p>
          <a:p>
            <a:r>
              <a:rPr lang="en-US" sz="900" dirty="0">
                <a:latin typeface="Futura Bk BT" panose="020B0502020204020303" pitchFamily="34" charset="0"/>
              </a:rPr>
              <a:t>Internet</a:t>
            </a:r>
            <a:endParaRPr lang="en-IN" sz="900" dirty="0">
              <a:latin typeface="Futura Bk BT" panose="020B0502020204020303" pitchFamily="34" charset="0"/>
            </a:endParaRPr>
          </a:p>
        </p:txBody>
      </p:sp>
      <p:sp>
        <p:nvSpPr>
          <p:cNvPr id="17" name="TextBox 16">
            <a:extLst>
              <a:ext uri="{FF2B5EF4-FFF2-40B4-BE49-F238E27FC236}">
                <a16:creationId xmlns:a16="http://schemas.microsoft.com/office/drawing/2014/main" id="{2FD1AA44-42B7-40F9-A529-C88BDA28C5AC}"/>
              </a:ext>
            </a:extLst>
          </p:cNvPr>
          <p:cNvSpPr txBox="1"/>
          <p:nvPr/>
        </p:nvSpPr>
        <p:spPr>
          <a:xfrm>
            <a:off x="6064796" y="4348274"/>
            <a:ext cx="2184468" cy="230832"/>
          </a:xfrm>
          <a:prstGeom prst="rect">
            <a:avLst/>
          </a:prstGeom>
          <a:noFill/>
        </p:spPr>
        <p:txBody>
          <a:bodyPr wrap="square" rtlCol="0">
            <a:spAutoFit/>
          </a:bodyPr>
          <a:lstStyle/>
          <a:p>
            <a:r>
              <a:rPr lang="en-US" sz="900" dirty="0">
                <a:latin typeface="Futura Bk BT" panose="020B0502020204020303" pitchFamily="34" charset="0"/>
              </a:rPr>
              <a:t>www.connectchemicals.com</a:t>
            </a:r>
            <a:endParaRPr lang="en-IN" sz="900" dirty="0">
              <a:latin typeface="Futura Bk BT" panose="020B0502020204020303" pitchFamily="34" charset="0"/>
            </a:endParaRPr>
          </a:p>
        </p:txBody>
      </p:sp>
      <p:grpSp>
        <p:nvGrpSpPr>
          <p:cNvPr id="18" name="Group 17">
            <a:extLst>
              <a:ext uri="{FF2B5EF4-FFF2-40B4-BE49-F238E27FC236}">
                <a16:creationId xmlns:a16="http://schemas.microsoft.com/office/drawing/2014/main" id="{6EAE6D57-54D4-4C19-926D-47F3DEF2062C}"/>
              </a:ext>
            </a:extLst>
          </p:cNvPr>
          <p:cNvGrpSpPr/>
          <p:nvPr/>
        </p:nvGrpSpPr>
        <p:grpSpPr>
          <a:xfrm>
            <a:off x="11074018" y="-9497"/>
            <a:ext cx="731978" cy="615287"/>
            <a:chOff x="11074018" y="-9497"/>
            <a:chExt cx="731978" cy="615287"/>
          </a:xfrm>
        </p:grpSpPr>
        <p:sp>
          <p:nvSpPr>
            <p:cNvPr id="19" name="object 14">
              <a:extLst>
                <a:ext uri="{FF2B5EF4-FFF2-40B4-BE49-F238E27FC236}">
                  <a16:creationId xmlns:a16="http://schemas.microsoft.com/office/drawing/2014/main" id="{40F5C147-44DD-464B-9B56-6BA7DDEF7CC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CF5237E0-BE95-42F4-AFDF-F4ABA832F3A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8" action="ppaction://hlinksldjump"/>
              <a:extLst>
                <a:ext uri="{FF2B5EF4-FFF2-40B4-BE49-F238E27FC236}">
                  <a16:creationId xmlns:a16="http://schemas.microsoft.com/office/drawing/2014/main" id="{FC7DFC2E-7C2C-4481-AE83-BF8521D70813}"/>
                </a:ext>
              </a:extLst>
            </p:cNvPr>
            <p:cNvSpPr/>
            <p:nvPr/>
          </p:nvSpPr>
          <p:spPr>
            <a:xfrm>
              <a:off x="11074018" y="-9497"/>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pic>
        <p:nvPicPr>
          <p:cNvPr id="22" name="Picture 21">
            <a:extLst>
              <a:ext uri="{FF2B5EF4-FFF2-40B4-BE49-F238E27FC236}">
                <a16:creationId xmlns:a16="http://schemas.microsoft.com/office/drawing/2014/main" id="{D0BC5F2A-6561-4868-91FF-D77FFA0633A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pic>
        <p:nvPicPr>
          <p:cNvPr id="23" name="Picture 22">
            <a:extLst>
              <a:ext uri="{FF2B5EF4-FFF2-40B4-BE49-F238E27FC236}">
                <a16:creationId xmlns:a16="http://schemas.microsoft.com/office/drawing/2014/main" id="{AFF6AD53-9C59-449D-A129-1064F1B2E52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0800000">
            <a:off x="10124698" y="3986046"/>
            <a:ext cx="2105384" cy="3085974"/>
          </a:xfrm>
          <a:prstGeom prst="rect">
            <a:avLst/>
          </a:prstGeom>
        </p:spPr>
      </p:pic>
    </p:spTree>
    <p:extLst>
      <p:ext uri="{BB962C8B-B14F-4D97-AF65-F5344CB8AC3E}">
        <p14:creationId xmlns:p14="http://schemas.microsoft.com/office/powerpoint/2010/main" val="204047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70B34-4932-4B59-894A-20A3B05CB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7263E984-D872-4F12-A800-139CAFE100DD}"/>
              </a:ext>
            </a:extLst>
          </p:cNvPr>
          <p:cNvPicPr>
            <a:picLocks noChangeAspect="1"/>
          </p:cNvPicPr>
          <p:nvPr/>
        </p:nvPicPr>
        <p:blipFill rotWithShape="1">
          <a:blip r:embed="rId3">
            <a:extLst>
              <a:ext uri="{28A0092B-C50C-407E-A947-70E740481C1C}">
                <a14:useLocalDpi xmlns:a14="http://schemas.microsoft.com/office/drawing/2010/main" val="0"/>
              </a:ext>
            </a:extLst>
          </a:blip>
          <a:srcRect t="5495" b="10131"/>
          <a:stretch/>
        </p:blipFill>
        <p:spPr>
          <a:xfrm>
            <a:off x="-1" y="1"/>
            <a:ext cx="12191999"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COSMETICS &amp; </a:t>
            </a:r>
            <a:r>
              <a:rPr lang="de-DE" sz="5000" spc="-150" dirty="0">
                <a:solidFill>
                  <a:schemeClr val="bg1"/>
                </a:solidFill>
                <a:latin typeface="Futura Bk BT" panose="020B0502020204020303" pitchFamily="34" charset="0"/>
              </a:rPr>
              <a:t>PERSONAL CARE</a:t>
            </a:r>
          </a:p>
          <a:p>
            <a:endParaRPr lang="de-DE" sz="5000" spc="-150" dirty="0">
              <a:solidFill>
                <a:schemeClr val="bg1"/>
              </a:solidFill>
              <a:latin typeface="Futura Bk BT" panose="020B0502020204020303" pitchFamily="34" charset="0"/>
            </a:endParaRPr>
          </a:p>
          <a:p>
            <a:r>
              <a:rPr lang="en-IN" sz="2200" dirty="0"/>
              <a:t>CONNECTING BEAUTY &amp; SUSTAINABILITY</a:t>
            </a: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6" action="ppaction://hlinksldjump"/>
            <a:extLst>
              <a:ext uri="{FF2B5EF4-FFF2-40B4-BE49-F238E27FC236}">
                <a16:creationId xmlns:a16="http://schemas.microsoft.com/office/drawing/2014/main" id="{5689E3D6-EB08-4CDE-AFD1-AE814067DB04}"/>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023DC697-13C8-4957-B683-4DA6FB8C5AE4}"/>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75F8EFA7-2073-48C8-A433-D5831F674F7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6" name="object 15">
              <a:extLst>
                <a:ext uri="{FF2B5EF4-FFF2-40B4-BE49-F238E27FC236}">
                  <a16:creationId xmlns:a16="http://schemas.microsoft.com/office/drawing/2014/main" id="{A5BCCC04-AF60-4BA8-8EEB-EAB24A5F7A2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7" name="object 21">
              <a:hlinkClick r:id="rId7" action="ppaction://hlinksldjump"/>
              <a:extLst>
                <a:ext uri="{FF2B5EF4-FFF2-40B4-BE49-F238E27FC236}">
                  <a16:creationId xmlns:a16="http://schemas.microsoft.com/office/drawing/2014/main" id="{BD57A812-8D38-4740-9636-A654465705D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26052601"/>
      </p:ext>
    </p:extLst>
  </p:cSld>
  <p:clrMapOvr>
    <a:masterClrMapping/>
  </p:clrMapOvr>
</p:sld>
</file>

<file path=ppt/slides/slide16.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3113EE87-03A0-47A9-9888-0E678CB7AC5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Baby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Bar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Hair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Liquid Soaps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Make-Up</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Oral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Preservatives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7.xml><?xml version="1.0" encoding="utf-8"?>
<p:sld xmlns:a16="http://schemas.microsoft.com/office/drawing/2014/main" xmlns:p14="http://schemas.microsoft.com/office/powerpoint/2010/main" xmlns:a14="http://schemas.microsoft.com/office/drawing/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8865E2-A782-4647-B845-3086CC796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COSMETICS &amp; </a:t>
            </a:r>
          </a:p>
          <a:p>
            <a:r>
              <a:rPr lang="de-DE" sz="5000" spc="-150" dirty="0">
                <a:solidFill>
                  <a:schemeClr val="bg1"/>
                </a:solidFill>
                <a:latin typeface="Futura Bk BT" panose="020B0502020204020303" pitchFamily="34" charset="0"/>
              </a:rPr>
              <a:t>PERSONAL CARE</a:t>
            </a:r>
            <a:endParaRPr lang="en-IN" sz="5000" dirty="0"/>
          </a:p>
        </p:txBody>
      </p:sp>
      <p:graphicFrame>
        <p:nvGraphicFramePr>
          <p:cNvPr id="114" name="Table 114">
            <a:extLst>
              <a:ext uri="{FF2B5EF4-FFF2-40B4-BE49-F238E27FC236}">
                <a16:creationId xmlns:a16="http://schemas.microsoft.com/office/drawing/2014/main" id="{79AED5CF-77BD-4B52-A6AF-90A3821F4C3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Quaternary Ammonium Compounds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Skin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Sun Care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Toiletries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pSp>
        <p:nvGrpSpPr>
          <p:cNvPr id="3" name="Group 2">
            <a:extLst>
              <a:ext uri="{FF2B5EF4-FFF2-40B4-BE49-F238E27FC236}">
                <a16:creationId xmlns:a16="http://schemas.microsoft.com/office/drawing/2014/main" id="{55C13074-248E-4F53-BE6F-09C60C25EFC7}"/>
              </a:ext>
            </a:extLst>
          </p:cNvPr>
          <p:cNvGrpSpPr/>
          <p:nvPr/>
        </p:nvGrpSpPr>
        <p:grpSpPr>
          <a:xfrm>
            <a:off x="11069815" y="0"/>
            <a:ext cx="736181" cy="614143"/>
            <a:chOff x="11069815" y="0"/>
            <a:chExt cx="736181" cy="614143"/>
          </a:xfrm>
        </p:grpSpPr>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4" action="ppaction://hlinksldjump"/>
              <a:extLst>
                <a:ext uri="{FF2B5EF4-FFF2-40B4-BE49-F238E27FC236}">
                  <a16:creationId xmlns:a16="http://schemas.microsoft.com/office/drawing/2014/main" id="{3BF61946-9EA8-4874-AF4C-49B28860EAF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581607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3E1415-E405-4433-AFE6-21B259C8BBFB}"/>
              </a:ext>
            </a:extLst>
          </p:cNvPr>
          <p:cNvPicPr>
            <a:picLocks noChangeAspect="1"/>
          </p:cNvPicPr>
          <p:nvPr/>
        </p:nvPicPr>
        <p:blipFill rotWithShape="1">
          <a:blip r:embed="rId2">
            <a:extLst>
              <a:ext uri="{28A0092B-C50C-407E-A947-70E740481C1C}">
                <a14:useLocalDpi xmlns:a14="http://schemas.microsoft.com/office/drawing/2010/main" val="0"/>
              </a:ext>
            </a:extLst>
          </a:blip>
          <a:srcRect l="8818" r="10156"/>
          <a:stretch/>
        </p:blipFill>
        <p:spPr>
          <a:xfrm>
            <a:off x="-9617" y="-11304"/>
            <a:ext cx="12201617" cy="6868871"/>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1441C1-2BE9-4B17-B7CC-C359B76B2EB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1EF3BC98-0E95-476C-A8A2-FCE31DB2FBE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279A6A76-A071-4B05-BC47-B8A268BEAD2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825AC5E0-6624-43C0-998A-7A7071743AF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CDF631A8-CFC8-4609-BF96-CFDE35F4B544}"/>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14210370"/>
      </p:ext>
    </p:extLst>
  </p:cSld>
  <p:clrMapOvr>
    <a:masterClrMapping/>
  </p:clrMapOvr>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1100E8-13FF-44B9-BF97-272AD3C98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a:rPr>
              <a:t>Products &amp; </a:t>
            </a:r>
            <a:r>
              <a:rPr lang="de-DE" sz="2800" spc="-150" dirty="0" err="1">
                <a:solidFill>
                  <a:schemeClr val="bg1"/>
                </a:solidFill>
                <a:latin typeface="Futura Bk BT"/>
              </a:rPr>
              <a:t>Product</a:t>
            </a:r>
            <a:r>
              <a:rPr lang="de-DE" sz="2800" spc="-150" dirty="0">
                <a:solidFill>
                  <a:schemeClr val="bg1"/>
                </a:solidFill>
                <a:latin typeface="Futura Bk BT"/>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21" name="Rectangle 21">
            <a:hlinkClick r:id="rId11" action="ppaction://hlinksldjump"/>
            <a:extLst>
              <a:ext uri="{FF2B5EF4-FFF2-40B4-BE49-F238E27FC236}">
                <a16:creationId xmlns:a16="http://schemas.microsoft.com/office/drawing/2014/main" id="{2DBB5FFD-F118-4CD5-9A1D-245369A56BE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Rectangle 22">
            <a:hlinkClick r:id="rId12" action="ppaction://hlinksldjump"/>
            <a:extLst>
              <a:ext uri="{FF2B5EF4-FFF2-40B4-BE49-F238E27FC236}">
                <a16:creationId xmlns:a16="http://schemas.microsoft.com/office/drawing/2014/main" id="{17D6FF80-DA68-4AEE-902E-41E1E6BE07E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Rectangle 23">
            <a:hlinkClick r:id="rId13" action="ppaction://hlinksldjump"/>
            <a:extLst>
              <a:ext uri="{FF2B5EF4-FFF2-40B4-BE49-F238E27FC236}">
                <a16:creationId xmlns:a16="http://schemas.microsoft.com/office/drawing/2014/main" id="{3EEA9BCB-309A-4A11-9CC0-1633C12D9D9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Rectangle 24">
            <a:hlinkClick r:id="rId14" action="ppaction://hlinksldjump"/>
            <a:extLst>
              <a:ext uri="{FF2B5EF4-FFF2-40B4-BE49-F238E27FC236}">
                <a16:creationId xmlns:a16="http://schemas.microsoft.com/office/drawing/2014/main" id="{5344337B-6104-46BF-A9D9-9F5751BE013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Rectangle 25">
            <a:hlinkClick r:id="rId15" action="ppaction://hlinksldjump"/>
            <a:extLst>
              <a:ext uri="{FF2B5EF4-FFF2-40B4-BE49-F238E27FC236}">
                <a16:creationId xmlns:a16="http://schemas.microsoft.com/office/drawing/2014/main" id="{5F9F79BC-7366-43F0-BFEA-1FF4E889172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6" name="Rectangle 26">
            <a:hlinkClick r:id="rId16" action="ppaction://hlinksldjump"/>
            <a:extLst>
              <a:ext uri="{FF2B5EF4-FFF2-40B4-BE49-F238E27FC236}">
                <a16:creationId xmlns:a16="http://schemas.microsoft.com/office/drawing/2014/main" id="{E25D1100-04F7-40F0-A301-AA7456946EA3}"/>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7" name="Rectangle 27">
            <a:hlinkClick r:id="rId17" action="ppaction://hlinksldjump"/>
            <a:extLst>
              <a:ext uri="{FF2B5EF4-FFF2-40B4-BE49-F238E27FC236}">
                <a16:creationId xmlns:a16="http://schemas.microsoft.com/office/drawing/2014/main" id="{2300B66D-D604-4D0A-BEB4-EC154396FAC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object 14">
            <a:extLst>
              <a:ext uri="{FF2B5EF4-FFF2-40B4-BE49-F238E27FC236}">
                <a16:creationId xmlns:a16="http://schemas.microsoft.com/office/drawing/2014/main" id="{499F27EB-6A9C-411A-8A7C-0E44F146558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00A15C5-4E0A-4B8F-B23A-DD5D4745BE9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4" name="object 21">
            <a:hlinkClick r:id="rId9" action="ppaction://hlinksldjump"/>
            <a:extLst>
              <a:ext uri="{FF2B5EF4-FFF2-40B4-BE49-F238E27FC236}">
                <a16:creationId xmlns:a16="http://schemas.microsoft.com/office/drawing/2014/main" id="{A8E2F62C-ACE7-4F78-85AD-1850416A96C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6E872A59-ABFE-412D-83C1-2617364D947C}"/>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5BCE02DA-7450-4ADD-87FF-BE54ABEB2586}"/>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E70DFD78-EC37-4D72-881D-D7193EEDE04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10" action="ppaction://hlinksldjump"/>
              <a:extLst>
                <a:ext uri="{FF2B5EF4-FFF2-40B4-BE49-F238E27FC236}">
                  <a16:creationId xmlns:a16="http://schemas.microsoft.com/office/drawing/2014/main" id="{C6C6C81D-E9CE-4BC2-BDE1-B9B78569F1B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2146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382AB3E-D7C2-4A13-A79C-74CE09B9770C}"/>
              </a:ext>
            </a:extLst>
          </p:cNvPr>
          <p:cNvPicPr>
            <a:picLocks noChangeAspect="1"/>
          </p:cNvPicPr>
          <p:nvPr/>
        </p:nvPicPr>
        <p:blipFill rotWithShape="1">
          <a:blip r:embed="rId2">
            <a:extLst>
              <a:ext uri="{28A0092B-C50C-407E-A947-70E740481C1C}">
                <a14:useLocalDpi xmlns:a14="http://schemas.microsoft.com/office/drawing/2010/main" val="0"/>
              </a:ext>
            </a:extLst>
          </a:blip>
          <a:srcRect l="15508"/>
          <a:stretch/>
        </p:blipFill>
        <p:spPr>
          <a:xfrm>
            <a:off x="0" y="0"/>
            <a:ext cx="8698015" cy="6821326"/>
          </a:xfrm>
          <a:prstGeom prst="rect">
            <a:avLst/>
          </a:prstGeom>
        </p:spPr>
      </p:pic>
      <p:pic>
        <p:nvPicPr>
          <p:cNvPr id="3" name="Picture 2">
            <a:extLst>
              <a:ext uri="{FF2B5EF4-FFF2-40B4-BE49-F238E27FC236}">
                <a16:creationId xmlns:a16="http://schemas.microsoft.com/office/drawing/2014/main" id="{2A5B7552-C0A7-4C76-ABC6-93E848B69998}"/>
              </a:ext>
            </a:extLst>
          </p:cNvPr>
          <p:cNvPicPr>
            <a:picLocks noChangeAspect="1"/>
          </p:cNvPicPr>
          <p:nvPr/>
        </p:nvPicPr>
        <p:blipFill rotWithShape="1">
          <a:blip r:embed="rId3">
            <a:extLst>
              <a:ext uri="{28A0092B-C50C-407E-A947-70E740481C1C}">
                <a14:useLocalDpi xmlns:a14="http://schemas.microsoft.com/office/drawing/2010/main" val="0"/>
              </a:ext>
            </a:extLst>
          </a:blip>
          <a:srcRect l="21781"/>
          <a:stretch/>
        </p:blipFill>
        <p:spPr>
          <a:xfrm>
            <a:off x="2655518" y="0"/>
            <a:ext cx="9536482" cy="6858000"/>
          </a:xfrm>
          <a:prstGeom prst="rect">
            <a:avLst/>
          </a:prstGeom>
        </p:spPr>
      </p:pic>
      <p:sp>
        <p:nvSpPr>
          <p:cNvPr id="12" name="Rectangle: Rounded Corners 11">
            <a:extLst>
              <a:ext uri="{FF2B5EF4-FFF2-40B4-BE49-F238E27FC236}">
                <a16:creationId xmlns:a16="http://schemas.microsoft.com/office/drawing/2014/main" id="{61077D44-3286-4611-B027-AEEF1EEEBE03}"/>
              </a:ext>
            </a:extLst>
          </p:cNvPr>
          <p:cNvSpPr/>
          <p:nvPr/>
        </p:nvSpPr>
        <p:spPr>
          <a:xfrm>
            <a:off x="3880287" y="169560"/>
            <a:ext cx="2324464" cy="435657"/>
          </a:xfrm>
          <a:prstGeom prst="roundRect">
            <a:avLst/>
          </a:prstGeom>
          <a:solidFill>
            <a:srgbClr val="11426C"/>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solidFill>
                  <a:schemeClr val="bg1"/>
                </a:solidFill>
                <a:latin typeface="Futura Bk BT" panose="020B0502020204020303" pitchFamily="34" charset="0"/>
              </a:rPr>
              <a:t>Introduction</a:t>
            </a:r>
            <a:endParaRPr lang="en-IN" dirty="0">
              <a:solidFill>
                <a:schemeClr val="bg1"/>
              </a:solidFill>
              <a:latin typeface="Futura Bk BT" panose="020B0502020204020303" pitchFamily="34" charset="0"/>
            </a:endParaRPr>
          </a:p>
        </p:txBody>
      </p:sp>
      <p:sp>
        <p:nvSpPr>
          <p:cNvPr id="13" name="Rectangle: Rounded Corners 12">
            <a:hlinkClick r:id="rId4" action="ppaction://hlinksldjump"/>
            <a:extLst>
              <a:ext uri="{FF2B5EF4-FFF2-40B4-BE49-F238E27FC236}">
                <a16:creationId xmlns:a16="http://schemas.microsoft.com/office/drawing/2014/main" id="{66DCE31E-E7B6-4D32-8B01-53A8F08976F6}"/>
              </a:ext>
            </a:extLst>
          </p:cNvPr>
          <p:cNvSpPr/>
          <p:nvPr/>
        </p:nvSpPr>
        <p:spPr>
          <a:xfrm>
            <a:off x="4355248" y="1172936"/>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Key Figures</a:t>
            </a:r>
            <a:endParaRPr lang="en-IN" dirty="0">
              <a:latin typeface="Futura Bk BT" panose="020B0502020204020303" pitchFamily="34" charset="0"/>
            </a:endParaRPr>
          </a:p>
        </p:txBody>
      </p:sp>
      <p:sp>
        <p:nvSpPr>
          <p:cNvPr id="14" name="Rectangle: Rounded Corners 13">
            <a:hlinkClick r:id="rId5" action="ppaction://hlinksldjump"/>
            <a:extLst>
              <a:ext uri="{FF2B5EF4-FFF2-40B4-BE49-F238E27FC236}">
                <a16:creationId xmlns:a16="http://schemas.microsoft.com/office/drawing/2014/main" id="{79BFA4E3-9A29-4500-B394-F7F96EF31B0E}"/>
              </a:ext>
            </a:extLst>
          </p:cNvPr>
          <p:cNvSpPr/>
          <p:nvPr/>
        </p:nvSpPr>
        <p:spPr>
          <a:xfrm>
            <a:off x="4317081" y="1716878"/>
            <a:ext cx="2780527" cy="428787"/>
          </a:xfrm>
          <a:prstGeom prst="roundRect">
            <a:avLst/>
          </a:prstGeom>
          <a:solidFill>
            <a:srgbClr val="23669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rtlCol="0" anchor="ctr"/>
          <a:lstStyle/>
          <a:p>
            <a:r>
              <a:rPr lang="en-US" dirty="0">
                <a:latin typeface="Futura Bk BT" panose="020B0502020204020303" pitchFamily="34" charset="0"/>
              </a:rPr>
              <a:t>Global Operations</a:t>
            </a:r>
            <a:endParaRPr lang="en-IN" dirty="0">
              <a:latin typeface="Futura Bk BT" panose="020B0502020204020303" pitchFamily="34" charset="0"/>
            </a:endParaRPr>
          </a:p>
        </p:txBody>
      </p:sp>
      <p:sp>
        <p:nvSpPr>
          <p:cNvPr id="17" name="Rectangle: Rounded Corners 16">
            <a:hlinkClick r:id="rId6" action="ppaction://hlinksldjump"/>
            <a:extLst>
              <a:ext uri="{FF2B5EF4-FFF2-40B4-BE49-F238E27FC236}">
                <a16:creationId xmlns:a16="http://schemas.microsoft.com/office/drawing/2014/main" id="{DB0F6ABC-3D99-4D54-9A12-A6C786E640AA}"/>
              </a:ext>
            </a:extLst>
          </p:cNvPr>
          <p:cNvSpPr/>
          <p:nvPr/>
        </p:nvSpPr>
        <p:spPr>
          <a:xfrm>
            <a:off x="4620608" y="3333765"/>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Business Strategy</a:t>
            </a:r>
            <a:endParaRPr lang="en-IN" dirty="0">
              <a:latin typeface="Futura Bk BT" panose="020B0502020204020303"/>
            </a:endParaRPr>
          </a:p>
        </p:txBody>
      </p:sp>
      <p:sp>
        <p:nvSpPr>
          <p:cNvPr id="19" name="Rectangle: Rounded Corners 18">
            <a:hlinkClick r:id="rId7" action="ppaction://hlinksldjump"/>
            <a:extLst>
              <a:ext uri="{FF2B5EF4-FFF2-40B4-BE49-F238E27FC236}">
                <a16:creationId xmlns:a16="http://schemas.microsoft.com/office/drawing/2014/main" id="{966FBCF9-D57E-4847-B3B9-07C2F98B162E}"/>
              </a:ext>
            </a:extLst>
          </p:cNvPr>
          <p:cNvSpPr/>
          <p:nvPr/>
        </p:nvSpPr>
        <p:spPr>
          <a:xfrm>
            <a:off x="4839251" y="3869105"/>
            <a:ext cx="3195814" cy="428787"/>
          </a:xfrm>
          <a:prstGeom prst="roundRect">
            <a:avLst/>
          </a:prstGeom>
          <a:solidFill>
            <a:srgbClr val="419EC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US" dirty="0">
                <a:latin typeface="Futura Bk BT" panose="020B0502020204020303"/>
              </a:rPr>
              <a:t>Service Portfolio</a:t>
            </a:r>
            <a:endParaRPr lang="en-IN" dirty="0">
              <a:latin typeface="Futura Bk BT" panose="020B0502020204020303"/>
            </a:endParaRPr>
          </a:p>
        </p:txBody>
      </p:sp>
      <p:sp>
        <p:nvSpPr>
          <p:cNvPr id="21" name="Rectangle: Rounded Corners 20">
            <a:hlinkClick r:id="rId8" action="ppaction://hlinksldjump"/>
            <a:extLst>
              <a:ext uri="{FF2B5EF4-FFF2-40B4-BE49-F238E27FC236}">
                <a16:creationId xmlns:a16="http://schemas.microsoft.com/office/drawing/2014/main" id="{E88DC456-7842-4FBD-9DDB-5A77C0C7B5D5}"/>
              </a:ext>
            </a:extLst>
          </p:cNvPr>
          <p:cNvSpPr/>
          <p:nvPr/>
        </p:nvSpPr>
        <p:spPr>
          <a:xfrm>
            <a:off x="4927921" y="4430365"/>
            <a:ext cx="3282061" cy="428788"/>
          </a:xfrm>
          <a:prstGeom prst="roundRect">
            <a:avLst/>
          </a:prstGeom>
          <a:solidFill>
            <a:srgbClr val="46A8D7"/>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r>
              <a:rPr lang="en-US" dirty="0">
                <a:latin typeface="Futura Bk BT" panose="020B0502020204020303" pitchFamily="34" charset="0"/>
              </a:rPr>
              <a:t>Production Sites</a:t>
            </a:r>
            <a:endParaRPr lang="en-IN" dirty="0">
              <a:latin typeface="Futura Bk BT" panose="020B0502020204020303" pitchFamily="34" charset="0"/>
            </a:endParaRPr>
          </a:p>
        </p:txBody>
      </p:sp>
      <p:sp>
        <p:nvSpPr>
          <p:cNvPr id="22" name="Rectangle: Rounded Corners 21">
            <a:hlinkClick r:id="rId9" action="ppaction://hlinksldjump"/>
            <a:extLst>
              <a:ext uri="{FF2B5EF4-FFF2-40B4-BE49-F238E27FC236}">
                <a16:creationId xmlns:a16="http://schemas.microsoft.com/office/drawing/2014/main" id="{B511E92B-4A12-4B1D-AF31-3C41F2848081}"/>
              </a:ext>
            </a:extLst>
          </p:cNvPr>
          <p:cNvSpPr/>
          <p:nvPr/>
        </p:nvSpPr>
        <p:spPr>
          <a:xfrm>
            <a:off x="4840782" y="4991628"/>
            <a:ext cx="3418362" cy="428789"/>
          </a:xfrm>
          <a:prstGeom prst="roundRect">
            <a:avLst/>
          </a:prstGeom>
          <a:solidFill>
            <a:srgbClr val="4AAFDF"/>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Custom Manufacturing</a:t>
            </a:r>
            <a:endParaRPr lang="en-IN" dirty="0">
              <a:latin typeface="Futura Bk BT" panose="020B0502020204020303" pitchFamily="34" charset="0"/>
            </a:endParaRPr>
          </a:p>
        </p:txBody>
      </p:sp>
      <p:sp>
        <p:nvSpPr>
          <p:cNvPr id="23" name="Rectangle: Rounded Corners 22">
            <a:hlinkClick r:id="rId10" action="ppaction://hlinksldjump"/>
            <a:extLst>
              <a:ext uri="{FF2B5EF4-FFF2-40B4-BE49-F238E27FC236}">
                <a16:creationId xmlns:a16="http://schemas.microsoft.com/office/drawing/2014/main" id="{8FB6FD3B-CBE8-47F5-A0C4-4E9D11D225DF}"/>
              </a:ext>
            </a:extLst>
          </p:cNvPr>
          <p:cNvSpPr/>
          <p:nvPr/>
        </p:nvSpPr>
        <p:spPr>
          <a:xfrm>
            <a:off x="4900702" y="5536031"/>
            <a:ext cx="3358441" cy="428789"/>
          </a:xfrm>
          <a:prstGeom prst="roundRect">
            <a:avLst/>
          </a:prstGeom>
          <a:solidFill>
            <a:srgbClr val="4DB5E5"/>
          </a:solidFill>
          <a:ln>
            <a:noFill/>
          </a:ln>
        </p:spPr>
        <p:style>
          <a:lnRef idx="2">
            <a:schemeClr val="accent1">
              <a:shade val="50000"/>
            </a:schemeClr>
          </a:lnRef>
          <a:fillRef idx="1">
            <a:schemeClr val="accent1"/>
          </a:fillRef>
          <a:effectRef idx="0">
            <a:schemeClr val="accent1"/>
          </a:effectRef>
          <a:fontRef idx="minor">
            <a:schemeClr val="lt1"/>
          </a:fontRef>
        </p:style>
        <p:txBody>
          <a:bodyPr lIns="684000" rtlCol="0" anchor="ctr"/>
          <a:lstStyle/>
          <a:p>
            <a:r>
              <a:rPr lang="en-US" dirty="0">
                <a:latin typeface="Futura Bk BT" panose="020B0502020204020303" pitchFamily="34" charset="0"/>
              </a:rPr>
              <a:t>Industries</a:t>
            </a:r>
            <a:endParaRPr lang="en-IN" dirty="0">
              <a:latin typeface="Futura Bk BT" panose="020B0502020204020303" pitchFamily="34" charset="0"/>
            </a:endParaRPr>
          </a:p>
        </p:txBody>
      </p:sp>
      <p:sp>
        <p:nvSpPr>
          <p:cNvPr id="24" name="Rectangle: Rounded Corners 23">
            <a:hlinkClick r:id="rId11" action="ppaction://hlinksldjump"/>
            <a:extLst>
              <a:ext uri="{FF2B5EF4-FFF2-40B4-BE49-F238E27FC236}">
                <a16:creationId xmlns:a16="http://schemas.microsoft.com/office/drawing/2014/main" id="{C07FE589-605A-4834-9B80-7DC3C02FA887}"/>
              </a:ext>
            </a:extLst>
          </p:cNvPr>
          <p:cNvSpPr/>
          <p:nvPr/>
        </p:nvSpPr>
        <p:spPr>
          <a:xfrm>
            <a:off x="4977083" y="6085501"/>
            <a:ext cx="3195796" cy="428789"/>
          </a:xfrm>
          <a:prstGeom prst="roundRect">
            <a:avLst/>
          </a:prstGeom>
          <a:solidFill>
            <a:srgbClr val="4EB7E7"/>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en-US" dirty="0">
                <a:latin typeface="Futura Bk BT" panose="020B0502020204020303" pitchFamily="34" charset="0"/>
              </a:rPr>
              <a:t>Contact Us</a:t>
            </a:r>
            <a:endParaRPr lang="en-IN" dirty="0">
              <a:latin typeface="Futura Bk BT" panose="020B0502020204020303" pitchFamily="34" charset="0"/>
            </a:endParaRPr>
          </a:p>
        </p:txBody>
      </p:sp>
      <p:sp>
        <p:nvSpPr>
          <p:cNvPr id="20" name="Textplatzhalter 23">
            <a:extLst>
              <a:ext uri="{FF2B5EF4-FFF2-40B4-BE49-F238E27FC236}">
                <a16:creationId xmlns:a16="http://schemas.microsoft.com/office/drawing/2014/main" id="{16A497E8-FB29-4543-A901-06EF79C731F4}"/>
              </a:ext>
            </a:extLst>
          </p:cNvPr>
          <p:cNvSpPr txBox="1">
            <a:spLocks noChangeAspect="1"/>
          </p:cNvSpPr>
          <p:nvPr/>
        </p:nvSpPr>
        <p:spPr>
          <a:xfrm>
            <a:off x="6798445" y="209843"/>
            <a:ext cx="5242579"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4000" dirty="0">
                <a:solidFill>
                  <a:srgbClr val="3B3838"/>
                </a:solidFill>
                <a:latin typeface="Futura Bk BT" panose="020B0502020204020303" pitchFamily="34" charset="0"/>
              </a:rPr>
              <a:t>TABLE OF </a:t>
            </a:r>
            <a:r>
              <a:rPr lang="de-DE" sz="4000" dirty="0">
                <a:solidFill>
                  <a:srgbClr val="91CFF0"/>
                </a:solidFill>
                <a:latin typeface="Futura Bk BT" panose="020B0502020204020303" pitchFamily="34" charset="0"/>
              </a:rPr>
              <a:t>CONTENTS</a:t>
            </a:r>
          </a:p>
        </p:txBody>
      </p:sp>
      <p:sp>
        <p:nvSpPr>
          <p:cNvPr id="29" name="Rectangle: Rounded Corners 28">
            <a:hlinkClick r:id="rId12" action="ppaction://hlinksldjump"/>
            <a:extLst>
              <a:ext uri="{FF2B5EF4-FFF2-40B4-BE49-F238E27FC236}">
                <a16:creationId xmlns:a16="http://schemas.microsoft.com/office/drawing/2014/main" id="{B9E02BE5-002B-C07E-DB6E-4DAFC4BBB299}"/>
              </a:ext>
            </a:extLst>
          </p:cNvPr>
          <p:cNvSpPr/>
          <p:nvPr/>
        </p:nvSpPr>
        <p:spPr>
          <a:xfrm>
            <a:off x="4436252" y="2792991"/>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Values</a:t>
            </a:r>
            <a:endParaRPr lang="en-US" dirty="0"/>
          </a:p>
        </p:txBody>
      </p:sp>
      <p:sp>
        <p:nvSpPr>
          <p:cNvPr id="18" name="Rectangle: Rounded Corners 17">
            <a:hlinkClick r:id="rId13" action="ppaction://hlinksldjump"/>
            <a:extLst>
              <a:ext uri="{FF2B5EF4-FFF2-40B4-BE49-F238E27FC236}">
                <a16:creationId xmlns:a16="http://schemas.microsoft.com/office/drawing/2014/main" id="{6B77A87D-5F11-970E-FF57-A77453087AF6}"/>
              </a:ext>
            </a:extLst>
          </p:cNvPr>
          <p:cNvSpPr/>
          <p:nvPr/>
        </p:nvSpPr>
        <p:spPr>
          <a:xfrm>
            <a:off x="4121732" y="669033"/>
            <a:ext cx="2444585" cy="431897"/>
          </a:xfrm>
          <a:prstGeom prst="roundRect">
            <a:avLst/>
          </a:prstGeom>
          <a:solidFill>
            <a:srgbClr val="19517C"/>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0" tIns="45720" rIns="91440" bIns="45720" rtlCol="0" anchor="ctr"/>
          <a:lstStyle/>
          <a:p>
            <a:r>
              <a:rPr lang="en-US" dirty="0">
                <a:latin typeface="Futura Bk BT"/>
              </a:rPr>
              <a:t>Who we are</a:t>
            </a:r>
            <a:endParaRPr lang="en-US" dirty="0"/>
          </a:p>
        </p:txBody>
      </p:sp>
      <p:sp>
        <p:nvSpPr>
          <p:cNvPr id="30" name="Rectangle: Rounded Corners 29">
            <a:hlinkClick r:id="rId14" action="ppaction://hlinksldjump"/>
            <a:extLst>
              <a:ext uri="{FF2B5EF4-FFF2-40B4-BE49-F238E27FC236}">
                <a16:creationId xmlns:a16="http://schemas.microsoft.com/office/drawing/2014/main" id="{E19AC5C1-939F-BA6F-7BB5-9291157BC75F}"/>
              </a:ext>
            </a:extLst>
          </p:cNvPr>
          <p:cNvSpPr/>
          <p:nvPr/>
        </p:nvSpPr>
        <p:spPr>
          <a:xfrm>
            <a:off x="4239606" y="2276797"/>
            <a:ext cx="3195814" cy="428787"/>
          </a:xfrm>
          <a:prstGeom prst="roundRect">
            <a:avLst/>
          </a:prstGeom>
          <a:solidFill>
            <a:srgbClr val="3A90B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45720" rIns="91440" bIns="45720" rtlCol="0" anchor="ctr"/>
          <a:lstStyle/>
          <a:p>
            <a:r>
              <a:rPr lang="en-US" dirty="0">
                <a:latin typeface="Futura Bk BT" panose="020B0502020204020303"/>
              </a:rPr>
              <a:t>Our Vision &amp; Mission</a:t>
            </a:r>
            <a:endParaRPr lang="en-US" dirty="0"/>
          </a:p>
        </p:txBody>
      </p:sp>
      <p:pic>
        <p:nvPicPr>
          <p:cNvPr id="11" name="Picture 10">
            <a:extLst>
              <a:ext uri="{FF2B5EF4-FFF2-40B4-BE49-F238E27FC236}">
                <a16:creationId xmlns:a16="http://schemas.microsoft.com/office/drawing/2014/main" id="{1FF2F7BA-3BA0-4C1D-805A-2F2A85EF5083}"/>
              </a:ext>
            </a:extLst>
          </p:cNvPr>
          <p:cNvPicPr>
            <a:picLocks noChangeAspect="1"/>
          </p:cNvPicPr>
          <p:nvPr/>
        </p:nvPicPr>
        <p:blipFill rotWithShape="1">
          <a:blip r:embed="rId15">
            <a:extLst>
              <a:ext uri="{28A0092B-C50C-407E-A947-70E740481C1C}">
                <a14:useLocalDpi xmlns:a14="http://schemas.microsoft.com/office/drawing/2010/main" val="0"/>
              </a:ext>
            </a:extLst>
          </a:blip>
          <a:srcRect l="21781" r="57003"/>
          <a:stretch/>
        </p:blipFill>
        <p:spPr>
          <a:xfrm>
            <a:off x="2655517" y="0"/>
            <a:ext cx="2586692" cy="6858000"/>
          </a:xfrm>
          <a:prstGeom prst="rect">
            <a:avLst/>
          </a:prstGeom>
          <a:effectLst>
            <a:outerShdw blurRad="203200" dist="38100" algn="l" rotWithShape="0">
              <a:prstClr val="black">
                <a:alpha val="76000"/>
              </a:prstClr>
            </a:outerShdw>
          </a:effectLst>
        </p:spPr>
      </p:pic>
      <p:pic>
        <p:nvPicPr>
          <p:cNvPr id="10" name="Picture 9">
            <a:extLst>
              <a:ext uri="{FF2B5EF4-FFF2-40B4-BE49-F238E27FC236}">
                <a16:creationId xmlns:a16="http://schemas.microsoft.com/office/drawing/2014/main" id="{14CC63E9-6E7E-4F25-9D2E-05AF80FA8406}"/>
              </a:ext>
            </a:extLst>
          </p:cNvPr>
          <p:cNvPicPr>
            <a:picLocks noChangeAspect="1"/>
          </p:cNvPicPr>
          <p:nvPr/>
        </p:nvPicPr>
        <p:blipFill rotWithShape="1">
          <a:blip r:embed="rId16">
            <a:extLst>
              <a:ext uri="{28A0092B-C50C-407E-A947-70E740481C1C}">
                <a14:useLocalDpi xmlns:a14="http://schemas.microsoft.com/office/drawing/2010/main" val="0"/>
              </a:ext>
            </a:extLst>
          </a:blip>
          <a:srcRect r="36511"/>
          <a:stretch/>
        </p:blipFill>
        <p:spPr>
          <a:xfrm>
            <a:off x="3242016" y="4569595"/>
            <a:ext cx="2594344" cy="2361950"/>
          </a:xfrm>
          <a:prstGeom prst="rect">
            <a:avLst/>
          </a:prstGeom>
        </p:spPr>
      </p:pic>
    </p:spTree>
    <p:extLst>
      <p:ext uri="{BB962C8B-B14F-4D97-AF65-F5344CB8AC3E}">
        <p14:creationId xmlns:p14="http://schemas.microsoft.com/office/powerpoint/2010/main" val="295467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EB8A8C8D-8D4E-4711-90A9-39034E6AD0F7}"/>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916EF7E4-4FCC-45BA-B80A-8CBE563B871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8612716-E63D-491F-8A81-9E7F4ABEBEE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5BB6F8E-5594-49EF-AAFB-D7EE522FB6D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F872C193-160A-4208-9CE9-DAB3E9FBD52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D0E13A0F-0140-430C-9345-6FEB13623899}"/>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22DA5612-0109-4105-9D5A-2046FBFCB9B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49BD1EE-9398-41C9-B48B-8CCB5624932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Alkyl Polyglucosides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425UP</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25D8FE38-9B50-4E0B-A77E-F1BB15DDA32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E2AE30F-2862-4048-B3E3-62BD1FCF8A2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D45928B-0D8B-49C8-B5BC-B3BA1C5A4AE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D0AA1654-9789-4726-ABB1-6C38178FF5F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E6B75B35-1DA5-4F04-8FE9-E5724D80BA5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91C5B48-3740-4044-B8E0-A1972C7E30C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B8F192A0-2812-4FD6-B9FE-06C25A49BE1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2993D9C-B22B-41D8-BBB6-6BDE9289515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9B25725F-8BFD-4B61-8C99-7D2D5D3C2C9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028F8E42-2E9D-458B-86F5-A3DBBE073FC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F849B8C-C2ED-4420-B55C-D43681C3209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6093DF93-4BD4-46E1-9C5C-473D1CC3CC4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B14B4C6-CC61-4075-87E2-BB4A83F3A4C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510DF79A-E0A8-49A8-BCF1-F9EBDF2DA82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DE36163B-425C-46E4-AE11-4BA0D98110A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21373FA-47C1-4074-B492-D07A133C565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Chelates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 EDTA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MGDA- Na3</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Tetrasodium N,N-biscarboxylatomethyl-L-glutamate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7EF19C7F-1B24-4007-931A-3AAF81B6329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2AA5B4A-68E1-44CA-B19E-D2D5A6D8FA2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F541309-6500-44CF-B685-486A69FC3CC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751988E-BF13-44B7-9254-CF754F779C9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CAF42B98-AF8F-4BFE-A1CF-D22778EC437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E9B90CA4-1052-4BB4-8EAF-413F15A0D07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7F90E630-9735-4865-9E48-0F4F1D2CE69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4855601-C99A-4C5D-8AE1-9D06E9B2D23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Polydimethylsiloxane (PDMS)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483666D1-E479-470D-A103-D11E27D5BBC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81DC5CF-AA3C-429D-B7A9-F2A8FB4A2D6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01CBA0E-6468-443A-BAA6-C8708AD3B94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4796A30-21EF-4EF3-B29A-F00D768B2C4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9D28BBBA-8CF7-4434-99C9-82C1E9E284D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AA6A568C-B72C-47D7-B805-3F62948B55F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26742EB3-6F12-4E63-B65C-EC14676311C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F38EDC6-24D6-4A2B-9A3C-FDA5136A924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tetrasodium salt (HEDP 4Na)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4Na (PBTC 4Na)</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N-oxide (ATMP N-oxide)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B4E03B0B-77A0-4B60-BA96-680B9566D1F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5D80355-6377-4EA7-BA00-E604E689070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E0392A88-E013-46CA-A9A0-ACDB4B83A52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1F2DF331-CB6E-4C72-A5DB-72EA1B676C5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0CD8AA0D-7545-4B65-8438-BEA505BC784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DB91A14C-1B11-4F2F-9A3F-3C3D0CEE8DE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0919EDEC-A745-4720-B795-4393B5A9FAA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F7F726F7-1902-4C08-A86C-EAA230190D8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479118-D959-40CC-A044-BA4BF5CD1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8" y="0"/>
            <a:ext cx="12192000" cy="6858000"/>
          </a:xfrm>
          <a:prstGeom prst="rect">
            <a:avLst/>
          </a:prstGeom>
        </p:spPr>
      </p:pic>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sp>
        <p:nvSpPr>
          <p:cNvPr id="18" name="object 14">
            <a:extLst>
              <a:ext uri="{FF2B5EF4-FFF2-40B4-BE49-F238E27FC236}">
                <a16:creationId xmlns:a16="http://schemas.microsoft.com/office/drawing/2014/main" id="{F0C64A21-32CB-4A81-B088-7BB88BD4DBE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ADC5F225-698B-4F7F-95FE-5DA30BCF5A4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Rectangle 19">
            <a:extLst>
              <a:ext uri="{FF2B5EF4-FFF2-40B4-BE49-F238E27FC236}">
                <a16:creationId xmlns:a16="http://schemas.microsoft.com/office/drawing/2014/main" id="{41497705-C029-40CA-88B6-D3E4438C6DAD}"/>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HOUSEHOLD &amp; INDUSTRIAL </a:t>
            </a:r>
            <a:r>
              <a:rPr lang="de-DE" sz="5000" spc="-150" dirty="0">
                <a:solidFill>
                  <a:schemeClr val="bg1"/>
                </a:solidFill>
                <a:latin typeface="Futura Bk BT" panose="020B0502020204020303" pitchFamily="34" charset="0"/>
              </a:rPr>
              <a:t>CARE</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Alkyl Polyglucosides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Chelates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51" name="Rectangle 51">
            <a:hlinkClick r:id="rId11" action="ppaction://hlinksldjump"/>
            <a:extLst>
              <a:ext uri="{FF2B5EF4-FFF2-40B4-BE49-F238E27FC236}">
                <a16:creationId xmlns:a16="http://schemas.microsoft.com/office/drawing/2014/main" id="{37C631A1-D909-457A-A57D-7CD50F71C3F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8CFB93B-954A-4EFC-8E14-31551E7EC36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5687CEBD-548F-46DB-BD8F-E2CC0FB7073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A119EF55-7480-484B-9C4B-80D01EC9E27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EA7F01A-1E35-42E5-83E4-9655BEBCF01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6" action="ppaction://hlinksldjump"/>
            <a:extLst>
              <a:ext uri="{FF2B5EF4-FFF2-40B4-BE49-F238E27FC236}">
                <a16:creationId xmlns:a16="http://schemas.microsoft.com/office/drawing/2014/main" id="{1470A7E5-2B84-41AD-8993-0B41D208CE8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7" action="ppaction://hlinksldjump"/>
            <a:extLst>
              <a:ext uri="{FF2B5EF4-FFF2-40B4-BE49-F238E27FC236}">
                <a16:creationId xmlns:a16="http://schemas.microsoft.com/office/drawing/2014/main" id="{E82A5618-0D56-4472-BCF1-ABFAAC6FF54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DF13784-0679-4810-BF27-0764271B29B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4,4'-Bis-(2-sulfostyryl)-biphenyl disodium salt (BSBDS)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Phosphorous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 Acetyl Ethylene Diamine (TAED)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Tributoxyethyl phosphate (TBEP)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4" name="object 21">
            <a:hlinkClick r:id="rId9" action="ppaction://hlinksldjump"/>
            <a:extLst>
              <a:ext uri="{FF2B5EF4-FFF2-40B4-BE49-F238E27FC236}">
                <a16:creationId xmlns:a16="http://schemas.microsoft.com/office/drawing/2014/main" id="{8AFA1394-39EE-4D4B-BD66-A38036C4EDEE}"/>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5" name="Group 14">
            <a:extLst>
              <a:ext uri="{FF2B5EF4-FFF2-40B4-BE49-F238E27FC236}">
                <a16:creationId xmlns:a16="http://schemas.microsoft.com/office/drawing/2014/main" id="{10DF4FED-DEF7-4B26-B55C-D99D05FC70E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E360A2B6-EEB1-41B6-9637-DD5C6E2166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13C1C45D-21F4-4BAB-9839-7363F20D4B1D}"/>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0" action="ppaction://hlinksldjump"/>
              <a:extLst>
                <a:ext uri="{FF2B5EF4-FFF2-40B4-BE49-F238E27FC236}">
                  <a16:creationId xmlns:a16="http://schemas.microsoft.com/office/drawing/2014/main" id="{CEE9C6D1-2F68-470F-99F5-3A88091F95F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092314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E84E1F-57DF-460F-AA40-EE915340DBEF}"/>
              </a:ext>
            </a:extLst>
          </p:cNvPr>
          <p:cNvPicPr>
            <a:picLocks noChangeAspect="1"/>
          </p:cNvPicPr>
          <p:nvPr/>
        </p:nvPicPr>
        <p:blipFill rotWithShape="1">
          <a:blip r:embed="rId2">
            <a:extLst>
              <a:ext uri="{28A0092B-C50C-407E-A947-70E740481C1C}">
                <a14:useLocalDpi xmlns:a14="http://schemas.microsoft.com/office/drawing/2010/main" val="0"/>
              </a:ext>
            </a:extLst>
          </a:blip>
          <a:srcRect t="5621" b="9920"/>
          <a:stretch/>
        </p:blipFill>
        <p:spPr>
          <a:xfrm>
            <a:off x="0" y="1"/>
            <a:ext cx="12198004"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8E7D6210-4FC0-48C7-9538-215AADD4B91A}"/>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0F41BA12-1B39-475F-AB60-958BCF02DC68}"/>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A8B3D50-E35F-4D5A-AB84-53BC6D19AA4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23C18217-D981-42DA-85DA-1DBF12D706A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417F1989-6AD1-4C24-A234-02E751B33C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03736164"/>
      </p:ext>
    </p:extLst>
  </p:cSld>
  <p:clrMapOvr>
    <a:masterClrMapping/>
  </p:clrMapOvr>
</p:sld>
</file>

<file path=ppt/slides/slide2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22679D02-EDC4-495A-AC2E-1D8712D52FDA}"/>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Chain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Compressor 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Engine Oils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Grease </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100A15B1-E966-4B0D-B429-FD2DFA0BA014}"/>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Additive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Antioxidant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Corrosion Inhibitor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Emulsifier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Heat Transfer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High Performance 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Hydraulic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Machinery</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Deformation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2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499E22-0B40-42C3-BB04-4514F3E2D9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endParaRPr lang="en-IN" sz="5000" dirty="0"/>
          </a:p>
        </p:txBody>
      </p:sp>
      <p:graphicFrame>
        <p:nvGraphicFramePr>
          <p:cNvPr id="114" name="Table 114">
            <a:extLst>
              <a:ext uri="{FF2B5EF4-FFF2-40B4-BE49-F238E27FC236}">
                <a16:creationId xmlns:a16="http://schemas.microsoft.com/office/drawing/2014/main" id="{9945BBC3-3EBD-4751-A0E3-A8307FE0C979}"/>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Working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Mouldings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Quenching Fluids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Rolling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Rubber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Turbine Oil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Wire Drawing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8BA7F58-C440-45DB-99AF-44BF61B939A5}"/>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Metal Machining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Viscosity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Vulcanization Accelerator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49DD2037-62D2-4297-B3E4-24D240D4976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C75BDDD7-93A8-467E-BD4B-400A32D25068}"/>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2EC3BE2A-5B6D-4047-BBE2-AAC9F72D2B4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668C1A8-F601-4578-B092-40ADDEDF774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62B1DABC-001E-430E-A799-E767BA200FE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55055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3">
            <a:extLst>
              <a:ext uri="{FF2B5EF4-FFF2-40B4-BE49-F238E27FC236}">
                <a16:creationId xmlns:a16="http://schemas.microsoft.com/office/drawing/2014/main" id="{09B226A7-000D-4A2F-949C-6152D20BAC27}"/>
              </a:ext>
            </a:extLst>
          </p:cNvPr>
          <p:cNvSpPr txBox="1">
            <a:spLocks noChangeAspect="1"/>
          </p:cNvSpPr>
          <p:nvPr/>
        </p:nvSpPr>
        <p:spPr>
          <a:xfrm>
            <a:off x="490188" y="625448"/>
            <a:ext cx="454906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WHO</a:t>
            </a:r>
            <a:r>
              <a:rPr lang="de-DE" sz="5000" dirty="0">
                <a:latin typeface="Futura Bk BT" panose="020B0502020204020303" pitchFamily="34" charset="0"/>
              </a:rPr>
              <a:t> </a:t>
            </a:r>
            <a:r>
              <a:rPr lang="de-DE" sz="5000" dirty="0">
                <a:solidFill>
                  <a:srgbClr val="91CFF0"/>
                </a:solidFill>
                <a:latin typeface="Futura Bk BT" panose="020B0502020204020303" pitchFamily="34" charset="0"/>
              </a:rPr>
              <a:t>WE ARE</a:t>
            </a:r>
          </a:p>
        </p:txBody>
      </p:sp>
      <p:pic>
        <p:nvPicPr>
          <p:cNvPr id="4" name="Picture 3">
            <a:extLst>
              <a:ext uri="{FF2B5EF4-FFF2-40B4-BE49-F238E27FC236}">
                <a16:creationId xmlns:a16="http://schemas.microsoft.com/office/drawing/2014/main" id="{02FBEDD7-4894-4755-90D7-FA76C2DB9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671684" y="-156275"/>
            <a:ext cx="1511059" cy="2214841"/>
          </a:xfrm>
          <a:prstGeom prst="rect">
            <a:avLst/>
          </a:prstGeom>
        </p:spPr>
      </p:pic>
      <p:sp>
        <p:nvSpPr>
          <p:cNvPr id="6" name="TextBox 5">
            <a:extLst>
              <a:ext uri="{FF2B5EF4-FFF2-40B4-BE49-F238E27FC236}">
                <a16:creationId xmlns:a16="http://schemas.microsoft.com/office/drawing/2014/main" id="{0B696780-574D-4315-9464-A2451A6D2C00}"/>
              </a:ext>
            </a:extLst>
          </p:cNvPr>
          <p:cNvSpPr txBox="1"/>
          <p:nvPr/>
        </p:nvSpPr>
        <p:spPr>
          <a:xfrm>
            <a:off x="5323838" y="1964470"/>
            <a:ext cx="6377832" cy="4108817"/>
          </a:xfrm>
          <a:prstGeom prst="rect">
            <a:avLst/>
          </a:prstGeom>
          <a:noFill/>
        </p:spPr>
        <p:txBody>
          <a:bodyPr wrap="square">
            <a:spAutoFit/>
          </a:bodyPr>
          <a:lstStyle/>
          <a:p>
            <a:pPr marL="0" marR="0">
              <a:spcBef>
                <a:spcPts val="0"/>
              </a:spcBef>
              <a:spcAft>
                <a:spcPts val="0"/>
              </a:spcAft>
            </a:pPr>
            <a:r>
              <a:rPr lang="en-US" sz="1500" b="0" i="0" dirty="0">
                <a:solidFill>
                  <a:srgbClr val="777777"/>
                </a:solidFill>
                <a:effectLst/>
                <a:latin typeface="Futura"/>
              </a:rPr>
              <a:t>Connect Chemicals is a global producer, custom manufacturer as well as a traditional distributor for a wide range of specialty chemicals.</a:t>
            </a:r>
          </a:p>
          <a:p>
            <a:pPr marL="0" marR="0">
              <a:spcBef>
                <a:spcPts val="0"/>
              </a:spcBef>
              <a:spcAft>
                <a:spcPts val="0"/>
              </a:spcAft>
            </a:pPr>
            <a:br>
              <a:rPr lang="en-US" sz="1500" dirty="0">
                <a:solidFill>
                  <a:srgbClr val="777777"/>
                </a:solidFill>
                <a:latin typeface="Futura"/>
              </a:rPr>
            </a:br>
            <a:r>
              <a:rPr lang="en-US" sz="1500" dirty="0">
                <a:solidFill>
                  <a:srgbClr val="777777"/>
                </a:solidFill>
                <a:latin typeface="Futura"/>
              </a:rPr>
              <a:t>We are founded in 1998 by Başar Karaca, Qiping Hou &amp; Dirk Otmar Headquartered in Ratingen, Germany, with subsidiaries in 4 </a:t>
            </a:r>
            <a:r>
              <a:rPr lang="en-US" sz="1500" b="0" i="0" dirty="0">
                <a:solidFill>
                  <a:srgbClr val="777777"/>
                </a:solidFill>
                <a:effectLst/>
                <a:latin typeface="Futura"/>
              </a:rPr>
              <a:t>continents plus a network of partners we offer global coverage, serving both local and multinational organizations.</a:t>
            </a:r>
          </a:p>
          <a:p>
            <a:pPr marL="0" marR="0">
              <a:spcBef>
                <a:spcPts val="0"/>
              </a:spcBef>
              <a:spcAft>
                <a:spcPts val="0"/>
              </a:spcAft>
            </a:pPr>
            <a:br>
              <a:rPr lang="en-US" sz="1500" dirty="0">
                <a:latin typeface="Futura"/>
              </a:rPr>
            </a:br>
            <a:r>
              <a:rPr lang="en-US" sz="1500" b="0" i="0" dirty="0">
                <a:solidFill>
                  <a:srgbClr val="777777"/>
                </a:solidFill>
                <a:effectLst/>
                <a:latin typeface="Futura"/>
              </a:rPr>
              <a:t>Worldwide sourcing is integral into all of our business segments. Our teams of experts are there to work closely with customers ensuring technical standards are met.</a:t>
            </a:r>
            <a:endParaRPr kumimoji="1" lang="en-US" sz="1500" dirty="0">
              <a:solidFill>
                <a:srgbClr val="777777"/>
              </a:solidFill>
              <a:latin typeface="Futura"/>
            </a:endParaRPr>
          </a:p>
          <a:p>
            <a:pPr marL="0" marR="0">
              <a:spcBef>
                <a:spcPts val="0"/>
              </a:spcBef>
              <a:spcAft>
                <a:spcPts val="0"/>
              </a:spcAft>
            </a:pPr>
            <a:endParaRPr kumimoji="1" lang="en-US" sz="1500" dirty="0">
              <a:solidFill>
                <a:srgbClr val="777777"/>
              </a:solidFill>
              <a:latin typeface="Futura"/>
            </a:endParaRPr>
          </a:p>
          <a:p>
            <a:pPr marL="0" marR="0">
              <a:spcBef>
                <a:spcPts val="0"/>
              </a:spcBef>
              <a:spcAft>
                <a:spcPts val="0"/>
              </a:spcAft>
            </a:pPr>
            <a:r>
              <a:rPr lang="en-US" sz="1500" b="0" i="0" dirty="0">
                <a:solidFill>
                  <a:srgbClr val="777777"/>
                </a:solidFill>
                <a:effectLst/>
                <a:latin typeface="Futura"/>
              </a:rPr>
              <a:t>Let us jointly make best use of our combined resources to build solutions for mutual benefit. Working together we will determine the most suitable choice of technology, production, financing, logistics and sales &amp; marketing to reach this goal</a:t>
            </a:r>
            <a:endParaRPr kumimoji="1" lang="en-US" sz="1500" dirty="0">
              <a:solidFill>
                <a:schemeClr val="bg2">
                  <a:lumMod val="50000"/>
                </a:schemeClr>
              </a:solidFill>
              <a:latin typeface="Futura"/>
            </a:endParaRPr>
          </a:p>
        </p:txBody>
      </p:sp>
      <p:sp>
        <p:nvSpPr>
          <p:cNvPr id="18" name="TextBox 17">
            <a:extLst>
              <a:ext uri="{FF2B5EF4-FFF2-40B4-BE49-F238E27FC236}">
                <a16:creationId xmlns:a16="http://schemas.microsoft.com/office/drawing/2014/main" id="{40DD669F-EE4F-4839-B057-7E2283F66EF9}"/>
              </a:ext>
            </a:extLst>
          </p:cNvPr>
          <p:cNvSpPr txBox="1"/>
          <p:nvPr/>
        </p:nvSpPr>
        <p:spPr>
          <a:xfrm>
            <a:off x="7967912" y="6258244"/>
            <a:ext cx="6093994" cy="369332"/>
          </a:xfrm>
          <a:prstGeom prst="rect">
            <a:avLst/>
          </a:prstGeom>
          <a:noFill/>
        </p:spPr>
        <p:txBody>
          <a:bodyPr wrap="square">
            <a:spAutoFit/>
          </a:bodyPr>
          <a:lstStyle/>
          <a:p>
            <a:pPr algn="l"/>
            <a:r>
              <a:rPr lang="en-US" b="1" i="0" dirty="0">
                <a:solidFill>
                  <a:srgbClr val="212529"/>
                </a:solidFill>
                <a:effectLst/>
                <a:latin typeface="Futura"/>
              </a:rPr>
              <a:t>Join resources, build solutions</a:t>
            </a:r>
          </a:p>
        </p:txBody>
      </p:sp>
      <p:sp>
        <p:nvSpPr>
          <p:cNvPr id="5" name="Rectangle 4">
            <a:extLst>
              <a:ext uri="{FF2B5EF4-FFF2-40B4-BE49-F238E27FC236}">
                <a16:creationId xmlns:a16="http://schemas.microsoft.com/office/drawing/2014/main" id="{D9EAA7BE-5CFE-4DE1-ABBF-BB27DB4B3EFC}"/>
              </a:ext>
            </a:extLst>
          </p:cNvPr>
          <p:cNvSpPr/>
          <p:nvPr/>
        </p:nvSpPr>
        <p:spPr>
          <a:xfrm>
            <a:off x="490330" y="1815548"/>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CAB36D5-5B30-4AA4-8427-C57CC7338D39}"/>
              </a:ext>
            </a:extLst>
          </p:cNvPr>
          <p:cNvSpPr/>
          <p:nvPr/>
        </p:nvSpPr>
        <p:spPr>
          <a:xfrm rot="16200000">
            <a:off x="-780446" y="3160644"/>
            <a:ext cx="2690192" cy="148922"/>
          </a:xfrm>
          <a:prstGeom prst="rect">
            <a:avLst/>
          </a:prstGeom>
          <a:solidFill>
            <a:srgbClr val="95D5F2"/>
          </a:solidFill>
          <a:ln>
            <a:solidFill>
              <a:srgbClr val="95D5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6">
            <a:extLst>
              <a:ext uri="{FF2B5EF4-FFF2-40B4-BE49-F238E27FC236}">
                <a16:creationId xmlns:a16="http://schemas.microsoft.com/office/drawing/2014/main" id="{02E4139A-4301-6E60-2D23-3F49B215DA73}"/>
              </a:ext>
            </a:extLst>
          </p:cNvPr>
          <p:cNvPicPr>
            <a:picLocks noChangeAspect="1"/>
          </p:cNvPicPr>
          <p:nvPr/>
        </p:nvPicPr>
        <p:blipFill rotWithShape="1">
          <a:blip r:embed="rId3"/>
          <a:srcRect l="11563" r="14029" b="612"/>
          <a:stretch/>
        </p:blipFill>
        <p:spPr>
          <a:xfrm>
            <a:off x="629635" y="1963032"/>
            <a:ext cx="4272658" cy="3984261"/>
          </a:xfrm>
          <a:prstGeom prst="rect">
            <a:avLst/>
          </a:prstGeom>
        </p:spPr>
      </p:pic>
    </p:spTree>
    <p:extLst>
      <p:ext uri="{BB962C8B-B14F-4D97-AF65-F5344CB8AC3E}">
        <p14:creationId xmlns:p14="http://schemas.microsoft.com/office/powerpoint/2010/main" val="176532709"/>
      </p:ext>
    </p:extLst>
  </p:cSld>
  <p:clrMapOvr>
    <a:masterClrMapping/>
  </p:clrMapOvr>
</p:sld>
</file>

<file path=ppt/slides/slide3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0" action="ppaction://hlinksldjump"/>
            <a:extLst>
              <a:ext uri="{FF2B5EF4-FFF2-40B4-BE49-F238E27FC236}">
                <a16:creationId xmlns:a16="http://schemas.microsoft.com/office/drawing/2014/main" id="{AA9D0EAC-05E7-45DB-9F07-EA928CFC305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1" action="ppaction://hlinksldjump"/>
            <a:extLst>
              <a:ext uri="{FF2B5EF4-FFF2-40B4-BE49-F238E27FC236}">
                <a16:creationId xmlns:a16="http://schemas.microsoft.com/office/drawing/2014/main" id="{11B2B0AE-DEA0-4FAC-8412-A95A88D8879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2" action="ppaction://hlinksldjump"/>
            <a:extLst>
              <a:ext uri="{FF2B5EF4-FFF2-40B4-BE49-F238E27FC236}">
                <a16:creationId xmlns:a16="http://schemas.microsoft.com/office/drawing/2014/main" id="{AC8B064C-F41D-4106-BBAC-5B8B444397B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3" action="ppaction://hlinksldjump"/>
            <a:extLst>
              <a:ext uri="{FF2B5EF4-FFF2-40B4-BE49-F238E27FC236}">
                <a16:creationId xmlns:a16="http://schemas.microsoft.com/office/drawing/2014/main" id="{E3EBCEA3-687F-41DB-8A2D-0282C4D7875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object 14">
            <a:extLst>
              <a:ext uri="{FF2B5EF4-FFF2-40B4-BE49-F238E27FC236}">
                <a16:creationId xmlns:a16="http://schemas.microsoft.com/office/drawing/2014/main" id="{1746F998-6513-47B0-94B2-34992FE76D8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CE82CD4F-4AED-4BFC-B9EC-C6E9919AFAB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3" name="object 21">
            <a:hlinkClick r:id="rId8" action="ppaction://hlinksldjump"/>
            <a:extLst>
              <a:ext uri="{FF2B5EF4-FFF2-40B4-BE49-F238E27FC236}">
                <a16:creationId xmlns:a16="http://schemas.microsoft.com/office/drawing/2014/main" id="{54038425-D42E-45AD-95AD-32F1E911A79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4" name="Group 13">
            <a:extLst>
              <a:ext uri="{FF2B5EF4-FFF2-40B4-BE49-F238E27FC236}">
                <a16:creationId xmlns:a16="http://schemas.microsoft.com/office/drawing/2014/main" id="{E83D9857-7712-4B00-B77E-6C49678E0D89}"/>
              </a:ext>
            </a:extLst>
          </p:cNvPr>
          <p:cNvGrpSpPr/>
          <p:nvPr/>
        </p:nvGrpSpPr>
        <p:grpSpPr>
          <a:xfrm>
            <a:off x="11069815" y="0"/>
            <a:ext cx="736181" cy="614143"/>
            <a:chOff x="11069815" y="0"/>
            <a:chExt cx="736181" cy="614143"/>
          </a:xfrm>
        </p:grpSpPr>
        <p:sp>
          <p:nvSpPr>
            <p:cNvPr id="15" name="object 14">
              <a:extLst>
                <a:ext uri="{FF2B5EF4-FFF2-40B4-BE49-F238E27FC236}">
                  <a16:creationId xmlns:a16="http://schemas.microsoft.com/office/drawing/2014/main" id="{4D47E5C1-8105-45AD-8524-68E57BCA2B1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6A967368-E8BF-4F3C-89AB-B0074586B896}"/>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9" action="ppaction://hlinksldjump"/>
              <a:extLst>
                <a:ext uri="{FF2B5EF4-FFF2-40B4-BE49-F238E27FC236}">
                  <a16:creationId xmlns:a16="http://schemas.microsoft.com/office/drawing/2014/main" id="{73AAB5DD-1E2F-480F-9416-D1DFED809E6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947224640"/>
      </p:ext>
    </p:extLst>
  </p:cSld>
  <p:clrMapOvr>
    <a:masterClrMapping/>
  </p:clrMapOvr>
</p:sld>
</file>

<file path=ppt/slides/slide3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5FA44DC6-C684-4B46-AA38-FF5544B3ABA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80130786-967D-465A-BC5B-DC014CB821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8160B260-8F57-4C8A-A26D-DA8E04EBF3E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87A67BCE-B1EF-4094-9935-E60B7774BC4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6C43D599-F68E-4724-9188-DEEE087CC0F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Base Oils &amp; VI-improvers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 alpha olefins (PAO)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A3F6CB31-F8C6-4AE2-A66F-7F4979CCA5F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CF3B10B0-B7A6-4520-A2CE-971946D74E4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73D9F481-6ADE-40AC-AB87-5D9D99248B9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EAE2A54B-19CA-46ED-B0CF-57A6E845AA0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4CB85D51-4763-4973-87FB-BD7908CBDA0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47915E1A-15DE-488E-BD94-98232E0982F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49F57194-5E6E-4084-84FA-2D885CB5794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89A88E72-47EE-4F9E-89BB-0B7F9EB2095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01641FD0-EE1F-46F0-865D-A6127A5C0E9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1158C678-0FB7-438C-B1B7-D3DCA2C2E7B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Dicyclohexylamine (DCHA)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Dilithium tetraborate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Disodiumsebacate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Dodecandioic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Lithium nitrate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Undecandioic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AB4AC5-ECC5-4457-8532-5FAC2DF1A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LUBRICANTS &amp; METAL </a:t>
            </a:r>
            <a:r>
              <a:rPr lang="de-DE" sz="5000" spc="-150" dirty="0">
                <a:solidFill>
                  <a:schemeClr val="bg1"/>
                </a:solidFill>
                <a:latin typeface="Futura Bk BT" panose="020B0502020204020303" pitchFamily="34" charset="0"/>
              </a:rPr>
              <a:t>WORKING</a:t>
            </a: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Base Oils &amp; VI-improvers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Lubricant Additives &amp; Antioxidants</a:t>
            </a:r>
            <a:endParaRPr lang="de-DE" sz="1600" dirty="0" err="1">
              <a:solidFill>
                <a:schemeClr val="bg1"/>
              </a:solidFill>
              <a:latin typeface="Futura-Light" panose="020B0400000000000000" pitchFamily="34" charset="0"/>
              <a:cs typeface="Verdana"/>
            </a:endParaRPr>
          </a:p>
        </p:txBody>
      </p:sp>
      <p:sp>
        <p:nvSpPr>
          <p:cNvPr id="51" name="Rectangle 51">
            <a:hlinkClick r:id="rId6" action="ppaction://hlinksldjump"/>
            <a:extLst>
              <a:ext uri="{FF2B5EF4-FFF2-40B4-BE49-F238E27FC236}">
                <a16:creationId xmlns:a16="http://schemas.microsoft.com/office/drawing/2014/main" id="{0516B2AE-9B7D-428F-B6C7-F51E19031CE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7" action="ppaction://hlinksldjump"/>
            <a:extLst>
              <a:ext uri="{FF2B5EF4-FFF2-40B4-BE49-F238E27FC236}">
                <a16:creationId xmlns:a16="http://schemas.microsoft.com/office/drawing/2014/main" id="{07BE3380-8C9D-4986-BAF3-FD932F0D97E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8" action="ppaction://hlinksldjump"/>
            <a:extLst>
              <a:ext uri="{FF2B5EF4-FFF2-40B4-BE49-F238E27FC236}">
                <a16:creationId xmlns:a16="http://schemas.microsoft.com/office/drawing/2014/main" id="{C0C3446A-51F0-4E5D-BDC7-77464E6C1C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9" action="ppaction://hlinksldjump"/>
            <a:extLst>
              <a:ext uri="{FF2B5EF4-FFF2-40B4-BE49-F238E27FC236}">
                <a16:creationId xmlns:a16="http://schemas.microsoft.com/office/drawing/2014/main" id="{84FE4F68-8739-4464-B1F7-51530640BE5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8" name="Table 14">
            <a:extLst>
              <a:ext uri="{FF2B5EF4-FFF2-40B4-BE49-F238E27FC236}">
                <a16:creationId xmlns:a16="http://schemas.microsoft.com/office/drawing/2014/main" id="{4368677E-4A0A-43EB-A0B6-8290743B226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Lubricant Additives &amp; Antioxidants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3-Tert butyladipic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Connguard 445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Tri-octylphosphate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0" name="object 14">
            <a:extLst>
              <a:ext uri="{FF2B5EF4-FFF2-40B4-BE49-F238E27FC236}">
                <a16:creationId xmlns:a16="http://schemas.microsoft.com/office/drawing/2014/main" id="{3CC4224E-AB32-4C3F-8C4D-83EB2FF6B4A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C1C2BAAA-EBD5-44C4-BB0E-6A68657FD377}"/>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2" name="object 21">
            <a:hlinkClick r:id="rId4" action="ppaction://hlinksldjump"/>
            <a:extLst>
              <a:ext uri="{FF2B5EF4-FFF2-40B4-BE49-F238E27FC236}">
                <a16:creationId xmlns:a16="http://schemas.microsoft.com/office/drawing/2014/main" id="{7A6956D3-8AB3-4509-816A-BE7579C4487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34A45912-B482-4322-82A8-70FAD84C5DE7}"/>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4F9F44D0-ED72-478D-8B0B-4B99A5EE651A}"/>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C21A53BD-3486-4BEB-9E12-D113B710572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5" action="ppaction://hlinksldjump"/>
              <a:extLst>
                <a:ext uri="{FF2B5EF4-FFF2-40B4-BE49-F238E27FC236}">
                  <a16:creationId xmlns:a16="http://schemas.microsoft.com/office/drawing/2014/main" id="{2307BCF8-1454-4789-A775-D281D7BB13C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955867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51CF59F-153A-4161-9FA1-25583D582B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COATINGS ADHESIVES </a:t>
            </a:r>
            <a:r>
              <a:rPr lang="de-DE" sz="5000" spc="-150" dirty="0">
                <a:solidFill>
                  <a:schemeClr val="bg1"/>
                </a:solidFill>
                <a:latin typeface="Futura Bk BT" panose="020B0502020204020303" pitchFamily="34" charset="0"/>
              </a:rPr>
              <a:t>SEALANTS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09213655-785A-4F02-BBA9-C25FBE363BC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0E45D3E7-CC06-4EE1-A05F-4453DE49FAB1}"/>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2BE7885-F9DB-4DB7-A7B1-A881D4951D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0691C139-D1E1-49B8-B736-3E0693130DAA}"/>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48BF2C7F-DF2C-4517-BC7A-1E7D3E36932E}"/>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29886418"/>
      </p:ext>
    </p:extLst>
  </p:cSld>
  <p:clrMapOvr>
    <a:masterClrMapping/>
  </p:clrMapOvr>
</p:sld>
</file>

<file path=ppt/slides/slide3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737FB531-CE7E-4CFF-A9A8-FE6FF28FCDFB}"/>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Ball Pen Inks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Epoxy Resins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Glass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Polyolefin Films</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 Resins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Printing Inks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Release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Sealants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Silanes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Surface Treatment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Wood Coating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Others</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graphicFrame>
        <p:nvGraphicFramePr>
          <p:cNvPr id="113" name="Table 113">
            <a:extLst>
              <a:ext uri="{FF2B5EF4-FFF2-40B4-BE49-F238E27FC236}">
                <a16:creationId xmlns:a16="http://schemas.microsoft.com/office/drawing/2014/main" id="{3CB47814-5756-4AE4-8B52-CB9120F1D4F9}"/>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Anti-Fogging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Dispersant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Drying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Emulsifier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Reactive Diluent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Rheology Modifier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0DB398-A301-4813-9A26-31CF1CE84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53"/>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884A3A28-8AA0-4077-A624-34B3BC31E7C1}"/>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Surface 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Tackifier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Wetting Agent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7EEFA2D9-FFFD-432A-90A9-22F0E8C6814B}"/>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E24D8A28-2FFF-4895-9524-4B35C579B38D}"/>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92C96926-0F25-4AF5-A506-2260ACCCA85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65F0F71-C040-4101-B13C-2C4021E9E40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5CFE621F-4009-4CF1-9ED7-31C8D3EEF60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774752854"/>
      </p:ext>
    </p:extLst>
  </p:cSld>
  <p:clrMapOvr>
    <a:masterClrMapping/>
  </p:clrMapOvr>
</p:sld>
</file>

<file path=ppt/slides/slide3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938EDCB5-02EB-48ED-A9DB-4D1F5E913D1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CECC7173-3595-4497-97B9-94E4BF8A5B9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705C7683-4C38-4F08-B5BB-29DC608E17E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9A4E924-68BE-491F-85EE-E4AE631FCD3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F24E5C28-BBC6-4ABA-B1B4-99E735549A3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630B14CD-7AD2-4B3D-B85D-8AE7996BD56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46F3C56-8E80-4FE9-AB72-7A6F68A0EE6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3F38CF5-5E91-4C09-8D49-8025B46760E0}"/>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7557C69B-DD10-42B0-AA5B-08F64AED2BD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575BFF6-0184-44B8-A789-3CB15C652FC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A205F63-5EFB-460D-B411-BDF860838CB0}"/>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9F845DD3-1CA7-4313-885A-2B600958F84A}"/>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3197851-0D9D-44E7-B110-CAF1440DA4C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object 14">
            <a:extLst>
              <a:ext uri="{FF2B5EF4-FFF2-40B4-BE49-F238E27FC236}">
                <a16:creationId xmlns:a16="http://schemas.microsoft.com/office/drawing/2014/main" id="{21D6EF0A-D4F6-41CE-A635-9761BE5CA25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CD41E98-7056-4E7D-9375-EC17881C9AA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5" action="ppaction://hlinksldjump"/>
            <a:extLst>
              <a:ext uri="{FF2B5EF4-FFF2-40B4-BE49-F238E27FC236}">
                <a16:creationId xmlns:a16="http://schemas.microsoft.com/office/drawing/2014/main" id="{ED24AE44-BC5F-4C57-8739-22F4EB55A8C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3" name="Group 22">
            <a:extLst>
              <a:ext uri="{FF2B5EF4-FFF2-40B4-BE49-F238E27FC236}">
                <a16:creationId xmlns:a16="http://schemas.microsoft.com/office/drawing/2014/main" id="{CD301169-3510-4E93-88CB-A01111ECC85A}"/>
              </a:ext>
            </a:extLst>
          </p:cNvPr>
          <p:cNvGrpSpPr/>
          <p:nvPr/>
        </p:nvGrpSpPr>
        <p:grpSpPr>
          <a:xfrm>
            <a:off x="11069815" y="0"/>
            <a:ext cx="736181" cy="614143"/>
            <a:chOff x="11069815" y="0"/>
            <a:chExt cx="736181" cy="614143"/>
          </a:xfrm>
        </p:grpSpPr>
        <p:sp>
          <p:nvSpPr>
            <p:cNvPr id="24" name="object 14">
              <a:extLst>
                <a:ext uri="{FF2B5EF4-FFF2-40B4-BE49-F238E27FC236}">
                  <a16:creationId xmlns:a16="http://schemas.microsoft.com/office/drawing/2014/main" id="{245E5CA7-7997-4B8A-B9A2-F613C7AA564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5" name="object 15">
              <a:extLst>
                <a:ext uri="{FF2B5EF4-FFF2-40B4-BE49-F238E27FC236}">
                  <a16:creationId xmlns:a16="http://schemas.microsoft.com/office/drawing/2014/main" id="{E86EAE95-1D93-42F1-9F8C-36468730BE7C}"/>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6" name="object 21">
              <a:hlinkClick r:id="rId16" action="ppaction://hlinksldjump"/>
              <a:extLst>
                <a:ext uri="{FF2B5EF4-FFF2-40B4-BE49-F238E27FC236}">
                  <a16:creationId xmlns:a16="http://schemas.microsoft.com/office/drawing/2014/main" id="{4A924FF3-B40B-4FD6-8EFC-0C425CD7ACF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725859736"/>
      </p:ext>
    </p:extLst>
  </p:cSld>
  <p:clrMapOvr>
    <a:masterClrMapping/>
  </p:clrMapOvr>
</p:sld>
</file>

<file path=ppt/slides/slide3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07687DB-CFCB-4DC9-9304-C65B51D0C34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C75C5FFF-6848-4F19-9CCB-39AB76F176F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4F04D3F-D836-4F79-812A-74717AA5B93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CBFB7FDC-03D5-472F-9137-CF50CBAAC99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370775EA-3697-4F3F-893D-C58F55DEE0D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CF1DCF8-BFFC-4158-9105-0B742EF1227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A41D029-B305-4470-8D54-27096F020ED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43E2D44A-D0FA-4372-91D3-567BA4AEBC1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C124846D-9847-457F-BE64-2882D7645C39}"/>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84BB823-D0D3-432B-8482-A024559521C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BB86E4D1-1404-47BD-827A-127E4B6BA08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83C00AA-2A39-422E-A933-EAFC29CBD91C}"/>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388705A5-EE04-4B2F-9720-3374B394DAB9}"/>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24A4F7D-B803-4633-8905-5A3B30CA96A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Adhesion Promoters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 glycol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Allylglycidylether (AGE)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Butyl titanate polymer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Concat LA (Ammonium Lacto Titanate)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Tetra isopropyl titanate (TIPT)</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Tetra-2-ethylhexyl titanate (T2EHT)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Tetra-ethyltitanate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Tetra-n-butyl titanate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Titamix 80/20 (TIPT/TNBT)</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Ureido silane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A black and white drawing of a building&#10;&#10;Description automatically generated with low confidence">
            <a:extLst>
              <a:ext uri="{FF2B5EF4-FFF2-40B4-BE49-F238E27FC236}">
                <a16:creationId xmlns:a16="http://schemas.microsoft.com/office/drawing/2014/main" id="{1E7F5ADD-EF58-41BA-8AEC-F41623D70C2A}"/>
              </a:ext>
            </a:extLst>
          </p:cNvPr>
          <p:cNvPicPr>
            <a:picLocks noChangeAspect="1"/>
          </p:cNvPicPr>
          <p:nvPr/>
        </p:nvPicPr>
        <p:blipFill rotWithShape="1">
          <a:blip r:embed="rId2">
            <a:extLst>
              <a:ext uri="{28A0092B-C50C-407E-A947-70E740481C1C}">
                <a14:useLocalDpi xmlns:a14="http://schemas.microsoft.com/office/drawing/2010/main" val="0"/>
              </a:ext>
            </a:extLst>
          </a:blip>
          <a:srcRect l="515" t="6764" r="-515" b="-6764"/>
          <a:stretch/>
        </p:blipFill>
        <p:spPr>
          <a:xfrm>
            <a:off x="163280" y="100126"/>
            <a:ext cx="11843190" cy="6661794"/>
          </a:xfrm>
          <a:prstGeom prst="rect">
            <a:avLst/>
          </a:prstGeom>
        </p:spPr>
      </p:pic>
      <p:sp>
        <p:nvSpPr>
          <p:cNvPr id="4" name="Textplatzhalter 23">
            <a:extLst>
              <a:ext uri="{FF2B5EF4-FFF2-40B4-BE49-F238E27FC236}">
                <a16:creationId xmlns:a16="http://schemas.microsoft.com/office/drawing/2014/main" id="{1454F2DA-87A9-48B1-ADFB-B52C3436814C}"/>
              </a:ext>
            </a:extLst>
          </p:cNvPr>
          <p:cNvSpPr txBox="1">
            <a:spLocks noChangeAspect="1"/>
          </p:cNvSpPr>
          <p:nvPr/>
        </p:nvSpPr>
        <p:spPr>
          <a:xfrm>
            <a:off x="246573" y="183268"/>
            <a:ext cx="5048758" cy="584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400" dirty="0">
                <a:solidFill>
                  <a:schemeClr val="bg2">
                    <a:lumMod val="25000"/>
                  </a:schemeClr>
                </a:solidFill>
                <a:latin typeface="Futura Bk BT" panose="020B0502020204020303" pitchFamily="34" charset="0"/>
              </a:rPr>
              <a:t>KEY</a:t>
            </a:r>
            <a:r>
              <a:rPr lang="de-DE" sz="5400" dirty="0">
                <a:latin typeface="Futura Bk BT" panose="020B0502020204020303" pitchFamily="34" charset="0"/>
              </a:rPr>
              <a:t> </a:t>
            </a:r>
            <a:r>
              <a:rPr lang="de-DE" sz="5400" dirty="0">
                <a:solidFill>
                  <a:srgbClr val="91CFF0"/>
                </a:solidFill>
                <a:latin typeface="Futura Bk BT" panose="020B0502020204020303" pitchFamily="34" charset="0"/>
              </a:rPr>
              <a:t>FIGURES</a:t>
            </a:r>
          </a:p>
        </p:txBody>
      </p:sp>
      <p:sp>
        <p:nvSpPr>
          <p:cNvPr id="5" name="Rectangle 4">
            <a:extLst>
              <a:ext uri="{FF2B5EF4-FFF2-40B4-BE49-F238E27FC236}">
                <a16:creationId xmlns:a16="http://schemas.microsoft.com/office/drawing/2014/main" id="{D5FABF44-DF55-4584-9A12-3F183EA253C6}"/>
              </a:ext>
            </a:extLst>
          </p:cNvPr>
          <p:cNvSpPr/>
          <p:nvPr/>
        </p:nvSpPr>
        <p:spPr>
          <a:xfrm>
            <a:off x="0" y="5913869"/>
            <a:ext cx="12192000" cy="196140"/>
          </a:xfrm>
          <a:prstGeom prst="rect">
            <a:avLst/>
          </a:prstGeom>
          <a:solidFill>
            <a:srgbClr val="3B38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id="{EF9911BE-DE8E-4A11-A021-BA35746AA531}"/>
              </a:ext>
            </a:extLst>
          </p:cNvPr>
          <p:cNvSpPr/>
          <p:nvPr/>
        </p:nvSpPr>
        <p:spPr>
          <a:xfrm>
            <a:off x="970369"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5000" spc="-300" dirty="0">
                <a:solidFill>
                  <a:schemeClr val="bg1"/>
                </a:solidFill>
                <a:latin typeface="Futura Bk BT"/>
              </a:rPr>
              <a:t>1998</a:t>
            </a:r>
          </a:p>
          <a:p>
            <a:pPr algn="ctr"/>
            <a:r>
              <a:rPr lang="en-US" sz="1600" dirty="0">
                <a:solidFill>
                  <a:srgbClr val="002060"/>
                </a:solidFill>
                <a:latin typeface="Futura-Light"/>
              </a:rPr>
              <a:t>Founded</a:t>
            </a:r>
            <a:endParaRPr lang="en-GB" sz="1600" dirty="0">
              <a:solidFill>
                <a:srgbClr val="002060"/>
              </a:solidFill>
              <a:latin typeface="Futura-Light"/>
              <a:ea typeface="Verdana"/>
              <a:cs typeface="Arial"/>
            </a:endParaRPr>
          </a:p>
          <a:p>
            <a:pPr algn="ctr"/>
            <a:r>
              <a:rPr lang="en-GB" sz="1000" dirty="0">
                <a:solidFill>
                  <a:srgbClr val="002060"/>
                </a:solidFill>
                <a:latin typeface="Futura-Light" panose="020B0400000000000000" pitchFamily="34" charset="0"/>
                <a:ea typeface="Verdana" panose="020B0604030504040204" pitchFamily="34" charset="0"/>
                <a:cs typeface="Arial" panose="020B0604020202020204" pitchFamily="34" charset="0"/>
              </a:rPr>
              <a:t>(Privately owned) </a:t>
            </a:r>
            <a:endParaRPr lang="en-US" sz="1000" b="1" dirty="0">
              <a:solidFill>
                <a:srgbClr val="002060"/>
              </a:solidFill>
              <a:latin typeface="Futura-Light" panose="020B0400000000000000" pitchFamily="34" charset="0"/>
              <a:cs typeface="Arial" panose="020B0604020202020204" pitchFamily="34" charset="0"/>
            </a:endParaRPr>
          </a:p>
          <a:p>
            <a:pPr algn="ctr"/>
            <a:endParaRPr lang="en-IN" sz="1600" spc="-300" dirty="0">
              <a:solidFill>
                <a:srgbClr val="002060"/>
              </a:solidFill>
              <a:latin typeface="Futura Bk BT" panose="020B0502020204020303" pitchFamily="34" charset="0"/>
            </a:endParaRPr>
          </a:p>
        </p:txBody>
      </p:sp>
      <p:sp>
        <p:nvSpPr>
          <p:cNvPr id="7" name="Oval 6">
            <a:extLst>
              <a:ext uri="{FF2B5EF4-FFF2-40B4-BE49-F238E27FC236}">
                <a16:creationId xmlns:a16="http://schemas.microsoft.com/office/drawing/2014/main" id="{99E7DB51-DFA8-4479-9FA8-470F46EFAE18}"/>
              </a:ext>
            </a:extLst>
          </p:cNvPr>
          <p:cNvSpPr/>
          <p:nvPr/>
        </p:nvSpPr>
        <p:spPr>
          <a:xfrm>
            <a:off x="3032875" y="493733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45720" rtlCol="0" anchor="t" anchorCtr="0"/>
          <a:lstStyle/>
          <a:p>
            <a:pPr algn="ctr"/>
            <a:r>
              <a:rPr lang="en-IN" sz="5000" dirty="0">
                <a:solidFill>
                  <a:schemeClr val="bg1"/>
                </a:solidFill>
                <a:latin typeface="Futura Bk BT"/>
              </a:rPr>
              <a:t>10</a:t>
            </a:r>
            <a:endParaRPr lang="en-IN" sz="5000" dirty="0">
              <a:solidFill>
                <a:schemeClr val="bg1"/>
              </a:solidFill>
              <a:latin typeface="Futura Bk BT" panose="020B0502020204020303" pitchFamily="34" charset="0"/>
            </a:endParaRPr>
          </a:p>
          <a:p>
            <a:pPr algn="ctr"/>
            <a:r>
              <a:rPr lang="de-DE" sz="1600" dirty="0">
                <a:solidFill>
                  <a:srgbClr val="002060"/>
                </a:solidFill>
                <a:latin typeface="Futura-Light" panose="020B0400000000000000" pitchFamily="34" charset="0"/>
                <a:cs typeface="Arial" panose="020B0604020202020204" pitchFamily="34" charset="0"/>
              </a:rPr>
              <a:t>Countries</a:t>
            </a:r>
          </a:p>
          <a:p>
            <a:pPr algn="ctr"/>
            <a:endParaRPr lang="en-IN" sz="1600" dirty="0">
              <a:solidFill>
                <a:srgbClr val="002060"/>
              </a:solidFill>
              <a:latin typeface="Futura-Light" panose="020B0400000000000000" pitchFamily="34" charset="0"/>
            </a:endParaRPr>
          </a:p>
        </p:txBody>
      </p:sp>
      <p:sp>
        <p:nvSpPr>
          <p:cNvPr id="8" name="Oval 7">
            <a:extLst>
              <a:ext uri="{FF2B5EF4-FFF2-40B4-BE49-F238E27FC236}">
                <a16:creationId xmlns:a16="http://schemas.microsoft.com/office/drawing/2014/main" id="{42E6F35C-7C8D-465F-90FB-8EFE69E214D7}"/>
              </a:ext>
            </a:extLst>
          </p:cNvPr>
          <p:cNvSpPr/>
          <p:nvPr/>
        </p:nvSpPr>
        <p:spPr>
          <a:xfrm>
            <a:off x="5095381"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a:rPr>
              <a:t>310</a:t>
            </a:r>
            <a:endParaRPr lang="en-US" sz="5000" dirty="0">
              <a:solidFill>
                <a:schemeClr val="bg1"/>
              </a:solidFill>
              <a:latin typeface="Futura Bk BT" panose="020B0502020204020303" pitchFamily="34" charset="0"/>
            </a:endParaRPr>
          </a:p>
          <a:p>
            <a:pPr algn="ctr"/>
            <a:r>
              <a:rPr lang="en-IN" sz="1600" dirty="0">
                <a:solidFill>
                  <a:srgbClr val="002060"/>
                </a:solidFill>
                <a:latin typeface="Futura-Light" panose="020B0400000000000000" pitchFamily="34" charset="0"/>
              </a:rPr>
              <a:t>Employees</a:t>
            </a:r>
          </a:p>
        </p:txBody>
      </p:sp>
      <p:sp>
        <p:nvSpPr>
          <p:cNvPr id="9" name="Oval 8">
            <a:extLst>
              <a:ext uri="{FF2B5EF4-FFF2-40B4-BE49-F238E27FC236}">
                <a16:creationId xmlns:a16="http://schemas.microsoft.com/office/drawing/2014/main" id="{C5516F6E-9F03-4F17-9069-577FC73EC603}"/>
              </a:ext>
            </a:extLst>
          </p:cNvPr>
          <p:cNvSpPr/>
          <p:nvPr/>
        </p:nvSpPr>
        <p:spPr>
          <a:xfrm>
            <a:off x="7157887" y="4958120"/>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5000" dirty="0">
                <a:solidFill>
                  <a:schemeClr val="bg1"/>
                </a:solidFill>
                <a:latin typeface="Futura Bk BT" panose="020B0502020204020303" pitchFamily="34" charset="0"/>
              </a:rPr>
              <a:t>3</a:t>
            </a:r>
          </a:p>
          <a:p>
            <a:pPr algn="ctr"/>
            <a:r>
              <a:rPr lang="en-US" sz="1600" dirty="0">
                <a:solidFill>
                  <a:srgbClr val="002060"/>
                </a:solidFill>
                <a:latin typeface="Futura-Light" panose="020B0400000000000000" pitchFamily="34" charset="0"/>
              </a:rPr>
              <a:t>Dedicated Factories</a:t>
            </a:r>
            <a:endParaRPr lang="en-IN" sz="1600" dirty="0">
              <a:solidFill>
                <a:srgbClr val="002060"/>
              </a:solidFill>
              <a:latin typeface="Futura-Light" panose="020B0400000000000000" pitchFamily="34" charset="0"/>
            </a:endParaRPr>
          </a:p>
        </p:txBody>
      </p:sp>
      <p:pic>
        <p:nvPicPr>
          <p:cNvPr id="11" name="Picture 10">
            <a:extLst>
              <a:ext uri="{FF2B5EF4-FFF2-40B4-BE49-F238E27FC236}">
                <a16:creationId xmlns:a16="http://schemas.microsoft.com/office/drawing/2014/main" id="{4DE90B9E-09A1-4B21-8130-BCECB2C6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6392" y="55586"/>
            <a:ext cx="1767088" cy="1064244"/>
          </a:xfrm>
          <a:prstGeom prst="rect">
            <a:avLst/>
          </a:prstGeom>
        </p:spPr>
      </p:pic>
      <p:sp>
        <p:nvSpPr>
          <p:cNvPr id="12" name="Oval 11">
            <a:extLst>
              <a:ext uri="{FF2B5EF4-FFF2-40B4-BE49-F238E27FC236}">
                <a16:creationId xmlns:a16="http://schemas.microsoft.com/office/drawing/2014/main" id="{67387F06-49B0-0CC8-A0E0-35A8B5C3C968}"/>
              </a:ext>
            </a:extLst>
          </p:cNvPr>
          <p:cNvSpPr/>
          <p:nvPr/>
        </p:nvSpPr>
        <p:spPr>
          <a:xfrm>
            <a:off x="9220393" y="4954516"/>
            <a:ext cx="1938989" cy="1943100"/>
          </a:xfrm>
          <a:prstGeom prst="ellipse">
            <a:avLst/>
          </a:prstGeom>
          <a:solidFill>
            <a:srgbClr val="91CFF0"/>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sz="4000" spc="-300" dirty="0">
                <a:solidFill>
                  <a:schemeClr val="bg1"/>
                </a:solidFill>
                <a:latin typeface="Futura Bk BT" panose="020B0502020204020303" pitchFamily="34" charset="0"/>
              </a:rPr>
              <a:t>$180 </a:t>
            </a:r>
            <a:r>
              <a:rPr lang="en-US" sz="1600" spc="-300" dirty="0">
                <a:solidFill>
                  <a:schemeClr val="bg1"/>
                </a:solidFill>
                <a:latin typeface="Abadi" panose="020B0604020202020204" pitchFamily="34" charset="0"/>
                <a:ea typeface="FangSong" panose="020B0503020204020204" pitchFamily="49" charset="-122"/>
              </a:rPr>
              <a:t>m </a:t>
            </a:r>
            <a:r>
              <a:rPr lang="en-US" sz="1600" spc="-300" dirty="0" err="1">
                <a:solidFill>
                  <a:schemeClr val="bg1"/>
                </a:solidFill>
                <a:latin typeface="Abadi" panose="020B0604020202020204" pitchFamily="34" charset="0"/>
                <a:ea typeface="FangSong" panose="020B0503020204020204" pitchFamily="49" charset="-122"/>
              </a:rPr>
              <a:t>i</a:t>
            </a:r>
            <a:r>
              <a:rPr lang="en-US" sz="1600" spc="-300" dirty="0">
                <a:solidFill>
                  <a:schemeClr val="bg1"/>
                </a:solidFill>
                <a:latin typeface="Abadi" panose="020B0604020202020204" pitchFamily="34" charset="0"/>
                <a:ea typeface="FangSong" panose="020B0503020204020204" pitchFamily="49" charset="-122"/>
              </a:rPr>
              <a:t> o</a:t>
            </a:r>
            <a:r>
              <a:rPr lang="en-US" spc="-300" dirty="0">
                <a:solidFill>
                  <a:schemeClr val="bg1"/>
                </a:solidFill>
                <a:latin typeface="Abadi" panose="020B0604020202020204" pitchFamily="34" charset="0"/>
                <a:ea typeface="FangSong" panose="020B0503020204020204" pitchFamily="49" charset="-122"/>
              </a:rPr>
              <a:t>   </a:t>
            </a:r>
          </a:p>
          <a:p>
            <a:pPr algn="ctr"/>
            <a:endParaRPr lang="en-IN" sz="1600" spc="-300" dirty="0">
              <a:solidFill>
                <a:srgbClr val="002060"/>
              </a:solidFill>
              <a:latin typeface="Futura Bk BT" panose="020B0502020204020303" pitchFamily="34" charset="0"/>
            </a:endParaRPr>
          </a:p>
        </p:txBody>
      </p:sp>
      <p:sp>
        <p:nvSpPr>
          <p:cNvPr id="13" name="TextBox 12">
            <a:extLst>
              <a:ext uri="{FF2B5EF4-FFF2-40B4-BE49-F238E27FC236}">
                <a16:creationId xmlns:a16="http://schemas.microsoft.com/office/drawing/2014/main" id="{A25FE108-E694-A3DE-40F9-1E86CF0B10DA}"/>
              </a:ext>
            </a:extLst>
          </p:cNvPr>
          <p:cNvSpPr txBox="1"/>
          <p:nvPr/>
        </p:nvSpPr>
        <p:spPr>
          <a:xfrm>
            <a:off x="7131797" y="5948636"/>
            <a:ext cx="6142382" cy="369332"/>
          </a:xfrm>
          <a:prstGeom prst="rect">
            <a:avLst/>
          </a:prstGeom>
          <a:noFill/>
        </p:spPr>
        <p:txBody>
          <a:bodyPr wrap="square">
            <a:spAutoFit/>
          </a:bodyPr>
          <a:lstStyle/>
          <a:p>
            <a:pPr algn="ctr"/>
            <a:r>
              <a:rPr lang="en-US" sz="1800" dirty="0">
                <a:solidFill>
                  <a:srgbClr val="002060"/>
                </a:solidFill>
                <a:latin typeface="Futura-Light" panose="020B0400000000000000" pitchFamily="34" charset="0"/>
              </a:rPr>
              <a:t>Turnover 2021</a:t>
            </a:r>
            <a:endParaRPr lang="en-US" sz="1050" b="1" dirty="0">
              <a:solidFill>
                <a:srgbClr val="002060"/>
              </a:solidFill>
              <a:latin typeface="Futura-Light" panose="020B0400000000000000" pitchFamily="34" charset="0"/>
              <a:cs typeface="Arial" panose="020B0604020202020204" pitchFamily="34" charset="0"/>
            </a:endParaRPr>
          </a:p>
        </p:txBody>
      </p:sp>
    </p:spTree>
    <p:extLst>
      <p:ext uri="{BB962C8B-B14F-4D97-AF65-F5344CB8AC3E}">
        <p14:creationId xmlns:p14="http://schemas.microsoft.com/office/powerpoint/2010/main" val="4212614064"/>
      </p:ext>
    </p:extLst>
  </p:cSld>
  <p:clrMapOvr>
    <a:masterClrMapping/>
  </p:clrMapOvr>
</p:sld>
</file>

<file path=ppt/slides/slide4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2293F2B9-FD1B-41C0-B9D0-1B43B1F6EB0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8B120AB-206D-4F86-A1A9-A74A1B05D74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CA98C544-E7C1-4358-99EC-575B2A678B6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5D21E031-3A63-419F-98A6-B76E3900FB3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0B3356E-4682-4429-B259-22BE6BA7CF3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511044C-9006-43D8-81F7-FC5D5CD3817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CE8644BD-BBFE-423A-8BE0-58996F24F84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141492C-C082-40CE-B879-24FD96783A05}"/>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5B1D79FF-A490-4028-8FB7-E94B4A6D7E9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4028CF9-0E79-4845-A3BE-C39D370680A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713BC7D1-D162-4063-B935-722DEB62245A}"/>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FF48D232-DBD8-4DC7-831B-16AA7DABE1B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05EE415E-ACE1-4ED2-9D35-FA01F2561862}"/>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7BEBE9A-7A7C-4FD2-B3CC-FA1976407BD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ICB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F80C5F67-DA3A-432D-8DFF-805BCE28785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1469AF5-E18B-4EA8-8384-36CB9F1CAD6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299AEFF6-1CBA-4616-B7DC-D53EC63B2C0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5034E9C-F9D4-4834-806D-45DBD4D9195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EE6B6245-E3DF-4A09-A88E-7F378259260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F81ED105-7F02-479B-8EED-05EA4C201DEC}"/>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672AFDFE-0ED8-440D-B137-797D5D04206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7E678680-28C6-472F-804A-5147A431A84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82E463A-1960-4E92-A1A8-24FA0256F7CD}"/>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9DDAF3F-EC5E-4CE3-827D-8B45A06B2B2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0B4836F-EC3A-4B36-B48F-62307A722272}"/>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5CB0A01C-6CFE-4AE2-8892-FBA11D9EB506}"/>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D83E366C-C5D0-419E-8624-52B63CBF0F60}"/>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4177E6CB-EA6C-42DA-9331-D85DC757440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3A90E04D-6F3E-4B2E-835E-093DB359874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47F5312A-BC63-4D41-8D71-FB3A4234CC3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60E2CBB5-2AA9-403A-BF1C-9EA62813F309}"/>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79FFA7B3-0E3F-4039-A789-59EA458DEE1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5BBA7890-2EB0-41B7-B174-36B9399F523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F7BA202-42AF-4C73-955C-28CEF5E4D1E8}"/>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632EB991-BF4B-4175-AEC1-F0EA55A2EA0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0C1EF2B2-BE8C-44C3-900E-FC6D9DC4B47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0E5F30B1-955D-4787-9BB4-4957C8F1C55A}"/>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EC82A2B-98CC-42D9-96C2-889FDDCCEAF8}"/>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5043DD5D-5931-4B6C-8008-85AE0314EEE3}"/>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92C0A7F-6973-4AC1-97E7-6C8090CDFB48}"/>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54DEC88-5181-44BD-8FF4-A3AAEC13C143}"/>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9173DF8-7E49-41AA-9B7C-55CC4EAFD2A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Functional Ingredients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Fumed silica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SILCON-52</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C511417E-895A-4AE4-9C78-9781F93D8E2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FB5425AA-331A-41E0-ACDA-94D5F13C662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342A1EBE-1241-4964-8A65-6B93AC3A9B2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17C02D4-68BD-418B-90BB-FBEC0FCE6D4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D1DB5EDE-3754-48F2-BD0B-787F28EA6D7E}"/>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BB5BE3D-7671-4C51-8B09-21027614E3F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99994F7E-2F87-43DE-95C2-4EF19156DBD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159B6929-D91D-4B0D-841C-F13B386455B4}"/>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EE1A2CC9-D4DB-4436-AF53-8C695559AB30}"/>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8B14202-3C80-4C59-B077-2FF11EE8C5D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80D6B4E9-72AC-4263-A1D9-31AA77E5CEE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FC1EF9D-03C4-4253-9303-72C3379BFB01}"/>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575F12CB-EA82-4070-936A-7BF4278EE851}"/>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F657178-DC60-40B9-8E5B-1A21F72624EA}"/>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Glycidyl Ethers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C12-C14 AGE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72AB39D3-40D9-42E9-BB98-768FE4FE074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DE1D5F9-EC2C-4285-9007-C8BB37632CD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4C0B32E8-D240-4FF5-86BA-21228E4A26E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F0EAC6A9-4966-4EDB-A600-5CF1542C1AE8}"/>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CD677E63-7779-4D39-81E8-4ECC852BEEF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E4F09A5C-A578-4256-840E-3108850F230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A402857E-25B5-4188-99B0-EEDFADB3B57D}"/>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30FA132-A665-4AA3-A6D3-672D635BC29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F020F1D4-1D47-4051-AF54-2E55FCF9774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EAE5D123-E423-4D13-B928-E1E534279C1D}"/>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399B2A71-4B2E-4A2B-8533-5D069B2E18A9}"/>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757DD528-25E6-46BC-841C-82A8A7D5D83F}"/>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656E5761-6ACB-4849-9BA9-51C61534BE2C}"/>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D05D44D-68B5-4DE1-A62A-D328D3EA188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Zinc Borate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E20A127D-836D-400E-A0B9-648F3F6DB1A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20764075-7B7C-44D3-A258-14330AAD701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B9EB87A7-0D1E-4315-85DE-79A0DC81C8F2}"/>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2EB2A0F6-2986-4606-B3B5-ECF634358B1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7BCA5AA9-E8BE-4118-B226-232CF8080E3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7293A3EB-A29A-4083-B93A-8271152E51B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D0245EC1-46D8-4B73-AD06-563D2301B941}"/>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C92C1A5E-3CD7-4574-AF1A-4E84551CA97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5F27C11-DD6F-4544-81C5-61D49BD6FBA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6082AE48-E201-4232-9F3E-63362DE5490C}"/>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E9CB988E-B85A-48A4-967F-A24C8C480D76}"/>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DB85D89C-F923-4F1D-AAF8-12A99BFE8D72}"/>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BB72C01B-7DB6-4B3E-AEB8-F2C94A82FA17}"/>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B7EF637-BFB1-4264-9200-0DC49545A6F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2-Hydroxyethyl methacrylate (HEMA)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2-Hydroxypropyl methacrylate (HPMA)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Chlorinated paraffin 70%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ConCap M-epsilon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monovinyl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 (Ethylene glycol) divinyl ether</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Vinyl toluene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69A86C9E-D959-4AF7-9166-F09C26BDB60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88AD92F8-267E-41C7-81C3-498C2B73EF6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CF77BC64-3998-4969-BF8F-3A7219C50CB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D806300-619E-49E4-AD14-6644B872183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73E7A736-4A42-4354-9496-9FE8BBA14A0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43A7BF14-E97B-46B7-84F6-D127A0FCD36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DF69C75C-200D-4256-921C-3B86C56DA5C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AB80ACE3-4E07-4808-AB5A-C22CFC4EAB2F}"/>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81CB18A8-6E34-4524-B7C4-73F70B85BB1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5C86DA3B-AC37-453C-B6A9-5C22706007F9}"/>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AE25A90E-A3DB-441D-82CD-D035E616316E}"/>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ED8F0D90-2DA7-48D3-8CEA-642B12747A47}"/>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4DAF3054-69A5-4F71-8430-F49C3FC726EE}"/>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CA8F7A5-E594-45F6-B2E5-94A789CCCF6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Polycaprolactone polyol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217028E4-F08D-468F-ADA2-D1926FD4273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09746BF9-B69E-4E4C-BF8F-F2B179ED587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599ADCCB-6794-4B66-893A-33E18AC2C0CE}"/>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BEABF054-4219-48C5-B28D-E3330A44020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6C5F0D28-2B33-4750-B2D8-3335409237B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577F89F-80B8-47EF-98A6-56531F0B0460}"/>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42CBFC4A-065E-4BE8-9130-8071878F9BCB}"/>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9223420C-6B19-43FA-801F-B9608C0DB5ED}"/>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96529F00-93ED-4BF3-95AE-817A4174CE2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BF3FC82C-FFAD-482E-94FC-E16746469CD7}"/>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1AC2698F-3F9A-4654-876B-B7DCD0C4D40D}"/>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1ECDB08E-4F31-4579-B0E1-7DD728CA68C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16FDF7BA-4506-4E77-BBDF-F837C959C6D5}"/>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5EAFCDE-B00D-4269-8494-FFB697F81E6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AE460811-F52D-43F8-AC2A-FDCDD8ACAB8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E31949AC-474D-4A0B-B082-F4BDBBC1C36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9225DB24-3EE3-4413-85D3-F115C8DF8E3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AADA8C76-A9A7-439B-8F4F-4DE6F3F593E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F30AEA8F-83F4-4768-99BB-0F42FF9C141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EFD5727-49E2-4CCF-A91E-30EF89D7BBC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066F5BE3-16E5-4C95-9041-151010C0721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41A96BF6-DA1D-425C-8CE5-CCD86715BE5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CD1C6E83-CB31-4CD3-9D1D-F6491B443E33}"/>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1190A8C3-F120-4162-B8CC-F569AC62B922}"/>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6AC94F3A-B8CE-474E-8ACC-B35A047A9E3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AB570366-6155-49CE-B3B8-A155ADB4E6D0}"/>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27E31E36-E1A4-490D-8BDE-E675F37923DB}"/>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8B08FB4-18EF-423A-9DE7-4F548504E9B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4-Acryloylmorpholine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Acetylacetone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Phenoxyethanol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4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601B57E2-1CF8-4F9D-B80D-F76BF26C39FD}"/>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B4B29FC4-DA83-4019-BAE5-E72A262DF7D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59FECF34-1EA8-42AD-B8E7-07FFB3BEC5E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4213D3B2-F802-45BD-81DC-83E20C01EFD9}"/>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B55C5948-9491-4BE1-8981-32D3474A1CD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B45979B7-5099-48D7-9287-0F1F4D3B9356}"/>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240B8E9A-05B1-476A-90A7-F06E85E7012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62A7350A-F9DF-41EE-959D-9957448607C7}"/>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170E7ACD-A2CD-4BA8-994B-53F63FB6E956}"/>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9DE1A8D8-60E9-4B17-A741-FB9E0B9D08F3}"/>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F6074FF7-E671-41B9-A047-513DEC239211}"/>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07ABA846-7C36-4174-8CC4-0C3133A462D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A2CFC859-97DA-407A-819E-399F0AEC095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9DAB1B0-6BB8-488A-9CFE-7AF859152B3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P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C7E04E-5683-52EC-9A5D-AD9726C3BDF3}"/>
              </a:ext>
            </a:extLst>
          </p:cNvPr>
          <p:cNvPicPr>
            <a:picLocks noChangeAspect="1"/>
          </p:cNvPicPr>
          <p:nvPr/>
        </p:nvPicPr>
        <p:blipFill rotWithShape="1">
          <a:blip r:embed="rId2">
            <a:extLst>
              <a:ext uri="{28A0092B-C50C-407E-A947-70E740481C1C}">
                <a14:useLocalDpi xmlns:a14="http://schemas.microsoft.com/office/drawing/2010/main" val="0"/>
              </a:ext>
            </a:extLst>
          </a:blip>
          <a:srcRect l="6708" t="11182" r="5023" b="3877"/>
          <a:stretch/>
        </p:blipFill>
        <p:spPr>
          <a:xfrm>
            <a:off x="0" y="339635"/>
            <a:ext cx="12192000" cy="6518365"/>
          </a:xfrm>
          <a:prstGeom prst="rect">
            <a:avLst/>
          </a:prstGeom>
        </p:spPr>
      </p:pic>
      <p:sp>
        <p:nvSpPr>
          <p:cNvPr id="5" name="TextBox 4">
            <a:extLst>
              <a:ext uri="{FF2B5EF4-FFF2-40B4-BE49-F238E27FC236}">
                <a16:creationId xmlns:a16="http://schemas.microsoft.com/office/drawing/2014/main" id="{AD68A7A7-5FB9-E746-5AF4-F988460C5C8D}"/>
              </a:ext>
            </a:extLst>
          </p:cNvPr>
          <p:cNvSpPr txBox="1"/>
          <p:nvPr/>
        </p:nvSpPr>
        <p:spPr>
          <a:xfrm>
            <a:off x="6343650" y="5872034"/>
            <a:ext cx="5448300" cy="646331"/>
          </a:xfrm>
          <a:prstGeom prst="rect">
            <a:avLst/>
          </a:prstGeom>
          <a:noFill/>
        </p:spPr>
        <p:txBody>
          <a:bodyPr wrap="square" rtlCol="0">
            <a:spAutoFit/>
          </a:bodyPr>
          <a:lstStyle/>
          <a:p>
            <a:r>
              <a:rPr lang="en-IN" sz="3600" dirty="0">
                <a:latin typeface="Futura Bk BT" panose="020B0502020204020303" pitchFamily="34" charset="0"/>
              </a:rPr>
              <a:t>OUR GLOBAL PRESENCE</a:t>
            </a:r>
          </a:p>
        </p:txBody>
      </p:sp>
      <p:pic>
        <p:nvPicPr>
          <p:cNvPr id="6" name="Picture 5">
            <a:extLst>
              <a:ext uri="{FF2B5EF4-FFF2-40B4-BE49-F238E27FC236}">
                <a16:creationId xmlns:a16="http://schemas.microsoft.com/office/drawing/2014/main" id="{957AE426-C01D-747B-F737-E7AA02C30F69}"/>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2643614" y="3490076"/>
            <a:ext cx="139120" cy="145181"/>
          </a:xfrm>
          <a:prstGeom prst="rect">
            <a:avLst/>
          </a:prstGeom>
        </p:spPr>
      </p:pic>
      <p:pic>
        <p:nvPicPr>
          <p:cNvPr id="7" name="Picture 6">
            <a:extLst>
              <a:ext uri="{FF2B5EF4-FFF2-40B4-BE49-F238E27FC236}">
                <a16:creationId xmlns:a16="http://schemas.microsoft.com/office/drawing/2014/main" id="{B6F0A17A-D09E-5C49-C76E-BC76ED737BB2}"/>
              </a:ext>
            </a:extLst>
          </p:cNvPr>
          <p:cNvPicPr>
            <a:picLocks noChangeAspect="1"/>
          </p:cNvPicPr>
          <p:nvPr/>
        </p:nvPicPr>
        <p:blipFill rotWithShape="1">
          <a:blip r:embed="rId3">
            <a:extLst>
              <a:ext uri="{28A0092B-C50C-407E-A947-70E740481C1C}">
                <a14:useLocalDpi xmlns:a14="http://schemas.microsoft.com/office/drawing/2010/main" val="0"/>
              </a:ext>
            </a:extLst>
          </a:blip>
          <a:srcRect l="51264" t="70102" r="40350" b="13019"/>
          <a:stretch/>
        </p:blipFill>
        <p:spPr>
          <a:xfrm>
            <a:off x="3585477" y="3763504"/>
            <a:ext cx="72123" cy="145181"/>
          </a:xfrm>
          <a:prstGeom prst="rect">
            <a:avLst/>
          </a:prstGeom>
        </p:spPr>
      </p:pic>
      <p:pic>
        <p:nvPicPr>
          <p:cNvPr id="8" name="Picture 7">
            <a:extLst>
              <a:ext uri="{FF2B5EF4-FFF2-40B4-BE49-F238E27FC236}">
                <a16:creationId xmlns:a16="http://schemas.microsoft.com/office/drawing/2014/main" id="{56C34BCA-369F-6741-C496-A710BE9F24F5}"/>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6984088" y="3810000"/>
            <a:ext cx="139120" cy="145181"/>
          </a:xfrm>
          <a:prstGeom prst="rect">
            <a:avLst/>
          </a:prstGeom>
        </p:spPr>
      </p:pic>
      <p:pic>
        <p:nvPicPr>
          <p:cNvPr id="9" name="Picture 8">
            <a:extLst>
              <a:ext uri="{FF2B5EF4-FFF2-40B4-BE49-F238E27FC236}">
                <a16:creationId xmlns:a16="http://schemas.microsoft.com/office/drawing/2014/main" id="{CA7CC5DA-49DE-1AE4-E152-0376902C17DA}"/>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750635" y="3519648"/>
            <a:ext cx="139120" cy="145181"/>
          </a:xfrm>
          <a:prstGeom prst="rect">
            <a:avLst/>
          </a:prstGeom>
        </p:spPr>
      </p:pic>
      <p:pic>
        <p:nvPicPr>
          <p:cNvPr id="10" name="Picture 9">
            <a:extLst>
              <a:ext uri="{FF2B5EF4-FFF2-40B4-BE49-F238E27FC236}">
                <a16:creationId xmlns:a16="http://schemas.microsoft.com/office/drawing/2014/main" id="{8DF84C6A-BC85-97C9-F014-4CD2511E43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273699" y="3239870"/>
            <a:ext cx="139120" cy="145181"/>
          </a:xfrm>
          <a:prstGeom prst="rect">
            <a:avLst/>
          </a:prstGeom>
        </p:spPr>
      </p:pic>
      <p:pic>
        <p:nvPicPr>
          <p:cNvPr id="11" name="Picture 10">
            <a:extLst>
              <a:ext uri="{FF2B5EF4-FFF2-40B4-BE49-F238E27FC236}">
                <a16:creationId xmlns:a16="http://schemas.microsoft.com/office/drawing/2014/main" id="{BB57FF16-93A0-9143-D77A-7ABBD95A7FBC}"/>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158699" y="3420549"/>
            <a:ext cx="139120" cy="145181"/>
          </a:xfrm>
          <a:prstGeom prst="rect">
            <a:avLst/>
          </a:prstGeom>
        </p:spPr>
      </p:pic>
      <p:pic>
        <p:nvPicPr>
          <p:cNvPr id="12" name="Picture 11">
            <a:extLst>
              <a:ext uri="{FF2B5EF4-FFF2-40B4-BE49-F238E27FC236}">
                <a16:creationId xmlns:a16="http://schemas.microsoft.com/office/drawing/2014/main" id="{C0F9E16F-5612-F259-94B8-11FF483D295E}"/>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5089139" y="3283819"/>
            <a:ext cx="139120" cy="145181"/>
          </a:xfrm>
          <a:prstGeom prst="rect">
            <a:avLst/>
          </a:prstGeom>
        </p:spPr>
      </p:pic>
      <p:pic>
        <p:nvPicPr>
          <p:cNvPr id="13" name="Picture 12">
            <a:extLst>
              <a:ext uri="{FF2B5EF4-FFF2-40B4-BE49-F238E27FC236}">
                <a16:creationId xmlns:a16="http://schemas.microsoft.com/office/drawing/2014/main" id="{A10C26AC-D5D2-8CCE-D49E-F37D53FC79C6}"/>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931528" y="3420548"/>
            <a:ext cx="139120" cy="145181"/>
          </a:xfrm>
          <a:prstGeom prst="rect">
            <a:avLst/>
          </a:prstGeom>
        </p:spPr>
      </p:pic>
      <p:pic>
        <p:nvPicPr>
          <p:cNvPr id="14" name="Picture 13">
            <a:extLst>
              <a:ext uri="{FF2B5EF4-FFF2-40B4-BE49-F238E27FC236}">
                <a16:creationId xmlns:a16="http://schemas.microsoft.com/office/drawing/2014/main" id="{52AC5EA6-C6FA-90F9-2234-DB73E6A30E32}"/>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836434" y="3283818"/>
            <a:ext cx="139120" cy="145181"/>
          </a:xfrm>
          <a:prstGeom prst="rect">
            <a:avLst/>
          </a:prstGeom>
        </p:spPr>
      </p:pic>
      <p:pic>
        <p:nvPicPr>
          <p:cNvPr id="15" name="Picture 14">
            <a:extLst>
              <a:ext uri="{FF2B5EF4-FFF2-40B4-BE49-F238E27FC236}">
                <a16:creationId xmlns:a16="http://schemas.microsoft.com/office/drawing/2014/main" id="{900EB5B5-2C8D-4EE6-7DA7-E1CDF0E4F65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8100697" y="3690914"/>
            <a:ext cx="139120" cy="145181"/>
          </a:xfrm>
          <a:prstGeom prst="rect">
            <a:avLst/>
          </a:prstGeom>
        </p:spPr>
      </p:pic>
      <p:pic>
        <p:nvPicPr>
          <p:cNvPr id="16" name="Picture 15">
            <a:extLst>
              <a:ext uri="{FF2B5EF4-FFF2-40B4-BE49-F238E27FC236}">
                <a16:creationId xmlns:a16="http://schemas.microsoft.com/office/drawing/2014/main" id="{C91C598B-6DD1-A9B6-B865-4CCEE010D4E4}"/>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3238498" y="4629207"/>
            <a:ext cx="139120" cy="145181"/>
          </a:xfrm>
          <a:prstGeom prst="rect">
            <a:avLst/>
          </a:prstGeom>
        </p:spPr>
      </p:pic>
      <p:pic>
        <p:nvPicPr>
          <p:cNvPr id="17" name="Picture 16">
            <a:extLst>
              <a:ext uri="{FF2B5EF4-FFF2-40B4-BE49-F238E27FC236}">
                <a16:creationId xmlns:a16="http://schemas.microsoft.com/office/drawing/2014/main" id="{09DCE64F-3628-3120-DCE6-368AB5FCEF8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5416"/>
          <a:stretch/>
        </p:blipFill>
        <p:spPr>
          <a:xfrm>
            <a:off x="2397624" y="2221962"/>
            <a:ext cx="100461" cy="124569"/>
          </a:xfrm>
          <a:prstGeom prst="rect">
            <a:avLst/>
          </a:prstGeom>
        </p:spPr>
      </p:pic>
      <p:pic>
        <p:nvPicPr>
          <p:cNvPr id="18" name="Picture 17">
            <a:extLst>
              <a:ext uri="{FF2B5EF4-FFF2-40B4-BE49-F238E27FC236}">
                <a16:creationId xmlns:a16="http://schemas.microsoft.com/office/drawing/2014/main" id="{A754573A-8A04-0F3F-AC9D-C4BC339498E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622012"/>
            <a:ext cx="100461" cy="145181"/>
          </a:xfrm>
          <a:prstGeom prst="rect">
            <a:avLst/>
          </a:prstGeom>
        </p:spPr>
      </p:pic>
      <p:pic>
        <p:nvPicPr>
          <p:cNvPr id="19" name="Picture 18">
            <a:extLst>
              <a:ext uri="{FF2B5EF4-FFF2-40B4-BE49-F238E27FC236}">
                <a16:creationId xmlns:a16="http://schemas.microsoft.com/office/drawing/2014/main" id="{5EF84823-B8B0-09AA-55E4-26CF389D0D87}"/>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2269455"/>
            <a:ext cx="100461" cy="145181"/>
          </a:xfrm>
          <a:prstGeom prst="rect">
            <a:avLst/>
          </a:prstGeom>
        </p:spPr>
      </p:pic>
      <p:pic>
        <p:nvPicPr>
          <p:cNvPr id="20" name="Picture 19">
            <a:extLst>
              <a:ext uri="{FF2B5EF4-FFF2-40B4-BE49-F238E27FC236}">
                <a16:creationId xmlns:a16="http://schemas.microsoft.com/office/drawing/2014/main" id="{E280B890-F2BC-3E32-EBCF-6AC1B4276988}"/>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910221"/>
            <a:ext cx="100461" cy="145181"/>
          </a:xfrm>
          <a:prstGeom prst="rect">
            <a:avLst/>
          </a:prstGeom>
        </p:spPr>
      </p:pic>
      <p:pic>
        <p:nvPicPr>
          <p:cNvPr id="21" name="Picture 20">
            <a:extLst>
              <a:ext uri="{FF2B5EF4-FFF2-40B4-BE49-F238E27FC236}">
                <a16:creationId xmlns:a16="http://schemas.microsoft.com/office/drawing/2014/main" id="{8A6BD372-B7E8-FA1B-01DA-FF37CBDFC061}"/>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2" r="39912" b="13019"/>
          <a:stretch/>
        </p:blipFill>
        <p:spPr>
          <a:xfrm>
            <a:off x="4631237" y="1542205"/>
            <a:ext cx="100461" cy="145181"/>
          </a:xfrm>
          <a:prstGeom prst="rect">
            <a:avLst/>
          </a:prstGeom>
        </p:spPr>
      </p:pic>
      <p:pic>
        <p:nvPicPr>
          <p:cNvPr id="22" name="Picture 21">
            <a:extLst>
              <a:ext uri="{FF2B5EF4-FFF2-40B4-BE49-F238E27FC236}">
                <a16:creationId xmlns:a16="http://schemas.microsoft.com/office/drawing/2014/main" id="{77ABCAE3-FC07-0C00-91C5-F04DE7A87ACD}"/>
              </a:ext>
            </a:extLst>
          </p:cNvPr>
          <p:cNvPicPr>
            <a:picLocks noChangeAspect="1"/>
          </p:cNvPicPr>
          <p:nvPr/>
        </p:nvPicPr>
        <p:blipFill rotWithShape="1">
          <a:blip r:embed="rId3">
            <a:extLst>
              <a:ext uri="{28A0092B-C50C-407E-A947-70E740481C1C}">
                <a14:useLocalDpi xmlns:a14="http://schemas.microsoft.com/office/drawing/2010/main" val="0"/>
              </a:ext>
            </a:extLst>
          </a:blip>
          <a:srcRect l="48407" t="70101" r="39912" b="15795"/>
          <a:stretch/>
        </p:blipFill>
        <p:spPr>
          <a:xfrm>
            <a:off x="4631237" y="1167164"/>
            <a:ext cx="100461" cy="121303"/>
          </a:xfrm>
          <a:prstGeom prst="rect">
            <a:avLst/>
          </a:prstGeom>
        </p:spPr>
      </p:pic>
      <p:pic>
        <p:nvPicPr>
          <p:cNvPr id="23" name="Picture 22">
            <a:extLst>
              <a:ext uri="{FF2B5EF4-FFF2-40B4-BE49-F238E27FC236}">
                <a16:creationId xmlns:a16="http://schemas.microsoft.com/office/drawing/2014/main" id="{E260BBE3-8187-E51E-ADB2-BE26A417D782}"/>
              </a:ext>
            </a:extLst>
          </p:cNvPr>
          <p:cNvPicPr>
            <a:picLocks noChangeAspect="1"/>
          </p:cNvPicPr>
          <p:nvPr/>
        </p:nvPicPr>
        <p:blipFill rotWithShape="1">
          <a:blip r:embed="rId3">
            <a:extLst>
              <a:ext uri="{28A0092B-C50C-407E-A947-70E740481C1C}">
                <a14:useLocalDpi xmlns:a14="http://schemas.microsoft.com/office/drawing/2010/main" val="0"/>
              </a:ext>
            </a:extLst>
          </a:blip>
          <a:srcRect l="51293" t="70102" r="35417" b="13019"/>
          <a:stretch/>
        </p:blipFill>
        <p:spPr>
          <a:xfrm>
            <a:off x="6130343" y="2426749"/>
            <a:ext cx="114301" cy="145181"/>
          </a:xfrm>
          <a:prstGeom prst="rect">
            <a:avLst/>
          </a:prstGeom>
        </p:spPr>
      </p:pic>
      <p:pic>
        <p:nvPicPr>
          <p:cNvPr id="24" name="Picture 23">
            <a:extLst>
              <a:ext uri="{FF2B5EF4-FFF2-40B4-BE49-F238E27FC236}">
                <a16:creationId xmlns:a16="http://schemas.microsoft.com/office/drawing/2014/main" id="{49F2D878-8607-BA82-F58C-063AEEABC25E}"/>
              </a:ext>
            </a:extLst>
          </p:cNvPr>
          <p:cNvPicPr>
            <a:picLocks noChangeAspect="1"/>
          </p:cNvPicPr>
          <p:nvPr/>
        </p:nvPicPr>
        <p:blipFill rotWithShape="1">
          <a:blip r:embed="rId3">
            <a:extLst>
              <a:ext uri="{28A0092B-C50C-407E-A947-70E740481C1C}">
                <a14:useLocalDpi xmlns:a14="http://schemas.microsoft.com/office/drawing/2010/main" val="0"/>
              </a:ext>
            </a:extLst>
          </a:blip>
          <a:srcRect l="51215" t="73563" r="40099" b="17453"/>
          <a:stretch/>
        </p:blipFill>
        <p:spPr>
          <a:xfrm>
            <a:off x="7557323" y="4870790"/>
            <a:ext cx="74698" cy="77273"/>
          </a:xfrm>
          <a:prstGeom prst="rect">
            <a:avLst/>
          </a:prstGeom>
        </p:spPr>
      </p:pic>
      <p:pic>
        <p:nvPicPr>
          <p:cNvPr id="25" name="Picture 24">
            <a:extLst>
              <a:ext uri="{FF2B5EF4-FFF2-40B4-BE49-F238E27FC236}">
                <a16:creationId xmlns:a16="http://schemas.microsoft.com/office/drawing/2014/main" id="{BAC38F1D-657D-757C-2400-10C9E6CE2426}"/>
              </a:ext>
            </a:extLst>
          </p:cNvPr>
          <p:cNvPicPr>
            <a:picLocks noChangeAspect="1"/>
          </p:cNvPicPr>
          <p:nvPr/>
        </p:nvPicPr>
        <p:blipFill rotWithShape="1">
          <a:blip r:embed="rId3">
            <a:extLst>
              <a:ext uri="{28A0092B-C50C-407E-A947-70E740481C1C}">
                <a14:useLocalDpi xmlns:a14="http://schemas.microsoft.com/office/drawing/2010/main" val="0"/>
              </a:ext>
            </a:extLst>
          </a:blip>
          <a:srcRect l="51419" t="73388" r="40195" b="17628"/>
          <a:stretch/>
        </p:blipFill>
        <p:spPr>
          <a:xfrm>
            <a:off x="7987477" y="4584879"/>
            <a:ext cx="72122" cy="77273"/>
          </a:xfrm>
          <a:prstGeom prst="rect">
            <a:avLst/>
          </a:prstGeom>
        </p:spPr>
      </p:pic>
      <p:cxnSp>
        <p:nvCxnSpPr>
          <p:cNvPr id="26" name="Connector: Elbow 25">
            <a:extLst>
              <a:ext uri="{FF2B5EF4-FFF2-40B4-BE49-F238E27FC236}">
                <a16:creationId xmlns:a16="http://schemas.microsoft.com/office/drawing/2014/main" id="{735112F2-AA05-B95D-E605-2A2DBC460431}"/>
              </a:ext>
            </a:extLst>
          </p:cNvPr>
          <p:cNvCxnSpPr>
            <a:cxnSpLocks/>
            <a:stCxn id="14" idx="0"/>
            <a:endCxn id="18" idx="3"/>
          </p:cNvCxnSpPr>
          <p:nvPr/>
        </p:nvCxnSpPr>
        <p:spPr>
          <a:xfrm rot="16200000" flipV="1">
            <a:off x="4524239" y="2902063"/>
            <a:ext cx="589215" cy="174296"/>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7211F5FD-83EB-8019-0B56-912DB0C185C0}"/>
              </a:ext>
            </a:extLst>
          </p:cNvPr>
          <p:cNvCxnSpPr>
            <a:cxnSpLocks/>
            <a:stCxn id="15" idx="2"/>
            <a:endCxn id="25" idx="3"/>
          </p:cNvCxnSpPr>
          <p:nvPr/>
        </p:nvCxnSpPr>
        <p:spPr>
          <a:xfrm rot="5400000">
            <a:off x="7721218" y="4174476"/>
            <a:ext cx="787421" cy="11065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DE466C7F-95D3-2DBC-1580-12ABF618A747}"/>
              </a:ext>
            </a:extLst>
          </p:cNvPr>
          <p:cNvCxnSpPr>
            <a:cxnSpLocks/>
            <a:stCxn id="8" idx="2"/>
            <a:endCxn id="24" idx="1"/>
          </p:cNvCxnSpPr>
          <p:nvPr/>
        </p:nvCxnSpPr>
        <p:spPr>
          <a:xfrm rot="16200000" flipH="1">
            <a:off x="6828362" y="4180466"/>
            <a:ext cx="954246" cy="503675"/>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81157E17-A965-6AFB-FE5D-439999E18D69}"/>
              </a:ext>
            </a:extLst>
          </p:cNvPr>
          <p:cNvCxnSpPr>
            <a:cxnSpLocks/>
            <a:stCxn id="9" idx="0"/>
            <a:endCxn id="23" idx="1"/>
          </p:cNvCxnSpPr>
          <p:nvPr/>
        </p:nvCxnSpPr>
        <p:spPr>
          <a:xfrm rot="5400000" flipH="1" flipV="1">
            <a:off x="5465115" y="2854420"/>
            <a:ext cx="1020308" cy="310148"/>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B244650-0CF5-15F6-57EA-4F23F8B1D567}"/>
              </a:ext>
            </a:extLst>
          </p:cNvPr>
          <p:cNvCxnSpPr>
            <a:cxnSpLocks/>
            <a:stCxn id="13" idx="0"/>
            <a:endCxn id="19" idx="3"/>
          </p:cNvCxnSpPr>
          <p:nvPr/>
        </p:nvCxnSpPr>
        <p:spPr>
          <a:xfrm rot="16200000" flipV="1">
            <a:off x="4327142" y="2746602"/>
            <a:ext cx="1078502" cy="269390"/>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85F5C5D1-A633-470E-03E7-C2871E3E5285}"/>
              </a:ext>
            </a:extLst>
          </p:cNvPr>
          <p:cNvCxnSpPr>
            <a:cxnSpLocks/>
            <a:stCxn id="12" idx="0"/>
            <a:endCxn id="20" idx="3"/>
          </p:cNvCxnSpPr>
          <p:nvPr/>
        </p:nvCxnSpPr>
        <p:spPr>
          <a:xfrm rot="16200000" flipV="1">
            <a:off x="4294696" y="2419815"/>
            <a:ext cx="1301007" cy="42700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75537B5-02DB-DC49-F572-3CCFC75B8636}"/>
              </a:ext>
            </a:extLst>
          </p:cNvPr>
          <p:cNvCxnSpPr>
            <a:cxnSpLocks/>
            <a:stCxn id="11" idx="0"/>
            <a:endCxn id="21" idx="3"/>
          </p:cNvCxnSpPr>
          <p:nvPr/>
        </p:nvCxnSpPr>
        <p:spPr>
          <a:xfrm rot="16200000" flipV="1">
            <a:off x="4077103" y="2269392"/>
            <a:ext cx="1805753" cy="496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FA61DBA1-062F-D12B-D82F-A8F972201343}"/>
              </a:ext>
            </a:extLst>
          </p:cNvPr>
          <p:cNvCxnSpPr>
            <a:cxnSpLocks/>
            <a:stCxn id="10" idx="0"/>
            <a:endCxn id="22" idx="3"/>
          </p:cNvCxnSpPr>
          <p:nvPr/>
        </p:nvCxnSpPr>
        <p:spPr>
          <a:xfrm rot="16200000" flipV="1">
            <a:off x="4031452" y="1928062"/>
            <a:ext cx="2012054" cy="611561"/>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7E0C8649-FCB5-DC7E-7845-92F6478ECE8F}"/>
              </a:ext>
            </a:extLst>
          </p:cNvPr>
          <p:cNvCxnSpPr>
            <a:cxnSpLocks/>
            <a:stCxn id="6" idx="0"/>
            <a:endCxn id="17" idx="3"/>
          </p:cNvCxnSpPr>
          <p:nvPr/>
        </p:nvCxnSpPr>
        <p:spPr>
          <a:xfrm rot="16200000" flipV="1">
            <a:off x="2002716" y="2779617"/>
            <a:ext cx="1205829" cy="21508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CE917C5-B0FA-C23A-630F-C9ECFF7FF8AD}"/>
              </a:ext>
            </a:extLst>
          </p:cNvPr>
          <p:cNvCxnSpPr>
            <a:cxnSpLocks/>
            <a:stCxn id="16" idx="0"/>
            <a:endCxn id="7" idx="1"/>
          </p:cNvCxnSpPr>
          <p:nvPr/>
        </p:nvCxnSpPr>
        <p:spPr>
          <a:xfrm rot="5400000" flipH="1" flipV="1">
            <a:off x="3050211" y="4093942"/>
            <a:ext cx="793112" cy="277419"/>
          </a:xfrm>
          <a:prstGeom prst="bentConnector2">
            <a:avLst/>
          </a:prstGeom>
          <a:ln w="19050">
            <a:solidFill>
              <a:srgbClr val="1390CA"/>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7DF50308-A097-598E-80C6-7A8717CF713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565143" y="3557530"/>
            <a:ext cx="203669" cy="172246"/>
          </a:xfrm>
          <a:prstGeom prst="rect">
            <a:avLst/>
          </a:prstGeom>
        </p:spPr>
      </p:pic>
      <p:pic>
        <p:nvPicPr>
          <p:cNvPr id="38" name="Picture 37">
            <a:extLst>
              <a:ext uri="{FF2B5EF4-FFF2-40B4-BE49-F238E27FC236}">
                <a16:creationId xmlns:a16="http://schemas.microsoft.com/office/drawing/2014/main" id="{74F18D1A-34ED-A4DA-E869-6E66ECD13EF9}"/>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602521"/>
            <a:ext cx="74975" cy="76179"/>
          </a:xfrm>
          <a:prstGeom prst="rect">
            <a:avLst/>
          </a:prstGeom>
        </p:spPr>
      </p:pic>
      <p:pic>
        <p:nvPicPr>
          <p:cNvPr id="39" name="Picture 38">
            <a:extLst>
              <a:ext uri="{FF2B5EF4-FFF2-40B4-BE49-F238E27FC236}">
                <a16:creationId xmlns:a16="http://schemas.microsoft.com/office/drawing/2014/main" id="{3F80EB75-BCB8-ADE9-50E9-AE3EAAE5C914}"/>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326044" y="3604791"/>
            <a:ext cx="203669" cy="172246"/>
          </a:xfrm>
          <a:prstGeom prst="rect">
            <a:avLst/>
          </a:prstGeom>
        </p:spPr>
      </p:pic>
      <p:pic>
        <p:nvPicPr>
          <p:cNvPr id="40" name="Picture 39">
            <a:extLst>
              <a:ext uri="{FF2B5EF4-FFF2-40B4-BE49-F238E27FC236}">
                <a16:creationId xmlns:a16="http://schemas.microsoft.com/office/drawing/2014/main" id="{462F95E7-7E55-4210-9FA0-1ACA6D72239F}"/>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8290045" y="3877595"/>
            <a:ext cx="203669" cy="172246"/>
          </a:xfrm>
          <a:prstGeom prst="rect">
            <a:avLst/>
          </a:prstGeom>
        </p:spPr>
      </p:pic>
      <p:cxnSp>
        <p:nvCxnSpPr>
          <p:cNvPr id="41" name="Straight Connector 40">
            <a:extLst>
              <a:ext uri="{FF2B5EF4-FFF2-40B4-BE49-F238E27FC236}">
                <a16:creationId xmlns:a16="http://schemas.microsoft.com/office/drawing/2014/main" id="{4BADDA73-C8B3-DDB6-C160-E3D0A87DDFAF}"/>
              </a:ext>
            </a:extLst>
          </p:cNvPr>
          <p:cNvCxnSpPr>
            <a:cxnSpLocks/>
            <a:stCxn id="36" idx="3"/>
            <a:endCxn id="38" idx="1"/>
          </p:cNvCxnSpPr>
          <p:nvPr/>
        </p:nvCxnSpPr>
        <p:spPr>
          <a:xfrm flipV="1">
            <a:off x="8768812" y="3640611"/>
            <a:ext cx="508515" cy="3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2455FD2A-2640-FAA5-E10B-750F840F293F}"/>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373552"/>
            <a:ext cx="74975" cy="76179"/>
          </a:xfrm>
          <a:prstGeom prst="rect">
            <a:avLst/>
          </a:prstGeom>
        </p:spPr>
      </p:pic>
      <p:pic>
        <p:nvPicPr>
          <p:cNvPr id="43" name="Picture 42">
            <a:extLst>
              <a:ext uri="{FF2B5EF4-FFF2-40B4-BE49-F238E27FC236}">
                <a16:creationId xmlns:a16="http://schemas.microsoft.com/office/drawing/2014/main" id="{CDF4614A-F539-94D2-B055-28842F8287F7}"/>
              </a:ext>
            </a:extLst>
          </p:cNvPr>
          <p:cNvPicPr>
            <a:picLocks noChangeAspect="1"/>
          </p:cNvPicPr>
          <p:nvPr/>
        </p:nvPicPr>
        <p:blipFill rotWithShape="1">
          <a:blip r:embed="rId4">
            <a:extLst>
              <a:ext uri="{28A0092B-C50C-407E-A947-70E740481C1C}">
                <a14:useLocalDpi xmlns:a14="http://schemas.microsoft.com/office/drawing/2010/main" val="0"/>
              </a:ext>
            </a:extLst>
          </a:blip>
          <a:srcRect l="84252" t="40501" r="9089" b="52733"/>
          <a:stretch/>
        </p:blipFill>
        <p:spPr>
          <a:xfrm>
            <a:off x="9277327" y="3921226"/>
            <a:ext cx="74975" cy="76179"/>
          </a:xfrm>
          <a:prstGeom prst="rect">
            <a:avLst/>
          </a:prstGeom>
        </p:spPr>
      </p:pic>
      <p:cxnSp>
        <p:nvCxnSpPr>
          <p:cNvPr id="44" name="Straight Connector 43">
            <a:extLst>
              <a:ext uri="{FF2B5EF4-FFF2-40B4-BE49-F238E27FC236}">
                <a16:creationId xmlns:a16="http://schemas.microsoft.com/office/drawing/2014/main" id="{D4AC3C8A-1DDD-A6B5-4E24-DCED008CF2E2}"/>
              </a:ext>
            </a:extLst>
          </p:cNvPr>
          <p:cNvCxnSpPr>
            <a:cxnSpLocks/>
            <a:stCxn id="40" idx="3"/>
            <a:endCxn id="43" idx="1"/>
          </p:cNvCxnSpPr>
          <p:nvPr/>
        </p:nvCxnSpPr>
        <p:spPr>
          <a:xfrm flipV="1">
            <a:off x="8493714" y="3959316"/>
            <a:ext cx="783613" cy="4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656D18F9-BA59-757D-4F56-DE3453AA6C37}"/>
              </a:ext>
            </a:extLst>
          </p:cNvPr>
          <p:cNvCxnSpPr>
            <a:cxnSpLocks/>
            <a:stCxn id="39" idx="0"/>
            <a:endCxn id="42" idx="1"/>
          </p:cNvCxnSpPr>
          <p:nvPr/>
        </p:nvCxnSpPr>
        <p:spPr>
          <a:xfrm rot="5400000" flipH="1" flipV="1">
            <a:off x="8756029" y="3083493"/>
            <a:ext cx="193149" cy="849448"/>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94D30955-4856-CACD-F1A0-5E7F08269E48}"/>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75145"/>
            <a:ext cx="1007850" cy="937690"/>
          </a:xfrm>
          <a:prstGeom prst="rect">
            <a:avLst/>
          </a:prstGeom>
        </p:spPr>
      </p:pic>
      <p:pic>
        <p:nvPicPr>
          <p:cNvPr id="47" name="Picture 46">
            <a:extLst>
              <a:ext uri="{FF2B5EF4-FFF2-40B4-BE49-F238E27FC236}">
                <a16:creationId xmlns:a16="http://schemas.microsoft.com/office/drawing/2014/main" id="{7A76725D-0F78-5033-0579-9D505FC808EB}"/>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204123" y="3752162"/>
            <a:ext cx="102920" cy="115676"/>
          </a:xfrm>
          <a:prstGeom prst="rect">
            <a:avLst/>
          </a:prstGeom>
        </p:spPr>
      </p:pic>
      <p:pic>
        <p:nvPicPr>
          <p:cNvPr id="48" name="Picture 47">
            <a:extLst>
              <a:ext uri="{FF2B5EF4-FFF2-40B4-BE49-F238E27FC236}">
                <a16:creationId xmlns:a16="http://schemas.microsoft.com/office/drawing/2014/main" id="{16B737B9-745F-66F7-1856-787126FF2FDE}"/>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136897" y="3626729"/>
            <a:ext cx="102920" cy="115676"/>
          </a:xfrm>
          <a:prstGeom prst="rect">
            <a:avLst/>
          </a:prstGeom>
        </p:spPr>
      </p:pic>
      <p:pic>
        <p:nvPicPr>
          <p:cNvPr id="49" name="Picture 48">
            <a:extLst>
              <a:ext uri="{FF2B5EF4-FFF2-40B4-BE49-F238E27FC236}">
                <a16:creationId xmlns:a16="http://schemas.microsoft.com/office/drawing/2014/main" id="{33B9E9A9-E42C-B932-B707-6183F3496212}"/>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8024477" y="3665480"/>
            <a:ext cx="102920" cy="115676"/>
          </a:xfrm>
          <a:prstGeom prst="rect">
            <a:avLst/>
          </a:prstGeom>
        </p:spPr>
      </p:pic>
      <p:pic>
        <p:nvPicPr>
          <p:cNvPr id="50" name="Picture 49">
            <a:extLst>
              <a:ext uri="{FF2B5EF4-FFF2-40B4-BE49-F238E27FC236}">
                <a16:creationId xmlns:a16="http://schemas.microsoft.com/office/drawing/2014/main" id="{74EFF67A-5BFD-B8DB-62BD-9D2AC81BB15F}"/>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38178" y="1084628"/>
            <a:ext cx="1007850" cy="937690"/>
          </a:xfrm>
          <a:prstGeom prst="rect">
            <a:avLst/>
          </a:prstGeom>
        </p:spPr>
      </p:pic>
      <p:pic>
        <p:nvPicPr>
          <p:cNvPr id="51" name="Picture 50">
            <a:extLst>
              <a:ext uri="{FF2B5EF4-FFF2-40B4-BE49-F238E27FC236}">
                <a16:creationId xmlns:a16="http://schemas.microsoft.com/office/drawing/2014/main" id="{41A7F370-624C-9657-EF7B-B32369068177}"/>
              </a:ext>
            </a:extLst>
          </p:cNvPr>
          <p:cNvPicPr>
            <a:picLocks noChangeAspect="1"/>
          </p:cNvPicPr>
          <p:nvPr/>
        </p:nvPicPr>
        <p:blipFill rotWithShape="1">
          <a:blip r:embed="rId5">
            <a:extLst>
              <a:ext uri="{28A0092B-C50C-407E-A947-70E740481C1C}">
                <a14:useLocalDpi xmlns:a14="http://schemas.microsoft.com/office/drawing/2010/main" val="0"/>
              </a:ext>
            </a:extLst>
          </a:blip>
          <a:srcRect l="14580" t="10553" r="52440" b="58763"/>
          <a:stretch/>
        </p:blipFill>
        <p:spPr>
          <a:xfrm>
            <a:off x="8529713" y="2081875"/>
            <a:ext cx="1007850" cy="937691"/>
          </a:xfrm>
          <a:prstGeom prst="rect">
            <a:avLst/>
          </a:prstGeom>
        </p:spPr>
      </p:pic>
      <p:cxnSp>
        <p:nvCxnSpPr>
          <p:cNvPr id="52" name="Connector: Elbow 51">
            <a:extLst>
              <a:ext uri="{FF2B5EF4-FFF2-40B4-BE49-F238E27FC236}">
                <a16:creationId xmlns:a16="http://schemas.microsoft.com/office/drawing/2014/main" id="{EFF1D14C-24EA-C8A3-A182-515A92955DAE}"/>
              </a:ext>
            </a:extLst>
          </p:cNvPr>
          <p:cNvCxnSpPr>
            <a:cxnSpLocks/>
            <a:stCxn id="46" idx="1"/>
            <a:endCxn id="49" idx="0"/>
          </p:cNvCxnSpPr>
          <p:nvPr/>
        </p:nvCxnSpPr>
        <p:spPr>
          <a:xfrm rot="10800000" flipV="1">
            <a:off x="8075938" y="543990"/>
            <a:ext cx="462241" cy="3121490"/>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E0FD1CB8-31F0-33B4-D7DE-88DD22491B89}"/>
              </a:ext>
            </a:extLst>
          </p:cNvPr>
          <p:cNvCxnSpPr>
            <a:cxnSpLocks/>
            <a:stCxn id="50" idx="1"/>
            <a:endCxn id="48" idx="0"/>
          </p:cNvCxnSpPr>
          <p:nvPr/>
        </p:nvCxnSpPr>
        <p:spPr>
          <a:xfrm rot="10800000" flipV="1">
            <a:off x="8188358" y="1553473"/>
            <a:ext cx="349821" cy="2073256"/>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F573F9CD-97B7-69CA-DFD5-5978FD8D5FC0}"/>
              </a:ext>
            </a:extLst>
          </p:cNvPr>
          <p:cNvCxnSpPr>
            <a:cxnSpLocks/>
            <a:stCxn id="51" idx="1"/>
            <a:endCxn id="47" idx="0"/>
          </p:cNvCxnSpPr>
          <p:nvPr/>
        </p:nvCxnSpPr>
        <p:spPr>
          <a:xfrm rot="10800000" flipV="1">
            <a:off x="8255583" y="2550720"/>
            <a:ext cx="274130" cy="1201441"/>
          </a:xfrm>
          <a:prstGeom prst="bentConnector2">
            <a:avLst/>
          </a:prstGeom>
          <a:ln w="19050">
            <a:solidFill>
              <a:srgbClr val="01536F"/>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BF4F922D-E580-CCF7-EABB-B09A3EA3608E}"/>
              </a:ext>
            </a:extLst>
          </p:cNvPr>
          <p:cNvSpPr txBox="1"/>
          <p:nvPr/>
        </p:nvSpPr>
        <p:spPr>
          <a:xfrm>
            <a:off x="3585477" y="1113719"/>
            <a:ext cx="896079"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Germany</a:t>
            </a:r>
          </a:p>
        </p:txBody>
      </p:sp>
      <p:sp>
        <p:nvSpPr>
          <p:cNvPr id="56" name="TextBox 55">
            <a:extLst>
              <a:ext uri="{FF2B5EF4-FFF2-40B4-BE49-F238E27FC236}">
                <a16:creationId xmlns:a16="http://schemas.microsoft.com/office/drawing/2014/main" id="{82A1AD97-C052-0409-5EFE-32802A7AE200}"/>
              </a:ext>
            </a:extLst>
          </p:cNvPr>
          <p:cNvSpPr txBox="1"/>
          <p:nvPr/>
        </p:nvSpPr>
        <p:spPr>
          <a:xfrm>
            <a:off x="3733578" y="1476295"/>
            <a:ext cx="74797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Italy</a:t>
            </a:r>
          </a:p>
        </p:txBody>
      </p:sp>
      <p:sp>
        <p:nvSpPr>
          <p:cNvPr id="57" name="TextBox 56">
            <a:extLst>
              <a:ext uri="{FF2B5EF4-FFF2-40B4-BE49-F238E27FC236}">
                <a16:creationId xmlns:a16="http://schemas.microsoft.com/office/drawing/2014/main" id="{79D55978-2F1A-372A-F3F1-7FB179942495}"/>
              </a:ext>
            </a:extLst>
          </p:cNvPr>
          <p:cNvSpPr txBox="1"/>
          <p:nvPr/>
        </p:nvSpPr>
        <p:spPr>
          <a:xfrm>
            <a:off x="3377619" y="1838871"/>
            <a:ext cx="1103938"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Netherlands</a:t>
            </a:r>
          </a:p>
        </p:txBody>
      </p:sp>
      <p:sp>
        <p:nvSpPr>
          <p:cNvPr id="58" name="TextBox 57">
            <a:extLst>
              <a:ext uri="{FF2B5EF4-FFF2-40B4-BE49-F238E27FC236}">
                <a16:creationId xmlns:a16="http://schemas.microsoft.com/office/drawing/2014/main" id="{2AD16795-D4B0-F364-EF56-29F68A4A9250}"/>
              </a:ext>
            </a:extLst>
          </p:cNvPr>
          <p:cNvSpPr txBox="1"/>
          <p:nvPr/>
        </p:nvSpPr>
        <p:spPr>
          <a:xfrm>
            <a:off x="3471089" y="2199375"/>
            <a:ext cx="1010467"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France</a:t>
            </a:r>
          </a:p>
        </p:txBody>
      </p:sp>
      <p:sp>
        <p:nvSpPr>
          <p:cNvPr id="59" name="TextBox 58">
            <a:extLst>
              <a:ext uri="{FF2B5EF4-FFF2-40B4-BE49-F238E27FC236}">
                <a16:creationId xmlns:a16="http://schemas.microsoft.com/office/drawing/2014/main" id="{623EF3A7-8B3C-441A-54E7-0141F8DC46AF}"/>
              </a:ext>
            </a:extLst>
          </p:cNvPr>
          <p:cNvSpPr txBox="1"/>
          <p:nvPr/>
        </p:nvSpPr>
        <p:spPr>
          <a:xfrm>
            <a:off x="3120552" y="2538685"/>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United Kingdom</a:t>
            </a:r>
          </a:p>
        </p:txBody>
      </p:sp>
      <p:sp>
        <p:nvSpPr>
          <p:cNvPr id="60" name="TextBox 59">
            <a:extLst>
              <a:ext uri="{FF2B5EF4-FFF2-40B4-BE49-F238E27FC236}">
                <a16:creationId xmlns:a16="http://schemas.microsoft.com/office/drawing/2014/main" id="{E2F9DC0B-98B6-3D89-E47B-9BC9C5FE4EBF}"/>
              </a:ext>
            </a:extLst>
          </p:cNvPr>
          <p:cNvSpPr txBox="1"/>
          <p:nvPr/>
        </p:nvSpPr>
        <p:spPr>
          <a:xfrm>
            <a:off x="957003" y="2149750"/>
            <a:ext cx="1428942"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USA</a:t>
            </a:r>
          </a:p>
        </p:txBody>
      </p:sp>
      <p:sp>
        <p:nvSpPr>
          <p:cNvPr id="61" name="TextBox 60">
            <a:extLst>
              <a:ext uri="{FF2B5EF4-FFF2-40B4-BE49-F238E27FC236}">
                <a16:creationId xmlns:a16="http://schemas.microsoft.com/office/drawing/2014/main" id="{D871ED41-336F-2E0F-6EA6-94A2C0AE64A2}"/>
              </a:ext>
            </a:extLst>
          </p:cNvPr>
          <p:cNvSpPr txBox="1"/>
          <p:nvPr/>
        </p:nvSpPr>
        <p:spPr>
          <a:xfrm>
            <a:off x="7341325" y="4483115"/>
            <a:ext cx="646151" cy="276999"/>
          </a:xfrm>
          <a:prstGeom prst="rect">
            <a:avLst/>
          </a:prstGeom>
          <a:noFill/>
        </p:spPr>
        <p:txBody>
          <a:bodyPr wrap="square" rtlCol="0">
            <a:spAutoFit/>
          </a:bodyPr>
          <a:lstStyle/>
          <a:p>
            <a:pPr algn="r"/>
            <a:r>
              <a:rPr lang="en-IN" sz="1200" dirty="0">
                <a:solidFill>
                  <a:srgbClr val="1390CA"/>
                </a:solidFill>
                <a:latin typeface="Futura Bk BT" panose="020B0502020204020303" pitchFamily="34" charset="0"/>
              </a:rPr>
              <a:t>China</a:t>
            </a:r>
          </a:p>
        </p:txBody>
      </p:sp>
      <p:sp>
        <p:nvSpPr>
          <p:cNvPr id="62" name="TextBox 61">
            <a:extLst>
              <a:ext uri="{FF2B5EF4-FFF2-40B4-BE49-F238E27FC236}">
                <a16:creationId xmlns:a16="http://schemas.microsoft.com/office/drawing/2014/main" id="{F1DAD9DD-86BD-09FF-0602-9271F9305B03}"/>
              </a:ext>
            </a:extLst>
          </p:cNvPr>
          <p:cNvSpPr txBox="1"/>
          <p:nvPr/>
        </p:nvSpPr>
        <p:spPr>
          <a:xfrm>
            <a:off x="7610266" y="476653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India</a:t>
            </a:r>
          </a:p>
        </p:txBody>
      </p:sp>
      <p:sp>
        <p:nvSpPr>
          <p:cNvPr id="63" name="TextBox 62">
            <a:extLst>
              <a:ext uri="{FF2B5EF4-FFF2-40B4-BE49-F238E27FC236}">
                <a16:creationId xmlns:a16="http://schemas.microsoft.com/office/drawing/2014/main" id="{4A743E4B-2457-2B22-6CED-C37108CE5B5B}"/>
              </a:ext>
            </a:extLst>
          </p:cNvPr>
          <p:cNvSpPr txBox="1"/>
          <p:nvPr/>
        </p:nvSpPr>
        <p:spPr>
          <a:xfrm>
            <a:off x="3636690" y="3691025"/>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Brazil</a:t>
            </a:r>
          </a:p>
        </p:txBody>
      </p:sp>
      <p:sp>
        <p:nvSpPr>
          <p:cNvPr id="64" name="TextBox 63">
            <a:extLst>
              <a:ext uri="{FF2B5EF4-FFF2-40B4-BE49-F238E27FC236}">
                <a16:creationId xmlns:a16="http://schemas.microsoft.com/office/drawing/2014/main" id="{C01AAF06-0D01-49B7-DA61-6E9187FCC7E7}"/>
              </a:ext>
            </a:extLst>
          </p:cNvPr>
          <p:cNvSpPr txBox="1"/>
          <p:nvPr/>
        </p:nvSpPr>
        <p:spPr>
          <a:xfrm>
            <a:off x="6194624" y="2355292"/>
            <a:ext cx="704400" cy="276999"/>
          </a:xfrm>
          <a:prstGeom prst="rect">
            <a:avLst/>
          </a:prstGeom>
          <a:noFill/>
        </p:spPr>
        <p:txBody>
          <a:bodyPr wrap="square" rtlCol="0">
            <a:spAutoFit/>
          </a:bodyPr>
          <a:lstStyle/>
          <a:p>
            <a:r>
              <a:rPr lang="en-IN" sz="1200" dirty="0">
                <a:solidFill>
                  <a:srgbClr val="1390CA"/>
                </a:solidFill>
                <a:latin typeface="Futura Bk BT" panose="020B0502020204020303" pitchFamily="34" charset="0"/>
              </a:rPr>
              <a:t>Turkey</a:t>
            </a:r>
          </a:p>
        </p:txBody>
      </p:sp>
      <p:sp>
        <p:nvSpPr>
          <p:cNvPr id="65" name="TextBox 64">
            <a:extLst>
              <a:ext uri="{FF2B5EF4-FFF2-40B4-BE49-F238E27FC236}">
                <a16:creationId xmlns:a16="http://schemas.microsoft.com/office/drawing/2014/main" id="{F04F84CE-8B40-DFB6-9258-8071B36BE632}"/>
              </a:ext>
            </a:extLst>
          </p:cNvPr>
          <p:cNvSpPr txBox="1"/>
          <p:nvPr/>
        </p:nvSpPr>
        <p:spPr>
          <a:xfrm>
            <a:off x="9312757" y="3273141"/>
            <a:ext cx="1475323" cy="276999"/>
          </a:xfrm>
          <a:prstGeom prst="rect">
            <a:avLst/>
          </a:prstGeom>
          <a:noFill/>
        </p:spPr>
        <p:txBody>
          <a:bodyPr wrap="square" rtlCol="0">
            <a:spAutoFit/>
          </a:bodyPr>
          <a:lstStyle/>
          <a:p>
            <a:r>
              <a:rPr lang="en-IN" sz="1200" dirty="0">
                <a:latin typeface="Futura Bk BT" panose="020B0502020204020303" pitchFamily="34" charset="0"/>
              </a:rPr>
              <a:t>South Korea</a:t>
            </a:r>
          </a:p>
        </p:txBody>
      </p:sp>
      <p:sp>
        <p:nvSpPr>
          <p:cNvPr id="66" name="TextBox 65">
            <a:extLst>
              <a:ext uri="{FF2B5EF4-FFF2-40B4-BE49-F238E27FC236}">
                <a16:creationId xmlns:a16="http://schemas.microsoft.com/office/drawing/2014/main" id="{E97DDB94-9B61-8661-9A98-BF4D9C2F8920}"/>
              </a:ext>
            </a:extLst>
          </p:cNvPr>
          <p:cNvSpPr txBox="1"/>
          <p:nvPr/>
        </p:nvSpPr>
        <p:spPr>
          <a:xfrm>
            <a:off x="9335216" y="3496350"/>
            <a:ext cx="1304427" cy="276999"/>
          </a:xfrm>
          <a:prstGeom prst="rect">
            <a:avLst/>
          </a:prstGeom>
          <a:noFill/>
        </p:spPr>
        <p:txBody>
          <a:bodyPr wrap="square" rtlCol="0">
            <a:spAutoFit/>
          </a:bodyPr>
          <a:lstStyle/>
          <a:p>
            <a:r>
              <a:rPr lang="en-IN" sz="1200" dirty="0">
                <a:latin typeface="Futura Bk BT" panose="020B0502020204020303" pitchFamily="34" charset="0"/>
              </a:rPr>
              <a:t>Japan</a:t>
            </a:r>
          </a:p>
        </p:txBody>
      </p:sp>
      <p:sp>
        <p:nvSpPr>
          <p:cNvPr id="67" name="TextBox 66">
            <a:extLst>
              <a:ext uri="{FF2B5EF4-FFF2-40B4-BE49-F238E27FC236}">
                <a16:creationId xmlns:a16="http://schemas.microsoft.com/office/drawing/2014/main" id="{6902E086-3EBA-B2A9-3386-EFDA50530DC6}"/>
              </a:ext>
            </a:extLst>
          </p:cNvPr>
          <p:cNvSpPr txBox="1"/>
          <p:nvPr/>
        </p:nvSpPr>
        <p:spPr>
          <a:xfrm>
            <a:off x="9321996" y="3808853"/>
            <a:ext cx="1000822" cy="276999"/>
          </a:xfrm>
          <a:prstGeom prst="rect">
            <a:avLst/>
          </a:prstGeom>
          <a:noFill/>
        </p:spPr>
        <p:txBody>
          <a:bodyPr wrap="square" rtlCol="0">
            <a:spAutoFit/>
          </a:bodyPr>
          <a:lstStyle/>
          <a:p>
            <a:r>
              <a:rPr lang="en-IN" sz="1200" dirty="0">
                <a:latin typeface="Futura Bk BT" panose="020B0502020204020303" pitchFamily="34" charset="0"/>
              </a:rPr>
              <a:t>Taiwan</a:t>
            </a:r>
          </a:p>
        </p:txBody>
      </p:sp>
      <p:sp>
        <p:nvSpPr>
          <p:cNvPr id="68" name="TextBox 67">
            <a:extLst>
              <a:ext uri="{FF2B5EF4-FFF2-40B4-BE49-F238E27FC236}">
                <a16:creationId xmlns:a16="http://schemas.microsoft.com/office/drawing/2014/main" id="{47A3CE87-1D92-E340-D3DB-EA4CC10F6DE3}"/>
              </a:ext>
            </a:extLst>
          </p:cNvPr>
          <p:cNvSpPr txBox="1"/>
          <p:nvPr/>
        </p:nvSpPr>
        <p:spPr>
          <a:xfrm>
            <a:off x="8581034" y="2330172"/>
            <a:ext cx="1007850" cy="461665"/>
          </a:xfrm>
          <a:prstGeom prst="rect">
            <a:avLst/>
          </a:prstGeom>
          <a:noFill/>
        </p:spPr>
        <p:txBody>
          <a:bodyPr wrap="square" rtlCol="0">
            <a:spAutoFit/>
          </a:bodyPr>
          <a:lstStyle/>
          <a:p>
            <a:pPr algn="ctr"/>
            <a:r>
              <a:rPr lang="en-IN" sz="1150" dirty="0">
                <a:latin typeface="Futura"/>
              </a:rPr>
              <a:t>Nantong,</a:t>
            </a:r>
          </a:p>
          <a:p>
            <a:pPr algn="ctr"/>
            <a:r>
              <a:rPr lang="en-US" sz="1150" b="0" i="0" dirty="0">
                <a:solidFill>
                  <a:srgbClr val="242424"/>
                </a:solidFill>
                <a:effectLst/>
                <a:latin typeface="Futura"/>
              </a:rPr>
              <a:t>Jiangsu</a:t>
            </a:r>
            <a:endParaRPr lang="en-IN" sz="1150" dirty="0">
              <a:latin typeface="Futura"/>
            </a:endParaRPr>
          </a:p>
        </p:txBody>
      </p:sp>
      <p:sp>
        <p:nvSpPr>
          <p:cNvPr id="69" name="TextBox 68">
            <a:extLst>
              <a:ext uri="{FF2B5EF4-FFF2-40B4-BE49-F238E27FC236}">
                <a16:creationId xmlns:a16="http://schemas.microsoft.com/office/drawing/2014/main" id="{E20C8FA2-FDA8-2FF6-5E9E-4B7ACE44F6AB}"/>
              </a:ext>
            </a:extLst>
          </p:cNvPr>
          <p:cNvSpPr txBox="1"/>
          <p:nvPr/>
        </p:nvSpPr>
        <p:spPr>
          <a:xfrm>
            <a:off x="8581034" y="1321062"/>
            <a:ext cx="1007850" cy="461665"/>
          </a:xfrm>
          <a:prstGeom prst="rect">
            <a:avLst/>
          </a:prstGeom>
          <a:noFill/>
        </p:spPr>
        <p:txBody>
          <a:bodyPr wrap="square" rtlCol="0">
            <a:spAutoFit/>
          </a:bodyPr>
          <a:lstStyle/>
          <a:p>
            <a:pPr algn="ctr"/>
            <a:r>
              <a:rPr lang="en-IN" sz="1150" dirty="0">
                <a:latin typeface="Futura Bk BT" panose="020B0502020204020303" pitchFamily="34" charset="0"/>
              </a:rPr>
              <a:t>Penglai,</a:t>
            </a:r>
          </a:p>
          <a:p>
            <a:pPr algn="ctr"/>
            <a:r>
              <a:rPr lang="en-IN" sz="1150" dirty="0">
                <a:latin typeface="Futura Bk BT" panose="020B0502020204020303" pitchFamily="34" charset="0"/>
              </a:rPr>
              <a:t>Shandong</a:t>
            </a:r>
          </a:p>
        </p:txBody>
      </p:sp>
      <p:sp>
        <p:nvSpPr>
          <p:cNvPr id="70" name="TextBox 69">
            <a:extLst>
              <a:ext uri="{FF2B5EF4-FFF2-40B4-BE49-F238E27FC236}">
                <a16:creationId xmlns:a16="http://schemas.microsoft.com/office/drawing/2014/main" id="{955DE810-9A28-E3EF-EEE1-0F3586571549}"/>
              </a:ext>
            </a:extLst>
          </p:cNvPr>
          <p:cNvSpPr txBox="1"/>
          <p:nvPr/>
        </p:nvSpPr>
        <p:spPr>
          <a:xfrm>
            <a:off x="8559425" y="311952"/>
            <a:ext cx="1031006" cy="646331"/>
          </a:xfrm>
          <a:prstGeom prst="rect">
            <a:avLst/>
          </a:prstGeom>
          <a:noFill/>
        </p:spPr>
        <p:txBody>
          <a:bodyPr wrap="square" rtlCol="0">
            <a:spAutoFit/>
          </a:bodyPr>
          <a:lstStyle/>
          <a:p>
            <a:pPr algn="ctr"/>
            <a:r>
              <a:rPr lang="en-IN" sz="1150" dirty="0">
                <a:latin typeface="Futura Bk BT" panose="020B0502020204020303" pitchFamily="34" charset="0"/>
              </a:rPr>
              <a:t>Linyi,</a:t>
            </a:r>
          </a:p>
          <a:p>
            <a:pPr algn="ctr"/>
            <a:r>
              <a:rPr lang="en-IN" sz="1150" dirty="0">
                <a:latin typeface="Futura Bk BT" panose="020B0502020204020303" pitchFamily="34" charset="0"/>
              </a:rPr>
              <a:t>Shandong</a:t>
            </a:r>
          </a:p>
          <a:p>
            <a:pPr algn="ctr"/>
            <a:endParaRPr lang="en-IN" sz="1150" dirty="0">
              <a:latin typeface="Futura Bk BT" panose="020B0502020204020303" pitchFamily="34" charset="0"/>
            </a:endParaRPr>
          </a:p>
        </p:txBody>
      </p:sp>
      <p:pic>
        <p:nvPicPr>
          <p:cNvPr id="71" name="Picture 70">
            <a:extLst>
              <a:ext uri="{FF2B5EF4-FFF2-40B4-BE49-F238E27FC236}">
                <a16:creationId xmlns:a16="http://schemas.microsoft.com/office/drawing/2014/main" id="{F169E06C-02D2-EB6D-9386-8E240377C6A1}"/>
              </a:ext>
            </a:extLst>
          </p:cNvPr>
          <p:cNvPicPr>
            <a:picLocks noChangeAspect="1"/>
          </p:cNvPicPr>
          <p:nvPr/>
        </p:nvPicPr>
        <p:blipFill rotWithShape="1">
          <a:blip r:embed="rId3">
            <a:extLst>
              <a:ext uri="{28A0092B-C50C-407E-A947-70E740481C1C}">
                <a14:useLocalDpi xmlns:a14="http://schemas.microsoft.com/office/drawing/2010/main" val="0"/>
              </a:ext>
            </a:extLst>
          </a:blip>
          <a:srcRect l="35325" t="15545" r="48502" b="67576"/>
          <a:stretch/>
        </p:blipFill>
        <p:spPr>
          <a:xfrm>
            <a:off x="406566" y="320698"/>
            <a:ext cx="311552" cy="325125"/>
          </a:xfrm>
          <a:prstGeom prst="rect">
            <a:avLst/>
          </a:prstGeom>
        </p:spPr>
      </p:pic>
      <p:pic>
        <p:nvPicPr>
          <p:cNvPr id="72" name="Picture 71">
            <a:extLst>
              <a:ext uri="{FF2B5EF4-FFF2-40B4-BE49-F238E27FC236}">
                <a16:creationId xmlns:a16="http://schemas.microsoft.com/office/drawing/2014/main" id="{0D60E29A-6995-14F9-31DD-D928E91A911C}"/>
              </a:ext>
            </a:extLst>
          </p:cNvPr>
          <p:cNvPicPr>
            <a:picLocks noChangeAspect="1"/>
          </p:cNvPicPr>
          <p:nvPr/>
        </p:nvPicPr>
        <p:blipFill rotWithShape="1">
          <a:blip r:embed="rId4">
            <a:extLst>
              <a:ext uri="{28A0092B-C50C-407E-A947-70E740481C1C}">
                <a14:useLocalDpi xmlns:a14="http://schemas.microsoft.com/office/drawing/2010/main" val="0"/>
              </a:ext>
            </a:extLst>
          </a:blip>
          <a:srcRect l="13211" t="24668" r="69424" b="60646"/>
          <a:stretch/>
        </p:blipFill>
        <p:spPr>
          <a:xfrm>
            <a:off x="406566" y="789631"/>
            <a:ext cx="384438" cy="325125"/>
          </a:xfrm>
          <a:prstGeom prst="rect">
            <a:avLst/>
          </a:prstGeom>
        </p:spPr>
      </p:pic>
      <p:pic>
        <p:nvPicPr>
          <p:cNvPr id="73" name="Picture 72">
            <a:extLst>
              <a:ext uri="{FF2B5EF4-FFF2-40B4-BE49-F238E27FC236}">
                <a16:creationId xmlns:a16="http://schemas.microsoft.com/office/drawing/2014/main" id="{D796FA7E-09BB-574B-F8E9-7A20C4E5E1C3}"/>
              </a:ext>
            </a:extLst>
          </p:cNvPr>
          <p:cNvPicPr>
            <a:picLocks noChangeAspect="1"/>
          </p:cNvPicPr>
          <p:nvPr/>
        </p:nvPicPr>
        <p:blipFill rotWithShape="1">
          <a:blip r:embed="rId5">
            <a:extLst>
              <a:ext uri="{28A0092B-C50C-407E-A947-70E740481C1C}">
                <a14:useLocalDpi xmlns:a14="http://schemas.microsoft.com/office/drawing/2010/main" val="0"/>
              </a:ext>
            </a:extLst>
          </a:blip>
          <a:srcRect l="68447" t="57681" r="22676" b="32342"/>
          <a:stretch/>
        </p:blipFill>
        <p:spPr>
          <a:xfrm>
            <a:off x="475558" y="1262553"/>
            <a:ext cx="246453" cy="276999"/>
          </a:xfrm>
          <a:prstGeom prst="rect">
            <a:avLst/>
          </a:prstGeom>
        </p:spPr>
      </p:pic>
      <p:sp>
        <p:nvSpPr>
          <p:cNvPr id="74" name="TextBox 73">
            <a:extLst>
              <a:ext uri="{FF2B5EF4-FFF2-40B4-BE49-F238E27FC236}">
                <a16:creationId xmlns:a16="http://schemas.microsoft.com/office/drawing/2014/main" id="{E3B2A1E0-EA32-ACA4-891D-1C23A5068C6B}"/>
              </a:ext>
            </a:extLst>
          </p:cNvPr>
          <p:cNvSpPr txBox="1"/>
          <p:nvPr/>
        </p:nvSpPr>
        <p:spPr>
          <a:xfrm>
            <a:off x="929563" y="320698"/>
            <a:ext cx="1428942" cy="338554"/>
          </a:xfrm>
          <a:prstGeom prst="rect">
            <a:avLst/>
          </a:prstGeom>
          <a:noFill/>
        </p:spPr>
        <p:txBody>
          <a:bodyPr wrap="square" rtlCol="0">
            <a:spAutoFit/>
          </a:bodyPr>
          <a:lstStyle/>
          <a:p>
            <a:r>
              <a:rPr lang="en-IN" sz="1600" dirty="0">
                <a:latin typeface="Futura Bk BT" panose="020B0502020204020303" pitchFamily="34" charset="0"/>
              </a:rPr>
              <a:t>Sales Offices</a:t>
            </a:r>
          </a:p>
        </p:txBody>
      </p:sp>
      <p:sp>
        <p:nvSpPr>
          <p:cNvPr id="75" name="TextBox 74">
            <a:extLst>
              <a:ext uri="{FF2B5EF4-FFF2-40B4-BE49-F238E27FC236}">
                <a16:creationId xmlns:a16="http://schemas.microsoft.com/office/drawing/2014/main" id="{1BACF575-2D07-8B53-C605-6E7948287A6E}"/>
              </a:ext>
            </a:extLst>
          </p:cNvPr>
          <p:cNvSpPr txBox="1"/>
          <p:nvPr/>
        </p:nvSpPr>
        <p:spPr>
          <a:xfrm>
            <a:off x="929563" y="736862"/>
            <a:ext cx="1804550" cy="338554"/>
          </a:xfrm>
          <a:prstGeom prst="rect">
            <a:avLst/>
          </a:prstGeom>
          <a:noFill/>
        </p:spPr>
        <p:txBody>
          <a:bodyPr wrap="square" rtlCol="0">
            <a:spAutoFit/>
          </a:bodyPr>
          <a:lstStyle/>
          <a:p>
            <a:r>
              <a:rPr lang="en-IN" sz="1600" dirty="0">
                <a:latin typeface="Futura Bk BT" panose="020B0502020204020303" pitchFamily="34" charset="0"/>
              </a:rPr>
              <a:t>Partner Offices</a:t>
            </a:r>
          </a:p>
        </p:txBody>
      </p:sp>
      <p:sp>
        <p:nvSpPr>
          <p:cNvPr id="76" name="TextBox 75">
            <a:extLst>
              <a:ext uri="{FF2B5EF4-FFF2-40B4-BE49-F238E27FC236}">
                <a16:creationId xmlns:a16="http://schemas.microsoft.com/office/drawing/2014/main" id="{FF9CD476-BAC6-960F-9510-0B7C00633661}"/>
              </a:ext>
            </a:extLst>
          </p:cNvPr>
          <p:cNvSpPr txBox="1"/>
          <p:nvPr/>
        </p:nvSpPr>
        <p:spPr>
          <a:xfrm>
            <a:off x="922304" y="1221441"/>
            <a:ext cx="1804550" cy="338554"/>
          </a:xfrm>
          <a:prstGeom prst="rect">
            <a:avLst/>
          </a:prstGeom>
          <a:noFill/>
        </p:spPr>
        <p:txBody>
          <a:bodyPr wrap="square" rtlCol="0">
            <a:spAutoFit/>
          </a:bodyPr>
          <a:lstStyle/>
          <a:p>
            <a:r>
              <a:rPr lang="en-IN" sz="1600" dirty="0">
                <a:latin typeface="Futura Bk BT" panose="020B0502020204020303" pitchFamily="34" charset="0"/>
              </a:rPr>
              <a:t>Production Sites</a:t>
            </a:r>
          </a:p>
        </p:txBody>
      </p:sp>
    </p:spTree>
    <p:extLst>
      <p:ext uri="{BB962C8B-B14F-4D97-AF65-F5344CB8AC3E}">
        <p14:creationId xmlns:p14="http://schemas.microsoft.com/office/powerpoint/2010/main" val="392165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19B82394-F294-4D39-BB34-4CE7003A3D9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A1C60823-0723-433D-B6C7-7435EA9B860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84A79B4C-E39C-4F99-9EF1-5BA0448A33E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7556F4C7-67C3-48B2-A84E-D7BC5EEF2FFE}"/>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8DDB70F0-5F21-44E1-8282-6937987D2F4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01171512-0EFA-45B0-87AF-49D51EDE1DBB}"/>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320F9485-9E7D-41BE-B524-B1E6F40BC7F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81B967D7-5CEB-47A2-AE0E-78CE61D1D91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DE8CD355-78C1-40F0-B706-BD4DA8D1296B}"/>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2C390F1A-6F07-4CEA-8EBE-6C0BC56539CE}"/>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D20505C6-C973-4F40-BCB2-0CBB4B20EF57}"/>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B85CD926-7CE8-46F9-81A0-887FFE17CA14}"/>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DAAA4CD3-A043-46CC-8EEA-1F047205646D}"/>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DB09C3D-AB13-4E34-8E28-279119CCE9B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Waxes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Stearic acid amide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E96A81-1B50-45DF-A878-1AE6311B9B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5"/>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COATINGS ADHESIVES </a:t>
            </a:r>
            <a:r>
              <a:rPr lang="de-DE" sz="5000" kern="0" spc="-150" dirty="0">
                <a:solidFill>
                  <a:schemeClr val="bg1"/>
                </a:solidFill>
                <a:latin typeface="Futura Bk BT" panose="020B0502020204020303" pitchFamily="34" charset="0"/>
              </a:rPr>
              <a:t>SEALANTS</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Adhesion Promoters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Functional Ingredients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Glycidyl Ethers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Waxes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51" name="Rectangle 51">
            <a:hlinkClick r:id="rId17" action="ppaction://hlinksldjump"/>
            <a:extLst>
              <a:ext uri="{FF2B5EF4-FFF2-40B4-BE49-F238E27FC236}">
                <a16:creationId xmlns:a16="http://schemas.microsoft.com/office/drawing/2014/main" id="{DA2CD003-2993-4F50-B3E3-0513AD0B057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8" action="ppaction://hlinksldjump"/>
            <a:extLst>
              <a:ext uri="{FF2B5EF4-FFF2-40B4-BE49-F238E27FC236}">
                <a16:creationId xmlns:a16="http://schemas.microsoft.com/office/drawing/2014/main" id="{D418A284-3F41-4218-ACF9-61DDDA30386C}"/>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9" action="ppaction://hlinksldjump"/>
            <a:extLst>
              <a:ext uri="{FF2B5EF4-FFF2-40B4-BE49-F238E27FC236}">
                <a16:creationId xmlns:a16="http://schemas.microsoft.com/office/drawing/2014/main" id="{AB79C908-B331-4A27-AD8E-B375A67BFC1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20" action="ppaction://hlinksldjump"/>
            <a:extLst>
              <a:ext uri="{FF2B5EF4-FFF2-40B4-BE49-F238E27FC236}">
                <a16:creationId xmlns:a16="http://schemas.microsoft.com/office/drawing/2014/main" id="{E5227313-868D-476B-97C4-F3E85607EC8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21" action="ppaction://hlinksldjump"/>
            <a:extLst>
              <a:ext uri="{FF2B5EF4-FFF2-40B4-BE49-F238E27FC236}">
                <a16:creationId xmlns:a16="http://schemas.microsoft.com/office/drawing/2014/main" id="{2045B270-691D-4DF7-8897-965CBF1EAEA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22" action="ppaction://hlinksldjump"/>
            <a:extLst>
              <a:ext uri="{FF2B5EF4-FFF2-40B4-BE49-F238E27FC236}">
                <a16:creationId xmlns:a16="http://schemas.microsoft.com/office/drawing/2014/main" id="{85C1A515-226E-4A16-BB4B-E2F93612B944}"/>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23" action="ppaction://hlinksldjump"/>
            <a:extLst>
              <a:ext uri="{FF2B5EF4-FFF2-40B4-BE49-F238E27FC236}">
                <a16:creationId xmlns:a16="http://schemas.microsoft.com/office/drawing/2014/main" id="{1BB55050-36D8-4B5B-9A5D-9701F4D48BD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4" action="ppaction://hlinksldjump"/>
            <a:extLst>
              <a:ext uri="{FF2B5EF4-FFF2-40B4-BE49-F238E27FC236}">
                <a16:creationId xmlns:a16="http://schemas.microsoft.com/office/drawing/2014/main" id="{E2C5DB7A-C573-4FE9-A44F-EF11C6242DE9}"/>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9" name="Rectangle 59">
            <a:hlinkClick r:id="rId25" action="ppaction://hlinksldjump"/>
            <a:extLst>
              <a:ext uri="{FF2B5EF4-FFF2-40B4-BE49-F238E27FC236}">
                <a16:creationId xmlns:a16="http://schemas.microsoft.com/office/drawing/2014/main" id="{308A3C4E-ABA7-4CD6-829D-A090763B7B0F}"/>
              </a:ext>
            </a:extLst>
          </p:cNvPr>
          <p:cNvSpPr/>
          <p:nvPr/>
        </p:nvSpPr>
        <p:spPr>
          <a:xfrm>
            <a:off x="2428875" y="53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0" name="Rectangle 60">
            <a:hlinkClick r:id="rId26" action="ppaction://hlinksldjump"/>
            <a:extLst>
              <a:ext uri="{FF2B5EF4-FFF2-40B4-BE49-F238E27FC236}">
                <a16:creationId xmlns:a16="http://schemas.microsoft.com/office/drawing/2014/main" id="{02EE9F0B-8E0C-4508-A2CA-8E734322CF4F}"/>
              </a:ext>
            </a:extLst>
          </p:cNvPr>
          <p:cNvSpPr/>
          <p:nvPr/>
        </p:nvSpPr>
        <p:spPr>
          <a:xfrm>
            <a:off x="2428875" y="56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1" name="Rectangle 61">
            <a:hlinkClick r:id="rId27" action="ppaction://hlinksldjump"/>
            <a:extLst>
              <a:ext uri="{FF2B5EF4-FFF2-40B4-BE49-F238E27FC236}">
                <a16:creationId xmlns:a16="http://schemas.microsoft.com/office/drawing/2014/main" id="{9A3C07E2-08B3-42F4-ADED-78F0F698334F}"/>
              </a:ext>
            </a:extLst>
          </p:cNvPr>
          <p:cNvSpPr/>
          <p:nvPr/>
        </p:nvSpPr>
        <p:spPr>
          <a:xfrm>
            <a:off x="2428875" y="5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2" name="Rectangle 62">
            <a:hlinkClick r:id="rId28" action="ppaction://hlinksldjump"/>
            <a:extLst>
              <a:ext uri="{FF2B5EF4-FFF2-40B4-BE49-F238E27FC236}">
                <a16:creationId xmlns:a16="http://schemas.microsoft.com/office/drawing/2014/main" id="{320FDD6E-BA43-4367-99CF-5A603BB5C679}"/>
              </a:ext>
            </a:extLst>
          </p:cNvPr>
          <p:cNvSpPr/>
          <p:nvPr/>
        </p:nvSpPr>
        <p:spPr>
          <a:xfrm>
            <a:off x="2428875" y="6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3" name="Rectangle 63">
            <a:hlinkClick r:id="rId29" action="ppaction://hlinksldjump"/>
            <a:extLst>
              <a:ext uri="{FF2B5EF4-FFF2-40B4-BE49-F238E27FC236}">
                <a16:creationId xmlns:a16="http://schemas.microsoft.com/office/drawing/2014/main" id="{E2BB8C23-D741-4196-9815-52155F1B4976}"/>
              </a:ext>
            </a:extLst>
          </p:cNvPr>
          <p:cNvSpPr/>
          <p:nvPr/>
        </p:nvSpPr>
        <p:spPr>
          <a:xfrm>
            <a:off x="2428875" y="6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4502AE2-7DA1-419C-953E-40391BAF0BC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PMHS</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1" name="object 14">
            <a:extLst>
              <a:ext uri="{FF2B5EF4-FFF2-40B4-BE49-F238E27FC236}">
                <a16:creationId xmlns:a16="http://schemas.microsoft.com/office/drawing/2014/main" id="{997866FF-B678-419C-BB0F-41C628FEE8F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9749E364-2FA4-471C-A817-1CA9A0F9F86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5" action="ppaction://hlinksldjump"/>
            <a:extLst>
              <a:ext uri="{FF2B5EF4-FFF2-40B4-BE49-F238E27FC236}">
                <a16:creationId xmlns:a16="http://schemas.microsoft.com/office/drawing/2014/main" id="{AF50D443-FD90-4328-A302-2A97A80C16D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4" name="Group 23">
            <a:extLst>
              <a:ext uri="{FF2B5EF4-FFF2-40B4-BE49-F238E27FC236}">
                <a16:creationId xmlns:a16="http://schemas.microsoft.com/office/drawing/2014/main" id="{8F4EBE4C-9FA8-405C-B3E7-B540356B15AC}"/>
              </a:ext>
            </a:extLst>
          </p:cNvPr>
          <p:cNvGrpSpPr/>
          <p:nvPr/>
        </p:nvGrpSpPr>
        <p:grpSpPr>
          <a:xfrm>
            <a:off x="11069815" y="0"/>
            <a:ext cx="736181" cy="614143"/>
            <a:chOff x="11069815" y="0"/>
            <a:chExt cx="736181" cy="614143"/>
          </a:xfrm>
        </p:grpSpPr>
        <p:sp>
          <p:nvSpPr>
            <p:cNvPr id="25" name="object 14">
              <a:extLst>
                <a:ext uri="{FF2B5EF4-FFF2-40B4-BE49-F238E27FC236}">
                  <a16:creationId xmlns:a16="http://schemas.microsoft.com/office/drawing/2014/main" id="{9752D572-C4A3-4C3B-9E0D-D69576D0537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6" name="object 15">
              <a:extLst>
                <a:ext uri="{FF2B5EF4-FFF2-40B4-BE49-F238E27FC236}">
                  <a16:creationId xmlns:a16="http://schemas.microsoft.com/office/drawing/2014/main" id="{B9B0D8A1-2D9D-47B1-AB0F-F94905B17C6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7" name="object 21">
              <a:hlinkClick r:id="rId16" action="ppaction://hlinksldjump"/>
              <a:extLst>
                <a:ext uri="{FF2B5EF4-FFF2-40B4-BE49-F238E27FC236}">
                  <a16:creationId xmlns:a16="http://schemas.microsoft.com/office/drawing/2014/main" id="{E3B673B7-A1B5-4512-A839-68413E9CC31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79164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6E1DC17-C5CB-4413-9A1D-763731860573}"/>
              </a:ext>
            </a:extLst>
          </p:cNvPr>
          <p:cNvPicPr>
            <a:picLocks noChangeAspect="1"/>
          </p:cNvPicPr>
          <p:nvPr/>
        </p:nvPicPr>
        <p:blipFill rotWithShape="1">
          <a:blip r:embed="rId2">
            <a:extLst>
              <a:ext uri="{28A0092B-C50C-407E-A947-70E740481C1C}">
                <a14:useLocalDpi xmlns:a14="http://schemas.microsoft.com/office/drawing/2010/main" val="0"/>
              </a:ext>
            </a:extLst>
          </a:blip>
          <a:srcRect t="19658"/>
          <a:stretch/>
        </p:blipFill>
        <p:spPr>
          <a:xfrm>
            <a:off x="-991"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PAPER</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941255"/>
      </p:ext>
    </p:extLst>
  </p:cSld>
  <p:clrMapOvr>
    <a:masterClrMapping/>
  </p:clrMapOvr>
</p:sld>
</file>

<file path=ppt/slides/slide5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C6F72D4-8553-4BD5-B0C3-9495919B99B5}"/>
              </a:ext>
            </a:extLst>
          </p:cNvPr>
          <p:cNvPicPr>
            <a:picLocks noChangeAspect="1"/>
          </p:cNvPicPr>
          <p:nvPr/>
        </p:nvPicPr>
        <p:blipFill rotWithShape="1">
          <a:blip r:embed="rId2">
            <a:extLst>
              <a:ext uri="{28A0092B-C50C-407E-A947-70E740481C1C}">
                <a14:useLocalDpi xmlns:a14="http://schemas.microsoft.com/office/drawing/2010/main" val="0"/>
              </a:ext>
            </a:extLst>
          </a:blip>
          <a:srcRect t="15320"/>
          <a:stretch/>
        </p:blipFill>
        <p:spPr>
          <a:xfrm>
            <a:off x="-7474" y="-1"/>
            <a:ext cx="12191999" cy="6869089"/>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kern="0" spc="-150" dirty="0">
                <a:solidFill>
                  <a:srgbClr val="91CFF0"/>
                </a:solidFill>
                <a:latin typeface="Futura Bk BT" panose="020B0502020204020303" pitchFamily="34" charset="0"/>
              </a:rPr>
              <a:t>PAPER</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04085B1-2696-417E-BA80-7A2B4E5CEC5F}"/>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Anti-Blocking</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Change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Color Former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Corrosion Inhibitor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Crosslinker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Defoamer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Developer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Flocculant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Sensitizer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82962E25-EF4F-46CC-8C04-33A84F771A3F}"/>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Carbonless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Lubricants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Printing Inks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Thermal Paper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VCI Papers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Wet End</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50506302"/>
      </p:ext>
    </p:extLst>
  </p:cSld>
  <p:clrMapOvr>
    <a:masterClrMapping/>
  </p:clrMapOvr>
</p:sld>
</file>

<file path=ppt/slides/slide5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C8962D-AE5D-4149-917F-1365777069A6}"/>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17E807EA-3B5B-41A7-BC92-256E526DE2F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7A968B6-2F35-42F3-B848-ADB4C7C7E2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D4A9A99D-EB66-4CFE-A3F4-DB600A70AD1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B63D4EA-E4F8-465B-AFC5-E07B55D433F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63142879"/>
      </p:ext>
    </p:extLst>
  </p:cSld>
  <p:clrMapOvr>
    <a:masterClrMapping/>
  </p:clrMapOvr>
</p:sld>
</file>

<file path=ppt/slides/slide5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FB0DFA06-6637-4635-91FC-1A4A059C38D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659D77B-93A2-4A07-851D-1320E570E20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C564CBB-FFB1-4DCF-9300-078D1365F087}"/>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09DA16E4-E223-4C7F-85C2-1CEA19DF77DD}"/>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F5B346E-1298-4FD7-AB76-EAB55BCE4559}"/>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Color Formers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Crystal violet lactone (CVL)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WinCon-1</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WinCon-2</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WinCon-205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WinCon-Green</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7140F612-68F0-4851-8C2B-E45068E2396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DDBBCB06-E28A-4C2F-92CE-5DBFDA3CACB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D51E685-CE02-414E-A4FB-853DE3D07DB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1BB0F91C-F7E9-4C80-A432-6E268B5C9057}"/>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4EEA606-A5FC-4A9E-B3EE-6D845FC2CE8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Developers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Bisphenol 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WinCon-8</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972509B4-A30C-44EA-A7F7-6810F15F061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6878A7D2-2519-47CB-91C1-6ECF5D06C08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A3F2DE09-0C29-4021-A3D3-E6C360035E8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2E6B3F12-69AB-47BE-A5EE-AA74A213B4D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8471DC7-8D39-4DE2-9F40-81097C07525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Sensitizers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 terephthalate (DMT)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Diphenoxyethane (DPE)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Diphenyl sulfone (DPS)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 glycol m-tolyl ether (EGTE)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ß-Naphthylbenzylether (NBE, BON)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Stearic acid amide</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575E821-055E-4C0D-93E8-64B3B1C3F0FF}"/>
              </a:ext>
            </a:extLst>
          </p:cNvPr>
          <p:cNvPicPr>
            <a:picLocks noChangeAspect="1"/>
          </p:cNvPicPr>
          <p:nvPr/>
        </p:nvPicPr>
        <p:blipFill rotWithShape="1">
          <a:blip r:embed="rId2">
            <a:extLst>
              <a:ext uri="{28A0092B-C50C-407E-A947-70E740481C1C}">
                <a14:useLocalDpi xmlns:a14="http://schemas.microsoft.com/office/drawing/2010/main" val="0"/>
              </a:ext>
            </a:extLst>
          </a:blip>
          <a:srcRect b="15805"/>
          <a:stretch/>
        </p:blipFill>
        <p:spPr>
          <a:xfrm>
            <a:off x="-12154" y="1"/>
            <a:ext cx="12204154"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PAPER</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Color Formers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Developers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Sensitizers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6F5F335D-46E8-4C29-AD15-30F364C9A3A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BF1CC3F1-2B84-407C-893F-E15C09758285}"/>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C55F0877-D9B2-40FC-8A1A-A81DACF4E5E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89B1CC91-6624-4E80-A630-0C91B349917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1DE2DFCD-D9A7-4225-B10C-AAE4CDA5A0C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zirconium carbonate (AZC)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Connect TSI</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87827F7E-ABCC-4E57-A13D-90791E3963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F27505FC-36AF-4ED7-A67B-3B74CA1F8BA6}"/>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53AE5113-7FC8-4475-B9DF-F9A6619B9C45}"/>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87455DCF-5F96-43C0-BF09-AB09AFC433B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80A8C72-D5D8-4BE0-87EE-5A126B574DB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355782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hand holding a rock above water&#10;&#10;Description automatically generated with low confidence">
            <a:extLst>
              <a:ext uri="{FF2B5EF4-FFF2-40B4-BE49-F238E27FC236}">
                <a16:creationId xmlns:a16="http://schemas.microsoft.com/office/drawing/2014/main" id="{C96314B2-56A9-43E5-A6C8-4A7B44CEBD2B}"/>
              </a:ext>
            </a:extLst>
          </p:cNvPr>
          <p:cNvPicPr>
            <a:picLocks noChangeAspect="1"/>
          </p:cNvPicPr>
          <p:nvPr/>
        </p:nvPicPr>
        <p:blipFill rotWithShape="1">
          <a:blip r:embed="rId2">
            <a:extLst>
              <a:ext uri="{28A0092B-C50C-407E-A947-70E740481C1C}">
                <a14:useLocalDpi xmlns:a14="http://schemas.microsoft.com/office/drawing/2010/main" val="0"/>
              </a:ext>
            </a:extLst>
          </a:blip>
          <a:srcRect l="10820" t="16908" b="9411"/>
          <a:stretch/>
        </p:blipFill>
        <p:spPr>
          <a:xfrm>
            <a:off x="-9617" y="0"/>
            <a:ext cx="12192000"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11304"/>
            <a:ext cx="5598160" cy="686930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PLASTICS</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757D9A1-04F7-4DEC-8429-B5A19868313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88199EEB-860C-4BC7-9FE9-74650B9D284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BDD6D2E1-D8BC-43DD-B600-3642D4E5708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F26AB93F-B735-460B-8D76-1DC1FAF8425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2C79E00B-DEAA-4F83-9BEE-C0A239C7305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80078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2DABF0EF-01B1-416F-A69F-E45A125D5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VISION &amp; MISSION</a:t>
            </a:r>
          </a:p>
        </p:txBody>
      </p:sp>
      <p:pic>
        <p:nvPicPr>
          <p:cNvPr id="7" name="Picture 6">
            <a:extLst>
              <a:ext uri="{FF2B5EF4-FFF2-40B4-BE49-F238E27FC236}">
                <a16:creationId xmlns:a16="http://schemas.microsoft.com/office/drawing/2014/main" id="{D9626B66-D97B-4CBB-8CFE-91717A169C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 y="4805915"/>
            <a:ext cx="1511059" cy="2214841"/>
          </a:xfrm>
          <a:prstGeom prst="rect">
            <a:avLst/>
          </a:prstGeom>
        </p:spPr>
      </p:pic>
      <p:sp>
        <p:nvSpPr>
          <p:cNvPr id="3" name="TextBox 2">
            <a:extLst>
              <a:ext uri="{FF2B5EF4-FFF2-40B4-BE49-F238E27FC236}">
                <a16:creationId xmlns:a16="http://schemas.microsoft.com/office/drawing/2014/main" id="{45B87E55-E033-DA31-2C6C-4D678131128A}"/>
              </a:ext>
            </a:extLst>
          </p:cNvPr>
          <p:cNvSpPr txBox="1"/>
          <p:nvPr/>
        </p:nvSpPr>
        <p:spPr>
          <a:xfrm>
            <a:off x="1906795" y="4412326"/>
            <a:ext cx="8378410" cy="2005164"/>
          </a:xfrm>
          <a:prstGeom prst="rect">
            <a:avLst/>
          </a:prstGeom>
          <a:noFill/>
        </p:spPr>
        <p:txBody>
          <a:bodyPr wrap="square">
            <a:spAutoFit/>
          </a:bodyPr>
          <a:lstStyle/>
          <a:p>
            <a:pPr>
              <a:lnSpc>
                <a:spcPct val="105000"/>
              </a:lnSpc>
              <a:spcAft>
                <a:spcPts val="800"/>
              </a:spcAft>
            </a:pPr>
            <a:r>
              <a:rPr lang="en-US" sz="1600" b="1" dirty="0">
                <a:latin typeface="Futura"/>
                <a:ea typeface="FangSong"/>
                <a:cs typeface="Times New Roman"/>
              </a:rPr>
              <a:t>Our Mission </a:t>
            </a:r>
          </a:p>
          <a:p>
            <a:pPr marL="0" marR="0">
              <a:lnSpc>
                <a:spcPct val="105000"/>
              </a:lnSpc>
              <a:spcBef>
                <a:spcPts val="0"/>
              </a:spcBef>
              <a:spcAft>
                <a:spcPts val="800"/>
              </a:spcAft>
            </a:pPr>
            <a:r>
              <a:rPr lang="en-GB" sz="1400" dirty="0">
                <a:effectLst/>
                <a:latin typeface="Futura"/>
                <a:ea typeface="Calibri" panose="020F0502020204030204" pitchFamily="34" charset="0"/>
              </a:rPr>
              <a:t>Our mission is to create value </a:t>
            </a:r>
            <a:r>
              <a:rPr lang="en-US" sz="1400" dirty="0">
                <a:effectLst/>
                <a:latin typeface="Futura"/>
                <a:ea typeface="Calibri" panose="020F0502020204030204" pitchFamily="34" charset="0"/>
              </a:rPr>
              <a:t>as a sustainable solution provider for our business partners.</a:t>
            </a:r>
          </a:p>
          <a:p>
            <a:pPr marL="0" marR="0">
              <a:lnSpc>
                <a:spcPct val="105000"/>
              </a:lnSpc>
              <a:spcBef>
                <a:spcPts val="0"/>
              </a:spcBef>
              <a:spcAft>
                <a:spcPts val="800"/>
              </a:spcAft>
            </a:pPr>
            <a:r>
              <a:rPr lang="en-US" sz="1400" dirty="0">
                <a:effectLst/>
                <a:latin typeface="Futura"/>
                <a:ea typeface="Calibri" panose="020F0502020204030204" pitchFamily="34" charset="0"/>
              </a:rPr>
              <a:t>Based on our global network, a highly motivated and experienced team, we listen to your requirements and provide sustainable solutions for your challenges in sourcing, distribution and manufacturing of specialty chemicals.  We connect the strength of our partners to create a long-term value and </a:t>
            </a:r>
            <a:r>
              <a:rPr lang="en-GB" sz="1400" dirty="0">
                <a:effectLst/>
                <a:latin typeface="Futura"/>
                <a:ea typeface="Calibri" panose="020F0502020204030204" pitchFamily="34" charset="0"/>
              </a:rPr>
              <a:t>provide tailor made solutions.</a:t>
            </a:r>
            <a:r>
              <a:rPr lang="en-GB" sz="1400" b="1" dirty="0">
                <a:effectLst/>
                <a:latin typeface="Futura"/>
                <a:ea typeface="Calibri" panose="020F0502020204030204" pitchFamily="34" charset="0"/>
              </a:rPr>
              <a:t> </a:t>
            </a:r>
            <a:endParaRPr lang="en-US" sz="1400" dirty="0">
              <a:effectLst/>
              <a:latin typeface="Futura"/>
              <a:ea typeface="Calibri" panose="020F0502020204030204" pitchFamily="34" charset="0"/>
            </a:endParaRPr>
          </a:p>
          <a:p>
            <a:pPr marL="0" marR="0">
              <a:lnSpc>
                <a:spcPct val="107000"/>
              </a:lnSpc>
              <a:spcBef>
                <a:spcPts val="0"/>
              </a:spcBef>
              <a:spcAft>
                <a:spcPts val="800"/>
              </a:spcAft>
            </a:pPr>
            <a:r>
              <a:rPr lang="en-US" sz="1400" b="1" dirty="0">
                <a:effectLst/>
                <a:latin typeface="Futura"/>
                <a:ea typeface="FangSong" panose="02010609060101010101" pitchFamily="49" charset="-122"/>
                <a:cs typeface="Times New Roman" panose="02020603050405020304" pitchFamily="18" charset="0"/>
              </a:rPr>
              <a:t>Our mission is to create value. Our promise is our name - Connect </a:t>
            </a:r>
            <a:endParaRPr kumimoji="1" lang="en-US" sz="1400" b="1" dirty="0">
              <a:solidFill>
                <a:schemeClr val="bg2">
                  <a:lumMod val="50000"/>
                </a:schemeClr>
              </a:solidFill>
              <a:latin typeface="Futura"/>
              <a:ea typeface="FangSong" panose="02010609060101010101" pitchFamily="49" charset="-122"/>
            </a:endParaRPr>
          </a:p>
        </p:txBody>
      </p:sp>
      <p:sp>
        <p:nvSpPr>
          <p:cNvPr id="8" name="TextBox 7">
            <a:extLst>
              <a:ext uri="{FF2B5EF4-FFF2-40B4-BE49-F238E27FC236}">
                <a16:creationId xmlns:a16="http://schemas.microsoft.com/office/drawing/2014/main" id="{E45081B5-B960-3570-9441-75AD7E2CE898}"/>
              </a:ext>
            </a:extLst>
          </p:cNvPr>
          <p:cNvSpPr txBox="1"/>
          <p:nvPr/>
        </p:nvSpPr>
        <p:spPr>
          <a:xfrm>
            <a:off x="452145" y="2266371"/>
            <a:ext cx="8493072" cy="364972"/>
          </a:xfrm>
          <a:prstGeom prst="rect">
            <a:avLst/>
          </a:prstGeom>
          <a:noFill/>
        </p:spPr>
        <p:txBody>
          <a:bodyPr wrap="square" lIns="91440" tIns="45720" rIns="91440" bIns="45720" anchor="t">
            <a:spAutoFit/>
          </a:bodyPr>
          <a:lstStyle/>
          <a:p>
            <a:pPr>
              <a:lnSpc>
                <a:spcPct val="107000"/>
              </a:lnSpc>
              <a:spcAft>
                <a:spcPts val="800"/>
              </a:spcAft>
            </a:pPr>
            <a:r>
              <a:rPr lang="en-US" b="1" dirty="0">
                <a:latin typeface="Futura"/>
                <a:ea typeface="FangSong"/>
                <a:cs typeface="Times New Roman"/>
              </a:rPr>
              <a:t>Our Vision </a:t>
            </a:r>
          </a:p>
        </p:txBody>
      </p:sp>
      <p:sp>
        <p:nvSpPr>
          <p:cNvPr id="9" name="TextBox 8">
            <a:extLst>
              <a:ext uri="{FF2B5EF4-FFF2-40B4-BE49-F238E27FC236}">
                <a16:creationId xmlns:a16="http://schemas.microsoft.com/office/drawing/2014/main" id="{A08E9B05-8004-47CE-B26B-0ABC6A67C2E5}"/>
              </a:ext>
            </a:extLst>
          </p:cNvPr>
          <p:cNvSpPr txBox="1"/>
          <p:nvPr/>
        </p:nvSpPr>
        <p:spPr>
          <a:xfrm>
            <a:off x="452146" y="2764521"/>
            <a:ext cx="7273871" cy="954107"/>
          </a:xfrm>
          <a:prstGeom prst="rect">
            <a:avLst/>
          </a:prstGeom>
          <a:noFill/>
        </p:spPr>
        <p:txBody>
          <a:bodyPr wrap="square">
            <a:spAutoFit/>
          </a:bodyPr>
          <a:lstStyle/>
          <a:p>
            <a:pPr marL="0" marR="0">
              <a:spcBef>
                <a:spcPts val="0"/>
              </a:spcBef>
              <a:spcAft>
                <a:spcPts val="0"/>
              </a:spcAft>
            </a:pPr>
            <a:r>
              <a:rPr lang="en-US" sz="1400" dirty="0">
                <a:latin typeface="Futura"/>
              </a:rPr>
              <a:t>With our entrepreneurial spirit, we strive to provide the highest level of service. Connect Chemicals offers sustainable solutions, to be recognized as a premier chemical hybrid company with a comprehensive service portfolio in production as well as sourcing &amp; distribution enabling global growth.</a:t>
            </a:r>
          </a:p>
        </p:txBody>
      </p:sp>
    </p:spTree>
    <p:extLst>
      <p:ext uri="{BB962C8B-B14F-4D97-AF65-F5344CB8AC3E}">
        <p14:creationId xmlns:p14="http://schemas.microsoft.com/office/powerpoint/2010/main" val="1103237002"/>
      </p:ext>
    </p:extLst>
  </p:cSld>
  <p:clrMapOvr>
    <a:masterClrMapping/>
  </p:clrMapOvr>
</p:sld>
</file>

<file path=ppt/slides/slide6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2518F2DC-667B-4625-9647-627335C771A7}"/>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2608899">
                  <a:extLst>
                    <a:ext uri="{9D8B030D-6E8A-4147-A177-3AD203B41FA5}">
                      <a16:colId xmlns:a16="http://schemas.microsoft.com/office/drawing/2014/main" val="27093299"/>
                    </a:ext>
                  </a:extLst>
                </a:gridCol>
                <a:gridCol w="2024681">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Adhesion Promoter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Antistatic</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Biocide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Catalyst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Intermediate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Lubricant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Monomer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Plasticizer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Shortstopping Agent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Solvent</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Stabilizer</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Tear Resistance</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UV Absorber </a:t>
                      </a:r>
                    </a:p>
                    <a:p>
                      <a:pPr marL="243840" indent="-231775">
                        <a:spcBef>
                          <a:spcPts val="380"/>
                        </a:spcBef>
                        <a:buClr>
                          <a:srgbClr val="FFFFFF"/>
                        </a:buClr>
                        <a:buFontTx/>
                        <a:buChar char="•"/>
                        <a:tabLst>
                          <a:tab pos="244475" algn="l"/>
                        </a:tabLst>
                      </a:pPr>
                      <a:r>
                        <a:rPr lang="de-DE" sz="1600" dirty="0">
                          <a:latin typeface="Futura-Light" panose="020B0400000000000000" pitchFamily="34" charset="0"/>
                          <a:cs typeface="Verdana"/>
                        </a:rPr>
                        <a:t>Other</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397916D9-696E-492B-8726-1AF5754078DE}"/>
              </a:ext>
            </a:extLst>
          </p:cNvPr>
          <p:cNvGraphicFramePr>
            <a:graphicFrameLocks noGrp="1"/>
          </p:cNvGraphicFramePr>
          <p:nvPr/>
        </p:nvGraphicFramePr>
        <p:xfrm>
          <a:off x="1813154" y="2061430"/>
          <a:ext cx="4233706" cy="4338178"/>
        </p:xfrm>
        <a:graphic>
          <a:graphicData uri="http://schemas.openxmlformats.org/drawingml/2006/table">
            <a:tbl>
              <a:tblPr firstRow="1" bandRow="1">
                <a:tableStyleId>{5C22544A-7EE6-4342-B048-85BDC9FD1C3A}</a:tableStyleId>
              </a:tblPr>
              <a:tblGrid>
                <a:gridCol w="2227218">
                  <a:extLst>
                    <a:ext uri="{9D8B030D-6E8A-4147-A177-3AD203B41FA5}">
                      <a16:colId xmlns:a16="http://schemas.microsoft.com/office/drawing/2014/main" val="27093299"/>
                    </a:ext>
                  </a:extLst>
                </a:gridCol>
                <a:gridCol w="2006488">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ABS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Acrylic Fibers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Adhesives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Cellophane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Acetate</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Cellulose Esters</a:t>
                      </a:r>
                    </a:p>
                    <a:p>
                      <a:pPr marL="243840" indent="-231775">
                        <a:lnSpc>
                          <a:spcPct val="100000"/>
                        </a:lnSpc>
                        <a:spcBef>
                          <a:spcPts val="380"/>
                        </a:spcBef>
                        <a:buClr>
                          <a:srgbClr val="FFFFFF"/>
                        </a:buClr>
                        <a:buChar char="•"/>
                        <a:tabLst>
                          <a:tab pos="244475" algn="l"/>
                        </a:tabLst>
                      </a:pPr>
                      <a:r>
                        <a:rPr lang="en-US" sz="1600" dirty="0">
                          <a:latin typeface="Futura-Light" panose="020B0400000000000000" pitchFamily="34" charset="0"/>
                          <a:cs typeface="Verdana"/>
                        </a:rPr>
                        <a:t>Extrusion</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Flame Retardant</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Lubricants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PES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Plasticizers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Polyester</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Polyimide Films</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Polymer Processing</a:t>
                      </a:r>
                    </a:p>
                    <a:p>
                      <a:pPr marL="243840" indent="-231775">
                        <a:spcBef>
                          <a:spcPts val="380"/>
                        </a:spcBef>
                        <a:buClr>
                          <a:srgbClr val="FFFFFF"/>
                        </a:buClr>
                        <a:buFontTx/>
                        <a:buChar char="•"/>
                        <a:tabLst>
                          <a:tab pos="244475" algn="l"/>
                        </a:tabLst>
                      </a:pPr>
                      <a:r>
                        <a:rPr lang="en-US" sz="1600" dirty="0">
                          <a:latin typeface="Futura-Light" panose="020B0400000000000000" pitchFamily="34" charset="0"/>
                          <a:cs typeface="Verdana"/>
                        </a:rPr>
                        <a:t>Polyurethane</a:t>
                      </a: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olorful, different, several&#10;&#10;Description automatically generated">
            <a:extLst>
              <a:ext uri="{FF2B5EF4-FFF2-40B4-BE49-F238E27FC236}">
                <a16:creationId xmlns:a16="http://schemas.microsoft.com/office/drawing/2014/main" id="{4A9833B2-1062-42FC-A7C2-E59DA43D38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86679"/>
            <a:ext cx="12206948" cy="8148787"/>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986679"/>
            <a:ext cx="8874760" cy="8148787"/>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endParaRPr lang="de-DE" sz="5000" spc="-150" dirty="0">
              <a:solidFill>
                <a:srgbClr val="91CFF0"/>
              </a:solidFill>
              <a:latin typeface="Futura Bk BT" panose="020B0502020204020303" pitchFamily="34" charset="0"/>
            </a:endParaRPr>
          </a:p>
          <a:p>
            <a:r>
              <a:rPr lang="de-DE" sz="5000" spc="-150" dirty="0">
                <a:solidFill>
                  <a:srgbClr val="91CFF0"/>
                </a:solidFill>
                <a:latin typeface="Futura Bk BT" panose="020B0502020204020303" pitchFamily="34" charset="0"/>
              </a:rPr>
              <a:t>PLASTICS</a:t>
            </a:r>
            <a:endParaRPr lang="en-IN" sz="5000" dirty="0"/>
          </a:p>
          <a:p>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4" name="Table 114">
            <a:extLst>
              <a:ext uri="{FF2B5EF4-FFF2-40B4-BE49-F238E27FC236}">
                <a16:creationId xmlns:a16="http://schemas.microsoft.com/office/drawing/2014/main" id="{57E2BA9D-02DF-4702-99EA-E76B4209FA12}"/>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PVC Film</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09D7B839-6B55-4F1B-BB02-71165859324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AC58D71E-3305-4509-80A9-25FA2D2DB168}"/>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5F49C45E-835B-4C9A-83BC-914ED6280979}"/>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FCA18CA2-7278-47B6-8D7A-C200EB84E8D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D1B59D9B-9C41-4447-9AB4-078752E3EA8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911770718"/>
      </p:ext>
    </p:extLst>
  </p:cSld>
  <p:clrMapOvr>
    <a:masterClrMapping/>
  </p:clrMapOvr>
</p:sld>
</file>

<file path=ppt/slides/slide6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FD974ABF-0EDA-42F2-98B7-A08A832BAA76}"/>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o-Ethoxyaniline (OEA)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Polyisobutylene (PIB)</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Propylene carbonate (PC)</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Sodium sarcosinate 40%</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Stearic acid amide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 isopropyl titanate (TIPT)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Tetra-2-ethylhexyl titanate (T2EHT)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Tetra-ethyltitanate </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Tetra-n-butyl titanate</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Titamix 80/20 (TIPT/TNBT)</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Tributyl phosphate (TBP)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Triethyl phosphate</a:t>
            </a:r>
          </a:p>
        </p:txBody>
      </p:sp>
    </p:spTree>
    <p:extLst>
      <p:ext uri="{BB962C8B-B14F-4D97-AF65-F5344CB8AC3E}">
        <p14:creationId xmlns:p14="http://schemas.microsoft.com/office/powerpoint/2010/main" val="2292438939"/>
      </p:ext>
    </p:extLst>
  </p:cSld>
  <p:clrMapOvr>
    <a:masterClrMapping/>
  </p:clrMapOvr>
</p:sld>
</file>

<file path=ppt/slides/slide6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04BAFF4-4E6F-4F8F-AFBE-6C21D618F615}"/>
              </a:ext>
            </a:extLst>
          </p:cNvPr>
          <p:cNvPicPr>
            <a:picLocks noChangeAspect="1"/>
          </p:cNvPicPr>
          <p:nvPr/>
        </p:nvPicPr>
        <p:blipFill rotWithShape="1">
          <a:blip r:embed="rId2">
            <a:extLst>
              <a:ext uri="{28A0092B-C50C-407E-A947-70E740481C1C}">
                <a14:useLocalDpi xmlns:a14="http://schemas.microsoft.com/office/drawing/2010/main" val="0"/>
              </a:ext>
            </a:extLst>
          </a:blip>
          <a:srcRect t="16768" r="6072" b="6353"/>
          <a:stretch/>
        </p:blipFill>
        <p:spPr>
          <a:xfrm>
            <a:off x="0" y="-1"/>
            <a:ext cx="12189586" cy="6849648"/>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1"/>
            <a:ext cx="7434580" cy="6858001"/>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kern="0" spc="-150" dirty="0">
                <a:solidFill>
                  <a:srgbClr val="91CFF0"/>
                </a:solidFill>
                <a:latin typeface="Futura Bk BT" panose="020B0502020204020303" pitchFamily="34" charset="0"/>
              </a:rPr>
              <a:t>PLASTICS</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endParaRPr lang="de-DE" sz="1600" dirty="0">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7" name="object 21">
            <a:hlinkClick r:id="rId5" action="ppaction://hlinksldjump"/>
            <a:extLst>
              <a:ext uri="{FF2B5EF4-FFF2-40B4-BE49-F238E27FC236}">
                <a16:creationId xmlns:a16="http://schemas.microsoft.com/office/drawing/2014/main" id="{B8839E44-6E23-441A-93CA-88E80DFEB958}"/>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99CC224F-2778-469A-A852-F7F7B5C6442F}"/>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BDBF2CF8-DA29-4728-9B91-FC6FDCEE80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8A6D1B7D-6153-457B-897F-A36172ABA8B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6" action="ppaction://hlinksldjump"/>
              <a:extLst>
                <a:ext uri="{FF2B5EF4-FFF2-40B4-BE49-F238E27FC236}">
                  <a16:creationId xmlns:a16="http://schemas.microsoft.com/office/drawing/2014/main" id="{7E47D578-399C-435E-8D0F-DB8E62FE4CEB}"/>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
        <p:nvSpPr>
          <p:cNvPr id="23" name="TextBox 22">
            <a:extLst>
              <a:ext uri="{FF2B5EF4-FFF2-40B4-BE49-F238E27FC236}">
                <a16:creationId xmlns:a16="http://schemas.microsoft.com/office/drawing/2014/main" id="{C5E84567-73B1-48F5-BE5C-968572D586AC}"/>
              </a:ext>
            </a:extLst>
          </p:cNvPr>
          <p:cNvSpPr txBox="1"/>
          <p:nvPr/>
        </p:nvSpPr>
        <p:spPr>
          <a:xfrm>
            <a:off x="2256020" y="3376987"/>
            <a:ext cx="7001632" cy="341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Triphenyl phosphate (TPP)</a:t>
            </a:r>
          </a:p>
          <a:p>
            <a:pPr marL="285750" indent="-285750" algn="l">
              <a:buClr>
                <a:srgbClr val="91CFF0"/>
              </a:buClr>
              <a:buFont typeface="Arial" panose="020B0604020202020204" pitchFamily="34" charset="0"/>
              <a:buChar char="•"/>
            </a:pPr>
            <a:r>
              <a:rPr lang="en-US" sz="1600" dirty="0">
                <a:solidFill>
                  <a:schemeClr val="bg1"/>
                </a:solidFill>
                <a:latin typeface="Futura-Light" panose="020B0400000000000000" pitchFamily="34" charset="0"/>
              </a:rPr>
              <a:t>Tris (1-chloro-2-isopropyl) phosphate (TCPP)</a:t>
            </a:r>
          </a:p>
        </p:txBody>
      </p:sp>
    </p:spTree>
    <p:extLst>
      <p:ext uri="{BB962C8B-B14F-4D97-AF65-F5344CB8AC3E}">
        <p14:creationId xmlns:p14="http://schemas.microsoft.com/office/powerpoint/2010/main" val="22924389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11D310-762F-45A0-AB17-08679513CD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2" name="object 21">
            <a:hlinkClick r:id="rId5" action="ppaction://hlinksldjump"/>
            <a:extLst>
              <a:ext uri="{FF2B5EF4-FFF2-40B4-BE49-F238E27FC236}">
                <a16:creationId xmlns:a16="http://schemas.microsoft.com/office/drawing/2014/main" id="{E36809DA-7E57-4D0C-9BFB-C0FA30DE2002}"/>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10D68025-39BC-408C-8A12-0FFC05621FB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CB63D7D9-1187-4BB2-9981-496C5AFFAE7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1FE12806-EB12-4C13-B5A4-85FBD9535E1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B59748D1-837E-47E8-88C0-623FA7B2E515}"/>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030739480"/>
      </p:ext>
    </p:extLst>
  </p:cSld>
  <p:clrMapOvr>
    <a:masterClrMapping/>
  </p:clrMapOvr>
</p:sld>
</file>

<file path=ppt/slides/slide6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bIns="4572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3" action="ppaction://hlinksldjump"/>
            <a:extLst>
              <a:ext uri="{FF2B5EF4-FFF2-40B4-BE49-F238E27FC236}">
                <a16:creationId xmlns:a16="http://schemas.microsoft.com/office/drawing/2014/main" id="{8A16CF98-4050-42AA-BE27-1083E7E085E1}"/>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4" action="ppaction://hlinksldjump"/>
            <a:extLst>
              <a:ext uri="{FF2B5EF4-FFF2-40B4-BE49-F238E27FC236}">
                <a16:creationId xmlns:a16="http://schemas.microsoft.com/office/drawing/2014/main" id="{BA18487F-C757-4C8F-AF58-CD9456647F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5" action="ppaction://hlinksldjump"/>
            <a:extLst>
              <a:ext uri="{FF2B5EF4-FFF2-40B4-BE49-F238E27FC236}">
                <a16:creationId xmlns:a16="http://schemas.microsoft.com/office/drawing/2014/main" id="{AD12837C-005D-4256-8E65-3AC6DE4A8AAA}"/>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6" action="ppaction://hlinksldjump"/>
            <a:extLst>
              <a:ext uri="{FF2B5EF4-FFF2-40B4-BE49-F238E27FC236}">
                <a16:creationId xmlns:a16="http://schemas.microsoft.com/office/drawing/2014/main" id="{67A1E13E-697C-459B-9773-05A438A622B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7" action="ppaction://hlinksldjump"/>
            <a:extLst>
              <a:ext uri="{FF2B5EF4-FFF2-40B4-BE49-F238E27FC236}">
                <a16:creationId xmlns:a16="http://schemas.microsoft.com/office/drawing/2014/main" id="{B62599B9-D410-4DED-AC1B-0E097CBF30B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8" action="ppaction://hlinksldjump"/>
            <a:extLst>
              <a:ext uri="{FF2B5EF4-FFF2-40B4-BE49-F238E27FC236}">
                <a16:creationId xmlns:a16="http://schemas.microsoft.com/office/drawing/2014/main" id="{5F9AE037-5CF9-4ACD-AC12-55B79DE2498E}"/>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9" action="ppaction://hlinksldjump"/>
            <a:extLst>
              <a:ext uri="{FF2B5EF4-FFF2-40B4-BE49-F238E27FC236}">
                <a16:creationId xmlns:a16="http://schemas.microsoft.com/office/drawing/2014/main" id="{D93459CD-18F8-4877-BA7B-47B4DE606AC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20" action="ppaction://hlinksldjump"/>
            <a:extLst>
              <a:ext uri="{FF2B5EF4-FFF2-40B4-BE49-F238E27FC236}">
                <a16:creationId xmlns:a16="http://schemas.microsoft.com/office/drawing/2014/main" id="{EA058DDA-C0B4-4EAB-9596-E0639323335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object 21">
            <a:hlinkClick r:id="rId11" action="ppaction://hlinksldjump"/>
            <a:extLst>
              <a:ext uri="{FF2B5EF4-FFF2-40B4-BE49-F238E27FC236}">
                <a16:creationId xmlns:a16="http://schemas.microsoft.com/office/drawing/2014/main" id="{3B0F02E3-1A1C-43F2-BCC1-4B9C4F8FD5B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0" name="Group 19">
            <a:extLst>
              <a:ext uri="{FF2B5EF4-FFF2-40B4-BE49-F238E27FC236}">
                <a16:creationId xmlns:a16="http://schemas.microsoft.com/office/drawing/2014/main" id="{F4C5CB26-6CEA-4911-B506-1FEAFB3FD3CB}"/>
              </a:ext>
            </a:extLst>
          </p:cNvPr>
          <p:cNvGrpSpPr/>
          <p:nvPr/>
        </p:nvGrpSpPr>
        <p:grpSpPr>
          <a:xfrm>
            <a:off x="11069815" y="0"/>
            <a:ext cx="736181" cy="614143"/>
            <a:chOff x="11069815" y="0"/>
            <a:chExt cx="736181" cy="614143"/>
          </a:xfrm>
        </p:grpSpPr>
        <p:sp>
          <p:nvSpPr>
            <p:cNvPr id="21" name="object 14">
              <a:extLst>
                <a:ext uri="{FF2B5EF4-FFF2-40B4-BE49-F238E27FC236}">
                  <a16:creationId xmlns:a16="http://schemas.microsoft.com/office/drawing/2014/main" id="{08D5C483-210A-4DBD-9166-269827683171}"/>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2" name="object 15">
              <a:extLst>
                <a:ext uri="{FF2B5EF4-FFF2-40B4-BE49-F238E27FC236}">
                  <a16:creationId xmlns:a16="http://schemas.microsoft.com/office/drawing/2014/main" id="{C2AAE8B4-B971-478A-B6D1-2091C2373FF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3" name="object 21">
              <a:hlinkClick r:id="rId12" action="ppaction://hlinksldjump"/>
              <a:extLst>
                <a:ext uri="{FF2B5EF4-FFF2-40B4-BE49-F238E27FC236}">
                  <a16:creationId xmlns:a16="http://schemas.microsoft.com/office/drawing/2014/main" id="{23BA4078-B337-4C1C-8448-0DBAF29D2C90}"/>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619187221"/>
      </p:ext>
    </p:extLst>
  </p:cSld>
  <p:clrMapOvr>
    <a:masterClrMapping/>
  </p:clrMapOvr>
</p:sld>
</file>

<file path=ppt/slides/slide6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1AE0030C-D695-49EF-A7DF-278FE322271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49B0B6F8-E813-4F08-889B-FA9B61420EB8}"/>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EF0C8EED-74CC-4305-A3C6-A9BAD4B0112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6B8CB646-F260-4549-862B-1426B9D68B2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54E56534-150A-4AD1-A34F-99E8DE7F1AA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DACC75B-9AC9-4DBE-AC65-FED23FCE9D9A}"/>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4A2AE17-04FF-43B0-85C5-0A1331B79390}"/>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46BE80B2-0EBC-45F5-BA1B-7652E88659A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B0C09A15-79FE-4670-AEA4-950DD8BF068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Amines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22DD781F-22A8-46AF-A743-37E6B3E7BB3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BC1C5D6-6CF3-46CA-9A83-89783E76067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A96958DE-3E37-4EAC-84A7-DAA5F86BA43C}"/>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DA74E54A-FD02-4E25-8C3F-FD1072E7BFF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ECB1F64-7647-4FFC-BBFC-56F48A41B1B7}"/>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0DF13220-C12A-4099-BD1C-F6515C4E590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1D91F8BD-E281-4853-BC8C-3DA36FF8C6A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616610C7-8668-487A-BD1F-84C3AAFD9A0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D05E5B1-E7CE-4735-B237-7A15283EC21F}"/>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C712F5C0-67A3-4242-B7EF-DE0F5C59DA2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BFCC9592-0FC9-42A9-AEAB-01B36E99B83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C6BC4C6-D4D3-412D-9C5F-124BB61E14B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4CB49464-369F-457B-A8ED-59DE043712F2}"/>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C368E6F8-668D-4FBC-863A-0B8EB8B8319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9855368A-2F2E-4A96-9794-9175B4504A35}"/>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4FAEB078-CD5B-4AE8-9F23-CD2F5303D6C4}"/>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F8A4653E-C236-466B-BC30-BED5FD89422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F6F625B-4A6C-400F-A438-8335C8910E58}"/>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Corrosion inhibitors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(BTA)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1,2,3 Benzotriazole 40% sodium salt solution (BTA 40%)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2-Mercaptobenzothiazole sodium salt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5-Methylbenzotriazole</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Connect 190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Hydroxyphosphono-acetic acid (HPAA)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(TTA)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Tolyltriazole 50 % sodium salt solution (TTA50)</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6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5767C603-90F1-4DF3-83BE-6758C076379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A096523D-5DC4-4FA6-804E-9807A824E849}"/>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F7A38E9B-088B-436F-987D-9AF33F09A7A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8CA5D40-DC0E-47A8-8200-AEB1BBEBE93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46DF820D-EF3B-4F51-81BA-A89DDC0BB415}"/>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58F31D51-1C6B-4B79-82AF-05BF9D7BBC5D}"/>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7BCFB93-ED82-44E7-9F58-5FAE0712993F}"/>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B892C949-CF5E-4C3D-AE26-0C3666EA7FF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A586E1EB-B175-429B-A162-458657563905}"/>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Monomers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(ATBS)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Acrylamido-tertiary-butylsulfonic acid sodium salt 50%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Dimethyldiallylammoniumchloride (DIMDAC / DADMAC)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with medium confidence">
            <a:extLst>
              <a:ext uri="{FF2B5EF4-FFF2-40B4-BE49-F238E27FC236}">
                <a16:creationId xmlns:a16="http://schemas.microsoft.com/office/drawing/2014/main" id="{4C195851-9605-40A3-97B0-105F211AC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908" y="675356"/>
            <a:ext cx="8443787" cy="5629191"/>
          </a:xfrm>
          <a:prstGeom prst="rect">
            <a:avLst/>
          </a:prstGeom>
        </p:spPr>
      </p:pic>
      <p:sp>
        <p:nvSpPr>
          <p:cNvPr id="6" name="Textplatzhalter 23">
            <a:extLst>
              <a:ext uri="{FF2B5EF4-FFF2-40B4-BE49-F238E27FC236}">
                <a16:creationId xmlns:a16="http://schemas.microsoft.com/office/drawing/2014/main" id="{9201B3FB-BA57-4A9C-8A6E-B69ACB3008CD}"/>
              </a:ext>
            </a:extLst>
          </p:cNvPr>
          <p:cNvSpPr txBox="1">
            <a:spLocks noChangeAspect="1"/>
          </p:cNvSpPr>
          <p:nvPr/>
        </p:nvSpPr>
        <p:spPr>
          <a:xfrm>
            <a:off x="394636" y="436255"/>
            <a:ext cx="4549064" cy="651393"/>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a:rPr>
              <a:t>OUR VALUES</a:t>
            </a:r>
            <a:endParaRPr lang="de-DE" sz="5000" dirty="0">
              <a:solidFill>
                <a:srgbClr val="91CFF0"/>
              </a:solidFill>
              <a:latin typeface="Futura Bk BT" panose="020B0502020204020303" pitchFamily="34" charset="0"/>
            </a:endParaRPr>
          </a:p>
        </p:txBody>
      </p:sp>
      <p:sp>
        <p:nvSpPr>
          <p:cNvPr id="9" name="TextBox 8">
            <a:extLst>
              <a:ext uri="{FF2B5EF4-FFF2-40B4-BE49-F238E27FC236}">
                <a16:creationId xmlns:a16="http://schemas.microsoft.com/office/drawing/2014/main" id="{CD9F2EB9-1BA1-4289-8BAF-200F4D3331FB}"/>
              </a:ext>
            </a:extLst>
          </p:cNvPr>
          <p:cNvSpPr txBox="1"/>
          <p:nvPr/>
        </p:nvSpPr>
        <p:spPr>
          <a:xfrm>
            <a:off x="394636" y="1603390"/>
            <a:ext cx="7818783" cy="365869"/>
          </a:xfrm>
          <a:prstGeom prst="rect">
            <a:avLst/>
          </a:prstGeom>
          <a:noFill/>
        </p:spPr>
        <p:txBody>
          <a:bodyPr wrap="square" lIns="91440" tIns="45720" rIns="91440" bIns="45720" anchor="t">
            <a:spAutoFit/>
          </a:bodyPr>
          <a:lstStyle/>
          <a:p>
            <a:pPr marL="0" marR="0">
              <a:lnSpc>
                <a:spcPct val="107000"/>
              </a:lnSpc>
              <a:spcBef>
                <a:spcPts val="0"/>
              </a:spcBef>
              <a:spcAft>
                <a:spcPts val="800"/>
              </a:spcAft>
            </a:pPr>
            <a:endParaRPr lang="en-US" b="1" dirty="0">
              <a:solidFill>
                <a:srgbClr val="000000"/>
              </a:solidFill>
              <a:latin typeface="Futura"/>
              <a:ea typeface="FangSong" panose="02010609060101010101" pitchFamily="49" charset="-122"/>
              <a:cs typeface="Times New Roman"/>
            </a:endParaRPr>
          </a:p>
        </p:txBody>
      </p:sp>
      <p:sp>
        <p:nvSpPr>
          <p:cNvPr id="15" name="TextBox 14">
            <a:extLst>
              <a:ext uri="{FF2B5EF4-FFF2-40B4-BE49-F238E27FC236}">
                <a16:creationId xmlns:a16="http://schemas.microsoft.com/office/drawing/2014/main" id="{83434F86-F383-4EB8-8966-989B16E5FE4B}"/>
              </a:ext>
            </a:extLst>
          </p:cNvPr>
          <p:cNvSpPr txBox="1"/>
          <p:nvPr/>
        </p:nvSpPr>
        <p:spPr>
          <a:xfrm>
            <a:off x="2095309" y="1784341"/>
            <a:ext cx="2266761" cy="369332"/>
          </a:xfrm>
          <a:prstGeom prst="rect">
            <a:avLst/>
          </a:prstGeom>
          <a:noFill/>
        </p:spPr>
        <p:txBody>
          <a:bodyPr wrap="square">
            <a:spAutoFit/>
          </a:bodyPr>
          <a:lstStyle/>
          <a:p>
            <a:r>
              <a:rPr lang="en-US" b="1" dirty="0">
                <a:solidFill>
                  <a:schemeClr val="bg2">
                    <a:lumMod val="25000"/>
                  </a:schemeClr>
                </a:solidFill>
                <a:latin typeface="Futura"/>
              </a:rPr>
              <a:t>Our Commitment </a:t>
            </a:r>
          </a:p>
        </p:txBody>
      </p:sp>
      <p:sp>
        <p:nvSpPr>
          <p:cNvPr id="16" name="TextBox 15">
            <a:extLst>
              <a:ext uri="{FF2B5EF4-FFF2-40B4-BE49-F238E27FC236}">
                <a16:creationId xmlns:a16="http://schemas.microsoft.com/office/drawing/2014/main" id="{8ECBCCD7-7D6A-4CE1-95E9-B3D091E96F8C}"/>
              </a:ext>
            </a:extLst>
          </p:cNvPr>
          <p:cNvSpPr txBox="1"/>
          <p:nvPr/>
        </p:nvSpPr>
        <p:spPr>
          <a:xfrm>
            <a:off x="1742995" y="3185050"/>
            <a:ext cx="2266761" cy="369332"/>
          </a:xfrm>
          <a:prstGeom prst="rect">
            <a:avLst/>
          </a:prstGeom>
          <a:noFill/>
        </p:spPr>
        <p:txBody>
          <a:bodyPr wrap="square">
            <a:spAutoFit/>
          </a:bodyPr>
          <a:lstStyle/>
          <a:p>
            <a:r>
              <a:rPr lang="en-US" b="1" dirty="0">
                <a:solidFill>
                  <a:schemeClr val="bg2">
                    <a:lumMod val="25000"/>
                  </a:schemeClr>
                </a:solidFill>
                <a:latin typeface="Futura"/>
              </a:rPr>
              <a:t>Collaboration</a:t>
            </a:r>
          </a:p>
        </p:txBody>
      </p:sp>
      <p:sp>
        <p:nvSpPr>
          <p:cNvPr id="17" name="TextBox 16">
            <a:extLst>
              <a:ext uri="{FF2B5EF4-FFF2-40B4-BE49-F238E27FC236}">
                <a16:creationId xmlns:a16="http://schemas.microsoft.com/office/drawing/2014/main" id="{D21526F0-DFD9-4561-8625-52DA6EB38366}"/>
              </a:ext>
            </a:extLst>
          </p:cNvPr>
          <p:cNvSpPr txBox="1"/>
          <p:nvPr/>
        </p:nvSpPr>
        <p:spPr>
          <a:xfrm>
            <a:off x="3301498" y="4585759"/>
            <a:ext cx="1165324" cy="369332"/>
          </a:xfrm>
          <a:prstGeom prst="rect">
            <a:avLst/>
          </a:prstGeom>
          <a:noFill/>
        </p:spPr>
        <p:txBody>
          <a:bodyPr wrap="square">
            <a:spAutoFit/>
          </a:bodyPr>
          <a:lstStyle/>
          <a:p>
            <a:r>
              <a:rPr lang="en-US" b="1" dirty="0">
                <a:solidFill>
                  <a:schemeClr val="bg2">
                    <a:lumMod val="25000"/>
                  </a:schemeClr>
                </a:solidFill>
                <a:latin typeface="Futura"/>
              </a:rPr>
              <a:t>Diversity</a:t>
            </a:r>
          </a:p>
        </p:txBody>
      </p:sp>
      <p:sp>
        <p:nvSpPr>
          <p:cNvPr id="18" name="TextBox 17">
            <a:extLst>
              <a:ext uri="{FF2B5EF4-FFF2-40B4-BE49-F238E27FC236}">
                <a16:creationId xmlns:a16="http://schemas.microsoft.com/office/drawing/2014/main" id="{D088D621-D009-490E-B776-DFC3D45A7F36}"/>
              </a:ext>
            </a:extLst>
          </p:cNvPr>
          <p:cNvSpPr txBox="1"/>
          <p:nvPr/>
        </p:nvSpPr>
        <p:spPr>
          <a:xfrm>
            <a:off x="7991060" y="4585759"/>
            <a:ext cx="2266761" cy="369332"/>
          </a:xfrm>
          <a:prstGeom prst="rect">
            <a:avLst/>
          </a:prstGeom>
          <a:noFill/>
        </p:spPr>
        <p:txBody>
          <a:bodyPr wrap="square">
            <a:spAutoFit/>
          </a:bodyPr>
          <a:lstStyle/>
          <a:p>
            <a:r>
              <a:rPr lang="en-US" b="1" dirty="0">
                <a:solidFill>
                  <a:schemeClr val="bg2">
                    <a:lumMod val="25000"/>
                  </a:schemeClr>
                </a:solidFill>
                <a:latin typeface="Futura"/>
              </a:rPr>
              <a:t>Embrace Change</a:t>
            </a:r>
          </a:p>
        </p:txBody>
      </p:sp>
      <p:sp>
        <p:nvSpPr>
          <p:cNvPr id="19" name="TextBox 18">
            <a:extLst>
              <a:ext uri="{FF2B5EF4-FFF2-40B4-BE49-F238E27FC236}">
                <a16:creationId xmlns:a16="http://schemas.microsoft.com/office/drawing/2014/main" id="{56E2E8E6-EE81-4A57-B6EB-0C86B65D6AC6}"/>
              </a:ext>
            </a:extLst>
          </p:cNvPr>
          <p:cNvSpPr txBox="1"/>
          <p:nvPr/>
        </p:nvSpPr>
        <p:spPr>
          <a:xfrm>
            <a:off x="8846936" y="3185050"/>
            <a:ext cx="2266761" cy="369332"/>
          </a:xfrm>
          <a:prstGeom prst="rect">
            <a:avLst/>
          </a:prstGeom>
          <a:noFill/>
        </p:spPr>
        <p:txBody>
          <a:bodyPr wrap="square">
            <a:spAutoFit/>
          </a:bodyPr>
          <a:lstStyle/>
          <a:p>
            <a:r>
              <a:rPr lang="en-US" b="1" dirty="0">
                <a:solidFill>
                  <a:schemeClr val="bg2">
                    <a:lumMod val="25000"/>
                  </a:schemeClr>
                </a:solidFill>
                <a:latin typeface="Futura"/>
              </a:rPr>
              <a:t>Integrity</a:t>
            </a:r>
          </a:p>
        </p:txBody>
      </p:sp>
      <p:sp>
        <p:nvSpPr>
          <p:cNvPr id="20" name="TextBox 19">
            <a:extLst>
              <a:ext uri="{FF2B5EF4-FFF2-40B4-BE49-F238E27FC236}">
                <a16:creationId xmlns:a16="http://schemas.microsoft.com/office/drawing/2014/main" id="{D73EA3D6-EFD0-48EC-9374-0165796FD00B}"/>
              </a:ext>
            </a:extLst>
          </p:cNvPr>
          <p:cNvSpPr txBox="1"/>
          <p:nvPr/>
        </p:nvSpPr>
        <p:spPr>
          <a:xfrm>
            <a:off x="7991060" y="1738213"/>
            <a:ext cx="3067559" cy="646331"/>
          </a:xfrm>
          <a:prstGeom prst="rect">
            <a:avLst/>
          </a:prstGeom>
          <a:noFill/>
        </p:spPr>
        <p:txBody>
          <a:bodyPr wrap="square">
            <a:spAutoFit/>
          </a:bodyPr>
          <a:lstStyle/>
          <a:p>
            <a:r>
              <a:rPr lang="en-US" b="1" dirty="0">
                <a:solidFill>
                  <a:schemeClr val="bg2">
                    <a:lumMod val="25000"/>
                  </a:schemeClr>
                </a:solidFill>
                <a:latin typeface="Futura"/>
              </a:rPr>
              <a:t>Reliability and Personal Accountability</a:t>
            </a:r>
          </a:p>
        </p:txBody>
      </p:sp>
      <p:sp>
        <p:nvSpPr>
          <p:cNvPr id="21" name="Rectangle 20">
            <a:extLst>
              <a:ext uri="{FF2B5EF4-FFF2-40B4-BE49-F238E27FC236}">
                <a16:creationId xmlns:a16="http://schemas.microsoft.com/office/drawing/2014/main" id="{B3D8FA09-6A0C-4A84-9E74-21621DD4A413}"/>
              </a:ext>
            </a:extLst>
          </p:cNvPr>
          <p:cNvSpPr/>
          <p:nvPr/>
        </p:nvSpPr>
        <p:spPr>
          <a:xfrm>
            <a:off x="-9617" y="6304547"/>
            <a:ext cx="10561312" cy="553453"/>
          </a:xfrm>
          <a:prstGeom prst="rect">
            <a:avLst/>
          </a:prstGeom>
          <a:solidFill>
            <a:srgbClr val="4FB9E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a:extLst>
              <a:ext uri="{FF2B5EF4-FFF2-40B4-BE49-F238E27FC236}">
                <a16:creationId xmlns:a16="http://schemas.microsoft.com/office/drawing/2014/main" id="{AD4BD394-E2F9-4CFB-A48A-ECA34D71D6E8}"/>
              </a:ext>
            </a:extLst>
          </p:cNvPr>
          <p:cNvPicPr>
            <a:picLocks noChangeAspect="1"/>
          </p:cNvPicPr>
          <p:nvPr/>
        </p:nvPicPr>
        <p:blipFill rotWithShape="1">
          <a:blip r:embed="rId3">
            <a:extLst>
              <a:ext uri="{28A0092B-C50C-407E-A947-70E740481C1C}">
                <a14:useLocalDpi xmlns:a14="http://schemas.microsoft.com/office/drawing/2010/main" val="0"/>
              </a:ext>
            </a:extLst>
          </a:blip>
          <a:srcRect r="36511"/>
          <a:stretch/>
        </p:blipFill>
        <p:spPr>
          <a:xfrm>
            <a:off x="9816525" y="4496050"/>
            <a:ext cx="2594344" cy="2361950"/>
          </a:xfrm>
          <a:prstGeom prst="rect">
            <a:avLst/>
          </a:prstGeom>
        </p:spPr>
      </p:pic>
    </p:spTree>
    <p:extLst>
      <p:ext uri="{BB962C8B-B14F-4D97-AF65-F5344CB8AC3E}">
        <p14:creationId xmlns:p14="http://schemas.microsoft.com/office/powerpoint/2010/main" val="1614340247"/>
      </p:ext>
    </p:extLst>
  </p:cSld>
  <p:clrMapOvr>
    <a:masterClrMapping/>
  </p:clrMapOvr>
</p:sld>
</file>

<file path=ppt/slides/slide7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6FEDB5E5-AD3A-4D17-9FB2-63790D3D0F9A}"/>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3891040-53A9-464A-8121-3C77F02C64B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1447540A-AD6D-4A6D-BF69-6A92D09D854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3C1C128E-046E-4007-9CF8-DAAB891FDB6C}"/>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15FEE66F-0D19-4638-A254-2C353B297513}"/>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D7D2F986-B4E5-4955-A44A-29D6DF6BA792}"/>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0669E62-78FC-4D2F-85C5-CE1304D569CC}"/>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FA8BCF2-BD06-4284-8F08-2FD75FA066F8}"/>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EE4A650-256F-45A7-B378-9131CE73406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Oxygen Scavengers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Carbohydrazide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Diethylhydroxylamine (DEHA85)</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37FD0CBE-5306-44C1-AEA8-C2E969B3E06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8C025A82-15D2-4783-891B-2E5DB985E8C4}"/>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9E423EC9-E86A-4656-97F7-1746F9ACE43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0914CA4F-7AAB-454A-8105-FD9EACF6DD93}"/>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B2C62AB7-B2F2-45D9-88E2-1B7E4B56A240}"/>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B27D597B-2C5E-4577-99B5-D3D758ED1C8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E4599072-93B6-4A0D-8C96-A6AA7692E038}"/>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D0BD8FEC-A95A-4CE7-81BB-C4C0874D9AFA}"/>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453A267-C6C4-44E6-9B79-863CB0C7293E}"/>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Phosphonates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2-Phosphonobutane-1,2,4,-tricarboxylic acid (PBTC)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sodium salt (ATMP Na)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A566F7CD-160F-4910-90B6-51754E6B56A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2687AD79-2BB8-476F-8B72-4D06F1AF8B3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B236F889-B977-4908-83CA-ACF1DCBABDE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B064337B-68EB-4ED6-BA80-3AE20015629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F87D8650-430F-4FCE-949E-80FA9F8F1FF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45870816-20E4-4EB0-8927-77C9C5E34FF1}"/>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32939C51-5798-4A6E-A84F-5E5AC9525F25}"/>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E2B491AD-9231-4D77-A2D8-43C4B600F983}"/>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3E31B0E-7329-4805-BCB4-BE56D32D4DBC}"/>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Polymers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1100N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2000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2100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 WTP 3100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 WTP 5000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164</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283</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Consperse 400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Phosphono carboxylate mix (PCM)</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Polymaleic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67ED8-A095-472C-8810-8154417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WATER</a:t>
            </a:r>
            <a:r>
              <a:rPr lang="de-DE" sz="5000" spc="-150" dirty="0">
                <a:solidFill>
                  <a:srgbClr val="4FB9E9"/>
                </a:solidFill>
                <a:latin typeface="Futura Bk BT" panose="020B0502020204020303" pitchFamily="34" charset="0"/>
              </a:rPr>
              <a:t>  </a:t>
            </a:r>
            <a:r>
              <a:rPr lang="de-DE" sz="5000" spc="-150" dirty="0">
                <a:solidFill>
                  <a:schemeClr val="bg1"/>
                </a:solidFill>
                <a:latin typeface="Futura Bk BT" panose="020B0502020204020303" pitchFamily="34" charset="0"/>
              </a:rPr>
              <a:t>TREATMENT</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Amines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Corrosion inhibitors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Monomers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Oxygen Scavengers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Phosphonates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Polymers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2" action="ppaction://hlinksldjump"/>
            <a:extLst>
              <a:ext uri="{FF2B5EF4-FFF2-40B4-BE49-F238E27FC236}">
                <a16:creationId xmlns:a16="http://schemas.microsoft.com/office/drawing/2014/main" id="{7532BFF1-ECEC-45F5-BDD9-C59AFBD254D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3" action="ppaction://hlinksldjump"/>
            <a:extLst>
              <a:ext uri="{FF2B5EF4-FFF2-40B4-BE49-F238E27FC236}">
                <a16:creationId xmlns:a16="http://schemas.microsoft.com/office/drawing/2014/main" id="{EACA0E5B-E133-431C-AAB1-C6C9F4C3FE2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4" action="ppaction://hlinksldjump"/>
            <a:extLst>
              <a:ext uri="{FF2B5EF4-FFF2-40B4-BE49-F238E27FC236}">
                <a16:creationId xmlns:a16="http://schemas.microsoft.com/office/drawing/2014/main" id="{C601F036-34AD-4DD9-9FB6-AA745FC9C17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5" action="ppaction://hlinksldjump"/>
            <a:extLst>
              <a:ext uri="{FF2B5EF4-FFF2-40B4-BE49-F238E27FC236}">
                <a16:creationId xmlns:a16="http://schemas.microsoft.com/office/drawing/2014/main" id="{22454371-E20E-4AA4-A125-E46964666B4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6" action="ppaction://hlinksldjump"/>
            <a:extLst>
              <a:ext uri="{FF2B5EF4-FFF2-40B4-BE49-F238E27FC236}">
                <a16:creationId xmlns:a16="http://schemas.microsoft.com/office/drawing/2014/main" id="{08C322BF-B623-4522-93D6-123999A9D72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6" name="Rectangle 56">
            <a:hlinkClick r:id="rId17" action="ppaction://hlinksldjump"/>
            <a:extLst>
              <a:ext uri="{FF2B5EF4-FFF2-40B4-BE49-F238E27FC236}">
                <a16:creationId xmlns:a16="http://schemas.microsoft.com/office/drawing/2014/main" id="{A81415B2-2AAF-478B-8C43-6412B638B97F}"/>
              </a:ext>
            </a:extLst>
          </p:cNvPr>
          <p:cNvSpPr/>
          <p:nvPr/>
        </p:nvSpPr>
        <p:spPr>
          <a:xfrm>
            <a:off x="2428875" y="44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7" name="Rectangle 57">
            <a:hlinkClick r:id="rId18" action="ppaction://hlinksldjump"/>
            <a:extLst>
              <a:ext uri="{FF2B5EF4-FFF2-40B4-BE49-F238E27FC236}">
                <a16:creationId xmlns:a16="http://schemas.microsoft.com/office/drawing/2014/main" id="{5CFCD567-DD39-4F8C-AA92-77DD16F8F486}"/>
              </a:ext>
            </a:extLst>
          </p:cNvPr>
          <p:cNvSpPr/>
          <p:nvPr/>
        </p:nvSpPr>
        <p:spPr>
          <a:xfrm>
            <a:off x="2428875" y="47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8" name="Rectangle 58">
            <a:hlinkClick r:id="rId19" action="ppaction://hlinksldjump"/>
            <a:extLst>
              <a:ext uri="{FF2B5EF4-FFF2-40B4-BE49-F238E27FC236}">
                <a16:creationId xmlns:a16="http://schemas.microsoft.com/office/drawing/2014/main" id="{273E67AF-218D-41E2-9A2E-379C82E04F2E}"/>
              </a:ext>
            </a:extLst>
          </p:cNvPr>
          <p:cNvSpPr/>
          <p:nvPr/>
        </p:nvSpPr>
        <p:spPr>
          <a:xfrm>
            <a:off x="2428875" y="50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249191B-5FC7-4106-AF51-91EF58CECB7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MOPA</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0" name="object 21">
            <a:hlinkClick r:id="rId10" action="ppaction://hlinksldjump"/>
            <a:extLst>
              <a:ext uri="{FF2B5EF4-FFF2-40B4-BE49-F238E27FC236}">
                <a16:creationId xmlns:a16="http://schemas.microsoft.com/office/drawing/2014/main" id="{FE418E8A-7B62-4F37-9D0D-9EEF30296C4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21" name="Group 20">
            <a:extLst>
              <a:ext uri="{FF2B5EF4-FFF2-40B4-BE49-F238E27FC236}">
                <a16:creationId xmlns:a16="http://schemas.microsoft.com/office/drawing/2014/main" id="{D74243C8-6DB2-4C71-959C-8B64951EEBC3}"/>
              </a:ext>
            </a:extLst>
          </p:cNvPr>
          <p:cNvGrpSpPr/>
          <p:nvPr/>
        </p:nvGrpSpPr>
        <p:grpSpPr>
          <a:xfrm>
            <a:off x="11069815" y="0"/>
            <a:ext cx="736181" cy="614143"/>
            <a:chOff x="11069815" y="0"/>
            <a:chExt cx="736181" cy="614143"/>
          </a:xfrm>
        </p:grpSpPr>
        <p:sp>
          <p:nvSpPr>
            <p:cNvPr id="22" name="object 14">
              <a:extLst>
                <a:ext uri="{FF2B5EF4-FFF2-40B4-BE49-F238E27FC236}">
                  <a16:creationId xmlns:a16="http://schemas.microsoft.com/office/drawing/2014/main" id="{4D30E711-63FB-4702-BA23-96F5C47E77F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3" name="object 15">
              <a:extLst>
                <a:ext uri="{FF2B5EF4-FFF2-40B4-BE49-F238E27FC236}">
                  <a16:creationId xmlns:a16="http://schemas.microsoft.com/office/drawing/2014/main" id="{FAA83EC4-D56C-4F46-B908-5531409BFB89}"/>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4" name="object 21">
              <a:hlinkClick r:id="rId11" action="ppaction://hlinksldjump"/>
              <a:extLst>
                <a:ext uri="{FF2B5EF4-FFF2-40B4-BE49-F238E27FC236}">
                  <a16:creationId xmlns:a16="http://schemas.microsoft.com/office/drawing/2014/main" id="{CC384A55-9E84-489A-AD43-396403DF256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18762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7D6A925-2772-47C1-8D33-FD194EE7109C}"/>
              </a:ext>
            </a:extLst>
          </p:cNvPr>
          <p:cNvPicPr>
            <a:picLocks noChangeAspect="1"/>
          </p:cNvPicPr>
          <p:nvPr/>
        </p:nvPicPr>
        <p:blipFill rotWithShape="1">
          <a:blip r:embed="rId2">
            <a:extLst>
              <a:ext uri="{28A0092B-C50C-407E-A947-70E740481C1C}">
                <a14:useLocalDpi xmlns:a14="http://schemas.microsoft.com/office/drawing/2010/main" val="0"/>
              </a:ext>
            </a:extLst>
          </a:blip>
          <a:srcRect t="7946" b="7867"/>
          <a:stretch/>
        </p:blipFill>
        <p:spPr>
          <a:xfrm>
            <a:off x="-9617" y="0"/>
            <a:ext cx="12201617"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CONSTRUCTION</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0701D415-8041-42B0-B550-81BA21026FC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E0574ABD-49A9-4E54-B0D1-12C3BE652EFE}"/>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5D1F0D08-23D1-45FD-ADEB-814A26144D0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44F1FE38-37AA-4AEE-9808-E3009BA5833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CAAACE12-762C-4F5C-9C30-8A5A6C1E1E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032569938"/>
      </p:ext>
    </p:extLst>
  </p:cSld>
  <p:clrMapOvr>
    <a:masterClrMapping/>
  </p:clrMapOvr>
</p:sld>
</file>

<file path=ppt/slides/slide7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57065D6-4DE5-461B-AC29-B1F85945A4B4}"/>
              </a:ext>
            </a:extLst>
          </p:cNvPr>
          <p:cNvPicPr>
            <a:picLocks noChangeAspect="1"/>
          </p:cNvPicPr>
          <p:nvPr/>
        </p:nvPicPr>
        <p:blipFill rotWithShape="1">
          <a:blip r:embed="rId2">
            <a:extLst>
              <a:ext uri="{28A0092B-C50C-407E-A947-70E740481C1C}">
                <a14:useLocalDpi xmlns:a14="http://schemas.microsoft.com/office/drawing/2010/main" val="0"/>
              </a:ext>
            </a:extLst>
          </a:blip>
          <a:srcRect b="15653"/>
          <a:stretch/>
        </p:blipFill>
        <p:spPr>
          <a:xfrm>
            <a:off x="-8625" y="-1"/>
            <a:ext cx="12196010" cy="6858001"/>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CONSTRUCTION</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44E3FE9-87B0-4CB1-8354-7E1D679B280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Anti-Fogging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Cleaning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Defoamer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Flame Retardant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Formaldehyde Scavenger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Modifier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Reactive Diluent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Retarder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Water Reducer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86021AF1-24EB-4FA5-AB2D-7A41F4C229D4}"/>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Bitumen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Cement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Concrete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Intumescent Coating</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6" name="object 21">
            <a:hlinkClick r:id="rId4" action="ppaction://hlinksldjump"/>
            <a:extLst>
              <a:ext uri="{FF2B5EF4-FFF2-40B4-BE49-F238E27FC236}">
                <a16:creationId xmlns:a16="http://schemas.microsoft.com/office/drawing/2014/main" id="{18006BF2-CF2E-44CF-B235-9B782E8D6D5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BEB9E1A6-CE1F-4171-818A-C4C5E29AEAD2}"/>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210DB2E0-D3A0-4126-8F58-EE79BC3927B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41796D16-E32C-4B81-90D4-D0B3D5D110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5" action="ppaction://hlinksldjump"/>
              <a:extLst>
                <a:ext uri="{FF2B5EF4-FFF2-40B4-BE49-F238E27FC236}">
                  <a16:creationId xmlns:a16="http://schemas.microsoft.com/office/drawing/2014/main" id="{404590CD-DC13-4AD1-8B29-06EFF8FFAE39}"/>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541482929"/>
      </p:ext>
    </p:extLst>
  </p:cSld>
  <p:clrMapOvr>
    <a:masterClrMapping/>
  </p:clrMapOvr>
</p:sld>
</file>

<file path=ppt/slides/slide7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86CBDB-20F2-4CEA-A9CC-295FF4A4561C}"/>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9F000CDA-3C66-4C6C-BF5B-6C4F7AD3A2F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117BC9B1-B60A-40B9-8A75-8DEDA1D896A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9765A5FF-2E7E-4607-87E2-931B7A6B437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CA3235FE-EE9C-4066-9582-6DDF58A7563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EAC27522-E7E2-424B-8CC2-1DBA3DCD5EC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7" action="ppaction://hlinksldjump"/>
            <a:extLst>
              <a:ext uri="{FF2B5EF4-FFF2-40B4-BE49-F238E27FC236}">
                <a16:creationId xmlns:a16="http://schemas.microsoft.com/office/drawing/2014/main" id="{4EC3B3B4-FED4-4E88-BA18-DD901100541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DE381402-30C5-4E19-83A4-6008D8B799EC}"/>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74C76CB5-4FB3-4E8B-81E6-00D00BCE5553}"/>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FF854CBC-9F18-472F-A399-2C1B9A627C93}"/>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568781F9-AFE0-4D14-B204-9759B7B3106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6830257"/>
      </p:ext>
    </p:extLst>
  </p:cSld>
  <p:clrMapOvr>
    <a:masterClrMapping/>
  </p:clrMapOvr>
</p:sld>
</file>

<file path=ppt/slides/slide7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430E080F-BA95-4FD6-A2AD-11C84185C20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8FD460FF-7F35-4A3E-A31B-F06914EB2E13}"/>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74013525-F9A6-45D6-982C-2DEAFC1F4B2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7CB4C4FE-B8F3-4BF9-B9F8-56D22E67C77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EB2C0EBC-16A0-45BB-B41D-4912BF195306}"/>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7E7D3350-50F8-45E0-BAE6-8EF06D540964}"/>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Concrete &amp; Cement mortar additives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4-Hydroxybutyl vinyl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Tributyl phosphate (TBP)</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3EF9F892-2AF2-4702-9D40-5D695B8B1694}"/>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C98D9972-4918-431C-9887-1AC00D205D6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E748379A-41E4-46E6-B38F-64CDCF4017F4}"/>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EFC4CECF-B8D6-4E56-A640-037CFE20F47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C1613A0D-0BD9-4F6E-AB1E-8FDF57B68102}"/>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E7CFA0B4-255D-4CAA-8092-252D66DE03D1}"/>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Flame Retardants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7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2AD754BB-9D3F-436D-89EC-4CD93D457DDB}"/>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1B193113-98C6-4447-8BF9-15F048B583C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AA8B20EE-10AD-4479-8C61-F10365DCF19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1DD3938A-1B9F-4951-8A5F-8CDE84D7A9C1}"/>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54A38472-70FD-4FB0-B456-627E663ABB14}"/>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9B353793-9B48-4159-96E8-8D6D8B07A03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Intumescent Coatings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Ammonium polyphosphate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8D0F1E0-E2C6-4419-9689-CE40C72D77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107" y="413139"/>
            <a:ext cx="11317832" cy="6366281"/>
          </a:xfrm>
          <a:prstGeom prst="rect">
            <a:avLst/>
          </a:prstGeom>
        </p:spPr>
      </p:pic>
      <p:pic>
        <p:nvPicPr>
          <p:cNvPr id="261" name="Bild" descr="Bild"/>
          <p:cNvPicPr>
            <a:picLocks noChangeAspect="1"/>
          </p:cNvPicPr>
          <p:nvPr/>
        </p:nvPicPr>
        <p:blipFill>
          <a:blip r:embed="rId3"/>
          <a:stretch>
            <a:fillRect/>
          </a:stretch>
        </p:blipFill>
        <p:spPr>
          <a:xfrm>
            <a:off x="11557669" y="218017"/>
            <a:ext cx="435432" cy="390245"/>
          </a:xfrm>
          <a:prstGeom prst="rect">
            <a:avLst/>
          </a:prstGeom>
          <a:ln w="12700">
            <a:miter lim="400000"/>
          </a:ln>
        </p:spPr>
      </p:pic>
      <p:sp>
        <p:nvSpPr>
          <p:cNvPr id="267" name="Folien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5" name="Textplatzhalter 23">
            <a:extLst>
              <a:ext uri="{FF2B5EF4-FFF2-40B4-BE49-F238E27FC236}">
                <a16:creationId xmlns:a16="http://schemas.microsoft.com/office/drawing/2014/main" id="{8529E475-1434-407F-96EF-1C37032CC50C}"/>
              </a:ext>
            </a:extLst>
          </p:cNvPr>
          <p:cNvSpPr txBox="1">
            <a:spLocks/>
          </p:cNvSpPr>
          <p:nvPr/>
        </p:nvSpPr>
        <p:spPr>
          <a:xfrm>
            <a:off x="352107" y="289120"/>
            <a:ext cx="7396814" cy="651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5000" dirty="0">
                <a:solidFill>
                  <a:schemeClr val="bg2">
                    <a:lumMod val="25000"/>
                  </a:schemeClr>
                </a:solidFill>
                <a:latin typeface="Futura Bk BT" panose="020B0502020204020303" pitchFamily="34" charset="0"/>
              </a:rPr>
              <a:t>BUSINESS </a:t>
            </a:r>
            <a:r>
              <a:rPr lang="de-DE" sz="5000" dirty="0">
                <a:solidFill>
                  <a:srgbClr val="91CFF0"/>
                </a:solidFill>
                <a:latin typeface="Futura Bk BT" panose="020B0502020204020303" pitchFamily="34" charset="0"/>
              </a:rPr>
              <a:t>STRATEGY</a:t>
            </a:r>
          </a:p>
        </p:txBody>
      </p:sp>
    </p:spTree>
    <p:extLst>
      <p:ext uri="{BB962C8B-B14F-4D97-AF65-F5344CB8AC3E}">
        <p14:creationId xmlns:p14="http://schemas.microsoft.com/office/powerpoint/2010/main" val="12396450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056EAAE8-692A-48B8-87BE-F5341532F7D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9324C911-9661-4A46-B3DA-0DBB269A5DFD}"/>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C7069E8D-8234-4E85-AD52-8A4D86DFFE5B}"/>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158BC971-B633-49CE-9AB6-B4C39906A695}"/>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08660DC7-8440-457F-B268-773A67E82CC1}"/>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771B1EE-7DA2-4A59-BF58-7A9268A6E5C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Reactive Diluents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1,6 HDODGE</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83CF1A2-6181-4778-ADB2-D1D18AC58B2A}"/>
              </a:ext>
            </a:extLst>
          </p:cNvPr>
          <p:cNvPicPr>
            <a:picLocks noChangeAspect="1"/>
          </p:cNvPicPr>
          <p:nvPr/>
        </p:nvPicPr>
        <p:blipFill rotWithShape="1">
          <a:blip r:embed="rId2">
            <a:extLst>
              <a:ext uri="{28A0092B-C50C-407E-A947-70E740481C1C}">
                <a14:useLocalDpi xmlns:a14="http://schemas.microsoft.com/office/drawing/2010/main" val="0"/>
              </a:ext>
            </a:extLst>
          </a:blip>
          <a:srcRect t="6669" b="8852"/>
          <a:stretch/>
        </p:blipFill>
        <p:spPr>
          <a:xfrm>
            <a:off x="-14948"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CONSTRUCTION</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Concrete &amp; Cement mortar additives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Flame Retardants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Intumescent Coatings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Reactive Diluents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Other products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9" action="ppaction://hlinksldjump"/>
            <a:extLst>
              <a:ext uri="{FF2B5EF4-FFF2-40B4-BE49-F238E27FC236}">
                <a16:creationId xmlns:a16="http://schemas.microsoft.com/office/drawing/2014/main" id="{3C671910-3E1E-470F-8235-710EF25B7D9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0" action="ppaction://hlinksldjump"/>
            <a:extLst>
              <a:ext uri="{FF2B5EF4-FFF2-40B4-BE49-F238E27FC236}">
                <a16:creationId xmlns:a16="http://schemas.microsoft.com/office/drawing/2014/main" id="{5B9B7E8F-0D97-401A-96F5-54CF167DE1B7}"/>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1" action="ppaction://hlinksldjump"/>
            <a:extLst>
              <a:ext uri="{FF2B5EF4-FFF2-40B4-BE49-F238E27FC236}">
                <a16:creationId xmlns:a16="http://schemas.microsoft.com/office/drawing/2014/main" id="{63792E18-0EC5-4007-91A5-8B1BE7443755}"/>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2" action="ppaction://hlinksldjump"/>
            <a:extLst>
              <a:ext uri="{FF2B5EF4-FFF2-40B4-BE49-F238E27FC236}">
                <a16:creationId xmlns:a16="http://schemas.microsoft.com/office/drawing/2014/main" id="{243733BE-618B-41B0-BF1E-95A23B7DA204}"/>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3" action="ppaction://hlinksldjump"/>
            <a:extLst>
              <a:ext uri="{FF2B5EF4-FFF2-40B4-BE49-F238E27FC236}">
                <a16:creationId xmlns:a16="http://schemas.microsoft.com/office/drawing/2014/main" id="{DA9C4D1A-A413-4808-AE36-4EB420190BC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2776397F-CA9D-48BD-86D3-058E1D5BB0C3}"/>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Other products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Benzisothiazolin-3-one (BIT)</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DFE</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ICB </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ICF</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Ethylenebisstearamide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Potassium tetraoxalate (PTO)</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7" name="object 21">
            <a:hlinkClick r:id="rId7" action="ppaction://hlinksldjump"/>
            <a:extLst>
              <a:ext uri="{FF2B5EF4-FFF2-40B4-BE49-F238E27FC236}">
                <a16:creationId xmlns:a16="http://schemas.microsoft.com/office/drawing/2014/main" id="{93B2305B-3B55-4920-A268-DD67435A5A37}"/>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145B4876-04C6-40C8-92B5-EA47F4E17740}"/>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88040E1-914A-429F-8155-57A854E573C7}"/>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3F27B21D-41A1-4EE5-8B67-174DC3D3590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8" action="ppaction://hlinksldjump"/>
              <a:extLst>
                <a:ext uri="{FF2B5EF4-FFF2-40B4-BE49-F238E27FC236}">
                  <a16:creationId xmlns:a16="http://schemas.microsoft.com/office/drawing/2014/main" id="{B956FEE4-DB20-40D1-B336-38803B33E88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2494652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8D6C70C-16F5-4CB4-8D31-F257EB799A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solidFill>
                <a:schemeClr val="bg1"/>
              </a:solidFill>
            </a:endParaRPr>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E7BB1F65-5238-43F6-8CFF-9CDE4CAFF360}"/>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844D21AE-A695-4A8E-AAA3-F0837C9763A2}"/>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F9F9B430-6610-4F40-A4CD-5717F0BCDDEC}"/>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95958708-8395-4795-8925-F40FD4B73B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6" action="ppaction://hlinksldjump"/>
              <a:extLst>
                <a:ext uri="{FF2B5EF4-FFF2-40B4-BE49-F238E27FC236}">
                  <a16:creationId xmlns:a16="http://schemas.microsoft.com/office/drawing/2014/main" id="{92940BBD-44A0-4AEC-A6E2-7E35B59A28DD}"/>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293637236"/>
      </p:ext>
    </p:extLst>
  </p:cSld>
  <p:clrMapOvr>
    <a:masterClrMapping/>
  </p:clrMapOvr>
</p:sld>
</file>

<file path=ppt/slides/slide8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946E69-1F47-4329-96AC-21C0AF073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5B145E95-380E-4E5E-A2A7-3AB545C3A63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Carrier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Fixative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Release Control</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A9B0ECFA-C037-4763-91EC-B3247537FBE0}"/>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Encapsulation</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Flavor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Fragrance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Perfume</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34847699-3F0F-49AF-9825-D380C3BDCA0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4AF1D01D-8B9C-43DA-9857-33F3F6CBD447}"/>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98D5E278-7B9B-4987-8109-FA8D273C6278}"/>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E083CA39-EAEC-48A8-AA06-8C8AAB8599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7209798-4B9C-4BDD-B8DA-B1BB4C4E2F6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039047836"/>
      </p:ext>
    </p:extLst>
  </p:cSld>
  <p:clrMapOvr>
    <a:masterClrMapping/>
  </p:clrMapOvr>
</p:sld>
</file>

<file path=ppt/slides/slide8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DEDCD2-7287-4CB2-BD6A-55E0B46F9E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6"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FLAVOR &amp; </a:t>
            </a:r>
            <a:r>
              <a:rPr lang="de-DE" sz="5000" spc="-150" dirty="0">
                <a:solidFill>
                  <a:schemeClr val="bg1"/>
                </a:solidFill>
                <a:latin typeface="Futura Bk BT" panose="020B0502020204020303" pitchFamily="34" charset="0"/>
              </a:rPr>
              <a:t>FRAGRANCE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a:solidFill>
                  <a:schemeClr val="bg1"/>
                </a:solidFill>
                <a:latin typeface="Futura Bk BT" panose="020B0502020204020303" pitchFamily="34" charset="0"/>
              </a:rPr>
              <a:t>Products</a:t>
            </a:r>
            <a:endParaRPr lang="de-DE" sz="2800" spc="-150" dirty="0">
              <a:solidFill>
                <a:schemeClr val="bg1"/>
              </a:solidFill>
              <a:latin typeface="Futura Bk BT" panose="020B0502020204020303" pitchFamily="34" charset="0"/>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graphicFrame>
        <p:nvGraphicFramePr>
          <p:cNvPr id="14" name="Table 14">
            <a:extLst>
              <a:ext uri="{FF2B5EF4-FFF2-40B4-BE49-F238E27FC236}">
                <a16:creationId xmlns:a16="http://schemas.microsoft.com/office/drawing/2014/main" id="{1CAE54AD-07F1-4474-BBF2-45D7DB977FBA}"/>
              </a:ext>
            </a:extLst>
          </p:cNvPr>
          <p:cNvGraphicFramePr>
            <a:graphicFrameLocks noGrp="1"/>
          </p:cNvGraphicFramePr>
          <p:nvPr>
            <p:extLst>
              <p:ext uri="{D42A27DB-BD31-4B8C-83A1-F6EECF244321}">
                <p14:modId xmlns:p14="http://schemas.microsoft.com/office/powerpoint/2010/main" val="1831445786"/>
              </p:ext>
            </p:extLst>
          </p:nvPr>
        </p:nvGraphicFramePr>
        <p:xfrm>
          <a:off x="1918865" y="2937397"/>
          <a:ext cx="7225134" cy="15138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32997">
                  <a:extLst>
                    <a:ext uri="{9D8B030D-6E8A-4147-A177-3AD203B41FA5}">
                      <a16:colId xmlns:a16="http://schemas.microsoft.com/office/drawing/2014/main" val="1297547313"/>
                    </a:ext>
                  </a:extLst>
                </a:gridCol>
                <a:gridCol w="3492137">
                  <a:extLst>
                    <a:ext uri="{9D8B030D-6E8A-4147-A177-3AD203B41FA5}">
                      <a16:colId xmlns:a16="http://schemas.microsoft.com/office/drawing/2014/main" val="2067343297"/>
                    </a:ext>
                  </a:extLst>
                </a:gridCol>
              </a:tblGrid>
              <a:tr h="1449803">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10-Undecen-1-ol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3-Methylbenzyl chloride</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ELIXI-ACT TEC</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Ethylbenzyl chloride (EBC)</a:t>
                      </a:r>
                    </a:p>
                  </a:txBody>
                  <a:tcPr marL="28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Ethylene urea </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Phenoxyethanol</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Polyphosphoric acid</a:t>
                      </a:r>
                    </a:p>
                    <a:p>
                      <a:pPr marL="243840" indent="-231775">
                        <a:lnSpc>
                          <a:spcPct val="100000"/>
                        </a:lnSpc>
                        <a:spcBef>
                          <a:spcPts val="380"/>
                        </a:spcBef>
                        <a:buClr>
                          <a:srgbClr val="91CFF0"/>
                        </a:buClr>
                        <a:buChar char="•"/>
                        <a:tabLst>
                          <a:tab pos="244475" algn="l"/>
                        </a:tabLst>
                      </a:pPr>
                      <a:r>
                        <a:rPr lang="de-DE" sz="1600" b="0" dirty="0">
                          <a:solidFill>
                            <a:srgbClr val="FFFFFF"/>
                          </a:solidFill>
                          <a:latin typeface="Futura-Light" panose="020B0400000000000000" pitchFamily="34" charset="0"/>
                          <a:cs typeface="Verdana"/>
                        </a:rPr>
                        <a:t>Triethyl citrate (TEC)</a:t>
                      </a:r>
                    </a:p>
                  </a:txBody>
                  <a:tcPr marL="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211322"/>
                  </a:ext>
                </a:extLst>
              </a:tr>
            </a:tbl>
          </a:graphicData>
        </a:graphic>
      </p:graphicFrame>
      <p:sp>
        <p:nvSpPr>
          <p:cNvPr id="15" name="object 21">
            <a:hlinkClick r:id="rId7" action="ppaction://hlinksldjump"/>
            <a:extLst>
              <a:ext uri="{FF2B5EF4-FFF2-40B4-BE49-F238E27FC236}">
                <a16:creationId xmlns:a16="http://schemas.microsoft.com/office/drawing/2014/main" id="{E71B3B9A-F300-4A15-8D36-ECF44CB543D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5872EA88-0D4C-4241-AD48-46782621A6EE}"/>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8AF4B990-6A59-493C-B759-0EAA3636268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12C90742-4A55-4C75-95D7-3B67A4B7DB8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8" action="ppaction://hlinksldjump"/>
              <a:extLst>
                <a:ext uri="{FF2B5EF4-FFF2-40B4-BE49-F238E27FC236}">
                  <a16:creationId xmlns:a16="http://schemas.microsoft.com/office/drawing/2014/main" id="{1C5E0242-8092-4098-A37C-1EBB19E7B59A}"/>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4065017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86B1-E0BD-4BA3-9695-1EF11A8F54F5}"/>
              </a:ext>
            </a:extLst>
          </p:cNvPr>
          <p:cNvPicPr>
            <a:picLocks noChangeAspect="1"/>
          </p:cNvPicPr>
          <p:nvPr/>
        </p:nvPicPr>
        <p:blipFill rotWithShape="1">
          <a:blip r:embed="rId2">
            <a:extLst>
              <a:ext uri="{28A0092B-C50C-407E-A947-70E740481C1C}">
                <a14:useLocalDpi xmlns:a14="http://schemas.microsoft.com/office/drawing/2010/main" val="0"/>
              </a:ext>
            </a:extLst>
          </a:blip>
          <a:srcRect t="12518" b="3101"/>
          <a:stretch/>
        </p:blipFill>
        <p:spPr>
          <a:xfrm>
            <a:off x="-9616" y="-1"/>
            <a:ext cx="12211234" cy="6869303"/>
          </a:xfrm>
          <a:prstGeom prst="rect">
            <a:avLst/>
          </a:prstGeom>
        </p:spPr>
      </p:pic>
      <p:pic>
        <p:nvPicPr>
          <p:cNvPr id="12" name="Picture 11">
            <a:extLst>
              <a:ext uri="{FF2B5EF4-FFF2-40B4-BE49-F238E27FC236}">
                <a16:creationId xmlns:a16="http://schemas.microsoft.com/office/drawing/2014/main" id="{43991F71-6261-4873-9928-78DC2307D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AGRICULTURE</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6" action="ppaction://hlinksldjump"/>
            <a:extLst>
              <a:ext uri="{FF2B5EF4-FFF2-40B4-BE49-F238E27FC236}">
                <a16:creationId xmlns:a16="http://schemas.microsoft.com/office/drawing/2014/main" id="{8CD09B84-172B-446D-85E2-7F5ED35E103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6967BD04-0992-42EA-AA69-89499D80311D}"/>
              </a:ext>
            </a:extLst>
          </p:cNvPr>
          <p:cNvGrpSpPr/>
          <p:nvPr/>
        </p:nvGrpSpPr>
        <p:grpSpPr>
          <a:xfrm>
            <a:off x="11069815" y="0"/>
            <a:ext cx="736181" cy="614143"/>
            <a:chOff x="11069815" y="0"/>
            <a:chExt cx="736181" cy="614143"/>
          </a:xfrm>
        </p:grpSpPr>
        <p:sp>
          <p:nvSpPr>
            <p:cNvPr id="14" name="object 14">
              <a:extLst>
                <a:ext uri="{FF2B5EF4-FFF2-40B4-BE49-F238E27FC236}">
                  <a16:creationId xmlns:a16="http://schemas.microsoft.com/office/drawing/2014/main" id="{313A6479-3916-4C7B-B148-02682D091E12}"/>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5" name="object 15">
              <a:extLst>
                <a:ext uri="{FF2B5EF4-FFF2-40B4-BE49-F238E27FC236}">
                  <a16:creationId xmlns:a16="http://schemas.microsoft.com/office/drawing/2014/main" id="{555E96E6-A897-43C3-889F-C4A7274B83DF}"/>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6" name="object 21">
              <a:hlinkClick r:id="rId7" action="ppaction://hlinksldjump"/>
              <a:extLst>
                <a:ext uri="{FF2B5EF4-FFF2-40B4-BE49-F238E27FC236}">
                  <a16:creationId xmlns:a16="http://schemas.microsoft.com/office/drawing/2014/main" id="{6FC5C57B-E407-4984-8FC1-DD1AA37E567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268132378"/>
      </p:ext>
    </p:extLst>
  </p:cSld>
  <p:clrMapOvr>
    <a:masterClrMapping/>
  </p:clrMapOvr>
</p:sld>
</file>

<file path=ppt/slides/slide8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AF95FE-F165-45A1-A95B-48179FD4BDBE}"/>
              </a:ext>
            </a:extLst>
          </p:cNvPr>
          <p:cNvPicPr>
            <a:picLocks noChangeAspect="1"/>
          </p:cNvPicPr>
          <p:nvPr/>
        </p:nvPicPr>
        <p:blipFill rotWithShape="1">
          <a:blip r:embed="rId2">
            <a:extLst>
              <a:ext uri="{28A0092B-C50C-407E-A947-70E740481C1C}">
                <a14:useLocalDpi xmlns:a14="http://schemas.microsoft.com/office/drawing/2010/main" val="0"/>
              </a:ext>
            </a:extLst>
          </a:blip>
          <a:srcRect b="15840"/>
          <a:stretch/>
        </p:blipFill>
        <p:spPr>
          <a:xfrm>
            <a:off x="-14947" y="-16979"/>
            <a:ext cx="12206948"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AGRICULTURE</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A8B12706-0CDC-4C9B-B2F2-03CC129264E2}"/>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Denaturant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Dispersant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Micronutrient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Surfactant</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07D4D9F9-0276-49AC-B811-340D4446C53B}"/>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Adjuvant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Biocide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Chelating Agent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Crop Growth</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Fertilizer</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Pesticides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4" action="ppaction://hlinksldjump"/>
            <a:extLst>
              <a:ext uri="{FF2B5EF4-FFF2-40B4-BE49-F238E27FC236}">
                <a16:creationId xmlns:a16="http://schemas.microsoft.com/office/drawing/2014/main" id="{5514CD1B-4750-4079-8ECE-B6B27E09747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6" name="Group 15">
            <a:extLst>
              <a:ext uri="{FF2B5EF4-FFF2-40B4-BE49-F238E27FC236}">
                <a16:creationId xmlns:a16="http://schemas.microsoft.com/office/drawing/2014/main" id="{82E0F372-6610-4ACD-8C66-B0A347387F32}"/>
              </a:ext>
            </a:extLst>
          </p:cNvPr>
          <p:cNvGrpSpPr/>
          <p:nvPr/>
        </p:nvGrpSpPr>
        <p:grpSpPr>
          <a:xfrm>
            <a:off x="11069815" y="0"/>
            <a:ext cx="736181" cy="614143"/>
            <a:chOff x="11069815" y="0"/>
            <a:chExt cx="736181" cy="614143"/>
          </a:xfrm>
        </p:grpSpPr>
        <p:sp>
          <p:nvSpPr>
            <p:cNvPr id="17" name="object 14">
              <a:extLst>
                <a:ext uri="{FF2B5EF4-FFF2-40B4-BE49-F238E27FC236}">
                  <a16:creationId xmlns:a16="http://schemas.microsoft.com/office/drawing/2014/main" id="{37E2E58F-80D3-470B-ADCA-C8BF3DB402B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8" name="object 15">
              <a:extLst>
                <a:ext uri="{FF2B5EF4-FFF2-40B4-BE49-F238E27FC236}">
                  <a16:creationId xmlns:a16="http://schemas.microsoft.com/office/drawing/2014/main" id="{80B2DBC8-6670-48DA-A294-7CFF855727EB}"/>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9" name="object 21">
              <a:hlinkClick r:id="rId5" action="ppaction://hlinksldjump"/>
              <a:extLst>
                <a:ext uri="{FF2B5EF4-FFF2-40B4-BE49-F238E27FC236}">
                  <a16:creationId xmlns:a16="http://schemas.microsoft.com/office/drawing/2014/main" id="{1F9C3227-56B7-47F8-854A-722FF50067F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874003822"/>
      </p:ext>
    </p:extLst>
  </p:cSld>
  <p:clrMapOvr>
    <a:masterClrMapping/>
  </p:clrMapOvr>
</p:sld>
</file>

<file path=ppt/slides/slide87.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8F5841-C2DF-4490-BD15-A4CCC9E5AB40}"/>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CD667675-6D28-4020-AEB6-21371D05AB9F}"/>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FDF0B374-C111-4598-93F8-8C964BC9D0C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5FAD94E-9CAF-4CB5-9054-860CFFBBA4C0}"/>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0B018EFC-D4D2-4D28-89E7-11C747A5B54A}"/>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631D1DCC-5A05-47CF-BB04-38D47C2F786A}"/>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7" name="object 21">
            <a:hlinkClick r:id="rId9" action="ppaction://hlinksldjump"/>
            <a:extLst>
              <a:ext uri="{FF2B5EF4-FFF2-40B4-BE49-F238E27FC236}">
                <a16:creationId xmlns:a16="http://schemas.microsoft.com/office/drawing/2014/main" id="{2ABFA0EF-1426-4165-BE27-C3E7DEE9EE1F}"/>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8" name="Group 17">
            <a:extLst>
              <a:ext uri="{FF2B5EF4-FFF2-40B4-BE49-F238E27FC236}">
                <a16:creationId xmlns:a16="http://schemas.microsoft.com/office/drawing/2014/main" id="{670924F6-E478-4956-A1F8-1E3D4E864CF4}"/>
              </a:ext>
            </a:extLst>
          </p:cNvPr>
          <p:cNvGrpSpPr/>
          <p:nvPr/>
        </p:nvGrpSpPr>
        <p:grpSpPr>
          <a:xfrm>
            <a:off x="11069815" y="0"/>
            <a:ext cx="736181" cy="614143"/>
            <a:chOff x="11069815" y="0"/>
            <a:chExt cx="736181" cy="614143"/>
          </a:xfrm>
        </p:grpSpPr>
        <p:sp>
          <p:nvSpPr>
            <p:cNvPr id="19" name="object 14">
              <a:extLst>
                <a:ext uri="{FF2B5EF4-FFF2-40B4-BE49-F238E27FC236}">
                  <a16:creationId xmlns:a16="http://schemas.microsoft.com/office/drawing/2014/main" id="{5AD9718B-7964-4E04-B62C-ED4C709798E0}"/>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0" name="object 15">
              <a:extLst>
                <a:ext uri="{FF2B5EF4-FFF2-40B4-BE49-F238E27FC236}">
                  <a16:creationId xmlns:a16="http://schemas.microsoft.com/office/drawing/2014/main" id="{090993D8-FC14-49A0-9B17-EC3E58D644D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1" name="object 21">
              <a:hlinkClick r:id="rId10" action="ppaction://hlinksldjump"/>
              <a:extLst>
                <a:ext uri="{FF2B5EF4-FFF2-40B4-BE49-F238E27FC236}">
                  <a16:creationId xmlns:a16="http://schemas.microsoft.com/office/drawing/2014/main" id="{D88DFCFA-545D-4B5E-A52B-5DA40F34B10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38577196"/>
      </p:ext>
    </p:extLst>
  </p:cSld>
  <p:clrMapOvr>
    <a:masterClrMapping/>
  </p:clrMapOvr>
</p:sld>
</file>

<file path=ppt/slides/slide8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3B27DECA-B1AB-4B1D-A880-B56FC39D7F55}"/>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42F75EC8-E732-418F-BBA8-F52C8C4568D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01ED80C7-0261-4D23-BFFA-9D9815227A31}"/>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4F6A6EB4-4F83-47ED-A3BA-84959826EC00}"/>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54E32285-093D-48CD-B301-F7D05F0D4F3F}"/>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C708B0AE-235F-4805-8B05-C7FD321D753D}"/>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Active substances &amp; 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2,2'-Dichlorodiethyl ether</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Aminobutyric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Denatonium Benzoate (Denatrol®) </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Polyphosphoric acid</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8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4B42397-A922-44BB-882D-C884237E258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18B1E6C1-1547-4A10-BB8E-A5C53ED2453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8F51BCDE-B96F-4A02-A83A-AC2B072BF3A6}"/>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5D2F93C7-E2AC-49A5-87D7-CCC36E5C2DDB}"/>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413F02F1-C67E-416C-868E-408DF8804A5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46D70DA-F8A1-4C6D-99C1-EE6F669E67B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Biocides &amp; Preservatives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2-Bromo-2-nitropropane-1,3-diol (Bronopol)</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Benzoic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Conncide BIT 20</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Conncide CIT 15</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Dibromonitrilopropionamide (DBNPA)</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CBCA05-BEEA-8AF7-7222-2264C0F30567}"/>
              </a:ext>
            </a:extLst>
          </p:cNvPr>
          <p:cNvPicPr>
            <a:picLocks noChangeAspect="1"/>
          </p:cNvPicPr>
          <p:nvPr/>
        </p:nvPicPr>
        <p:blipFill>
          <a:blip r:embed="rId2"/>
          <a:stretch>
            <a:fillRect/>
          </a:stretch>
        </p:blipFill>
        <p:spPr>
          <a:xfrm>
            <a:off x="442868" y="1347278"/>
            <a:ext cx="8405855" cy="4621798"/>
          </a:xfrm>
          <a:prstGeom prst="rect">
            <a:avLst/>
          </a:prstGeom>
        </p:spPr>
      </p:pic>
      <p:pic>
        <p:nvPicPr>
          <p:cNvPr id="21" name="Bildplatzhalter 16">
            <a:extLst>
              <a:ext uri="{FF2B5EF4-FFF2-40B4-BE49-F238E27FC236}">
                <a16:creationId xmlns:a16="http://schemas.microsoft.com/office/drawing/2014/main" id="{69EB55D9-54AC-41C8-8E0F-7199BC3A3ADA}"/>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3348" t="13080" r="19068" b="9858"/>
          <a:stretch/>
        </p:blipFill>
        <p:spPr>
          <a:xfrm>
            <a:off x="8848724" y="4525493"/>
            <a:ext cx="3349837" cy="2332507"/>
          </a:xfrm>
          <a:prstGeom prst="rect">
            <a:avLst/>
          </a:prstGeom>
          <a:ln w="38100">
            <a:noFill/>
          </a:ln>
        </p:spPr>
      </p:pic>
      <p:pic>
        <p:nvPicPr>
          <p:cNvPr id="22" name="Bildplatzhalter 17">
            <a:extLst>
              <a:ext uri="{FF2B5EF4-FFF2-40B4-BE49-F238E27FC236}">
                <a16:creationId xmlns:a16="http://schemas.microsoft.com/office/drawing/2014/main" id="{9B52B928-255E-41AD-B407-E3C2A33E2083}"/>
              </a:ext>
            </a:extLst>
          </p:cNvPr>
          <p:cNvPicPr>
            <a:picLocks noChangeAspect="1"/>
          </p:cNvPicPr>
          <p:nvPr/>
        </p:nvPicPr>
        <p:blipFill>
          <a:blip r:embed="rId4" cstate="email">
            <a:extLst>
              <a:ext uri="{28A0092B-C50C-407E-A947-70E740481C1C}">
                <a14:useLocalDpi xmlns:a14="http://schemas.microsoft.com/office/drawing/2010/main" val="0"/>
              </a:ext>
            </a:extLst>
          </a:blip>
          <a:srcRect l="941" r="941"/>
          <a:stretch>
            <a:fillRect/>
          </a:stretch>
        </p:blipFill>
        <p:spPr>
          <a:xfrm>
            <a:off x="8848725" y="2263499"/>
            <a:ext cx="3343275" cy="2262747"/>
          </a:xfrm>
          <a:prstGeom prst="rect">
            <a:avLst/>
          </a:prstGeom>
          <a:ln>
            <a:noFill/>
          </a:ln>
        </p:spPr>
      </p:pic>
      <p:pic>
        <p:nvPicPr>
          <p:cNvPr id="23" name="Bildplatzhalter 18">
            <a:extLst>
              <a:ext uri="{FF2B5EF4-FFF2-40B4-BE49-F238E27FC236}">
                <a16:creationId xmlns:a16="http://schemas.microsoft.com/office/drawing/2014/main" id="{800D62DB-5A1A-4BEA-9824-F437EAF5915D}"/>
              </a:ext>
            </a:extLst>
          </p:cNvPr>
          <p:cNvPicPr>
            <a:picLocks noChangeAspect="1"/>
          </p:cNvPicPr>
          <p:nvPr/>
        </p:nvPicPr>
        <p:blipFill>
          <a:blip r:embed="rId5" cstate="email">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t="4873" b="4873"/>
          <a:stretch>
            <a:fillRect/>
          </a:stretch>
        </p:blipFill>
        <p:spPr>
          <a:xfrm>
            <a:off x="8848724" y="0"/>
            <a:ext cx="3343275" cy="2262746"/>
          </a:xfrm>
          <a:prstGeom prst="rect">
            <a:avLst/>
          </a:prstGeom>
        </p:spPr>
      </p:pic>
      <p:sp>
        <p:nvSpPr>
          <p:cNvPr id="4" name="Rectangle 3">
            <a:extLst>
              <a:ext uri="{FF2B5EF4-FFF2-40B4-BE49-F238E27FC236}">
                <a16:creationId xmlns:a16="http://schemas.microsoft.com/office/drawing/2014/main" id="{474BE517-3B90-435F-BC5C-4B15311A9FAD}"/>
              </a:ext>
            </a:extLst>
          </p:cNvPr>
          <p:cNvSpPr/>
          <p:nvPr/>
        </p:nvSpPr>
        <p:spPr>
          <a:xfrm>
            <a:off x="4439478" y="0"/>
            <a:ext cx="4409245" cy="6858000"/>
          </a:xfrm>
          <a:prstGeom prst="rect">
            <a:avLst/>
          </a:prstGeom>
          <a:solidFill>
            <a:srgbClr val="91CFF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TextBox 25">
            <a:extLst>
              <a:ext uri="{FF2B5EF4-FFF2-40B4-BE49-F238E27FC236}">
                <a16:creationId xmlns:a16="http://schemas.microsoft.com/office/drawing/2014/main" id="{51FA1B31-8542-4480-AB4D-871A9D2ACDFD}"/>
              </a:ext>
            </a:extLst>
          </p:cNvPr>
          <p:cNvSpPr txBox="1"/>
          <p:nvPr/>
        </p:nvSpPr>
        <p:spPr>
          <a:xfrm>
            <a:off x="5089641" y="559375"/>
            <a:ext cx="3035577" cy="584775"/>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PRODUCTION</a:t>
            </a:r>
            <a:endParaRPr lang="en-US" sz="3200" dirty="0">
              <a:solidFill>
                <a:srgbClr val="3B3838"/>
              </a:solidFill>
              <a:effectLst>
                <a:outerShdw blurRad="38100" dist="38100" dir="2700000" algn="tl">
                  <a:srgbClr val="000000">
                    <a:alpha val="43137"/>
                  </a:srgbClr>
                </a:outerShdw>
              </a:effectLst>
              <a:latin typeface="Futura Bk BT" panose="020B0502020204020303" pitchFamily="34" charset="0"/>
            </a:endParaRPr>
          </a:p>
        </p:txBody>
      </p:sp>
      <p:sp>
        <p:nvSpPr>
          <p:cNvPr id="27" name="TextBox 26">
            <a:extLst>
              <a:ext uri="{FF2B5EF4-FFF2-40B4-BE49-F238E27FC236}">
                <a16:creationId xmlns:a16="http://schemas.microsoft.com/office/drawing/2014/main" id="{75627107-6CC6-4192-9851-D3BEA2B7333D}"/>
              </a:ext>
            </a:extLst>
          </p:cNvPr>
          <p:cNvSpPr txBox="1"/>
          <p:nvPr/>
        </p:nvSpPr>
        <p:spPr>
          <a:xfrm>
            <a:off x="5022988" y="2532003"/>
            <a:ext cx="310223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SOURCING &amp;</a:t>
            </a:r>
          </a:p>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DISTRIBUTION</a:t>
            </a:r>
          </a:p>
        </p:txBody>
      </p:sp>
      <p:sp>
        <p:nvSpPr>
          <p:cNvPr id="28" name="TextBox 27">
            <a:extLst>
              <a:ext uri="{FF2B5EF4-FFF2-40B4-BE49-F238E27FC236}">
                <a16:creationId xmlns:a16="http://schemas.microsoft.com/office/drawing/2014/main" id="{69C99733-966B-481B-9D48-43792DEE46F6}"/>
              </a:ext>
            </a:extLst>
          </p:cNvPr>
          <p:cNvSpPr txBox="1"/>
          <p:nvPr/>
        </p:nvSpPr>
        <p:spPr>
          <a:xfrm>
            <a:off x="4680000" y="4891858"/>
            <a:ext cx="3960000" cy="1077218"/>
          </a:xfrm>
          <a:prstGeom prst="rect">
            <a:avLst/>
          </a:prstGeom>
          <a:noFill/>
          <a:ln>
            <a:noFill/>
          </a:ln>
          <a:effectLst/>
        </p:spPr>
        <p:txBody>
          <a:bodyPr wrap="square" rtlCol="0">
            <a:spAutoFit/>
          </a:bodyPr>
          <a:lstStyle/>
          <a:p>
            <a:pPr algn="ctr"/>
            <a:r>
              <a:rPr lang="de-DE" sz="3200" dirty="0">
                <a:solidFill>
                  <a:srgbClr val="3B3838"/>
                </a:solidFill>
                <a:effectLst>
                  <a:outerShdw blurRad="38100" dist="38100" dir="2700000" algn="tl">
                    <a:srgbClr val="000000">
                      <a:alpha val="43137"/>
                    </a:srgbClr>
                  </a:outerShdw>
                </a:effectLst>
                <a:latin typeface="Futura Bk BT" panose="020B0502020204020303" pitchFamily="34" charset="0"/>
              </a:rPr>
              <a:t>CUSTOM MANUFACTURING</a:t>
            </a:r>
          </a:p>
        </p:txBody>
      </p:sp>
      <p:sp>
        <p:nvSpPr>
          <p:cNvPr id="11" name="Rectangle 10">
            <a:extLst>
              <a:ext uri="{FF2B5EF4-FFF2-40B4-BE49-F238E27FC236}">
                <a16:creationId xmlns:a16="http://schemas.microsoft.com/office/drawing/2014/main" id="{16474D5A-8EB5-4B97-B5C4-5A6C0352EFA1}"/>
              </a:ext>
            </a:extLst>
          </p:cNvPr>
          <p:cNvSpPr/>
          <p:nvPr/>
        </p:nvSpPr>
        <p:spPr>
          <a:xfrm rot="5400000">
            <a:off x="1870037" y="-1174561"/>
            <a:ext cx="831323" cy="418131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bg2">
                    <a:lumMod val="25000"/>
                  </a:schemeClr>
                </a:solidFill>
                <a:latin typeface="Futura Bk BT" panose="020B0502020204020303" pitchFamily="34" charset="0"/>
              </a:rPr>
              <a:t>SERVICE PORTFOLIO</a:t>
            </a:r>
          </a:p>
        </p:txBody>
      </p:sp>
      <p:grpSp>
        <p:nvGrpSpPr>
          <p:cNvPr id="3" name="Group 2">
            <a:extLst>
              <a:ext uri="{FF2B5EF4-FFF2-40B4-BE49-F238E27FC236}">
                <a16:creationId xmlns:a16="http://schemas.microsoft.com/office/drawing/2014/main" id="{A3CBDCA8-0D0C-8B28-01F7-7B309DD15418}"/>
              </a:ext>
            </a:extLst>
          </p:cNvPr>
          <p:cNvGrpSpPr/>
          <p:nvPr/>
        </p:nvGrpSpPr>
        <p:grpSpPr>
          <a:xfrm>
            <a:off x="196558" y="6258244"/>
            <a:ext cx="736181" cy="614143"/>
            <a:chOff x="11069815" y="0"/>
            <a:chExt cx="736181" cy="614143"/>
          </a:xfrm>
        </p:grpSpPr>
        <p:sp>
          <p:nvSpPr>
            <p:cNvPr id="5" name="object 14">
              <a:extLst>
                <a:ext uri="{FF2B5EF4-FFF2-40B4-BE49-F238E27FC236}">
                  <a16:creationId xmlns:a16="http://schemas.microsoft.com/office/drawing/2014/main" id="{91C70298-72E1-EE79-A2BF-21C7F2687BEB}"/>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6" name="object 15">
              <a:extLst>
                <a:ext uri="{FF2B5EF4-FFF2-40B4-BE49-F238E27FC236}">
                  <a16:creationId xmlns:a16="http://schemas.microsoft.com/office/drawing/2014/main" id="{9E996D5A-459E-990F-1DFB-4C2A5C185298}"/>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7" name="object 21">
              <a:hlinkClick r:id="" action="ppaction://noaction"/>
              <a:extLst>
                <a:ext uri="{FF2B5EF4-FFF2-40B4-BE49-F238E27FC236}">
                  <a16:creationId xmlns:a16="http://schemas.microsoft.com/office/drawing/2014/main" id="{6B1E0813-6DE9-6EB5-7C4A-55B5AD9CA4B7}"/>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dirty="0"/>
            </a:p>
          </p:txBody>
        </p:sp>
      </p:grpSp>
    </p:spTree>
    <p:extLst>
      <p:ext uri="{BB962C8B-B14F-4D97-AF65-F5344CB8AC3E}">
        <p14:creationId xmlns:p14="http://schemas.microsoft.com/office/powerpoint/2010/main" val="38003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691376C-0CFF-40B3-B67E-E9FAE1921C58}"/>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561AFEC9-84D3-486A-9906-AD594E9490C2}"/>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B5D8D51A-2340-49E0-BE42-341AAAB5DC5F}"/>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7520F762-0794-4D29-9377-17DAABD861C6}"/>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C4DA2AD2-99E1-4088-9C15-419DD5AF02FC}"/>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34B6E40B-2C1B-43D3-89BE-9D92911E69BB}"/>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Sequestering &amp; Crosslinking Agents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1-Hydroxyethylidene-1,1-diphosphonic acid (HEDP)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Aminotris (methylene phosphonic acid) (ATMP)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Glycolic acid</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A300)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Sodium glucoheptonate (H-Quest E-5)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424882B9-4F5E-4880-AA82-3455B3184E52}"/>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84CE9AAD-B81A-4A8F-BA00-7A28EE6F247F}"/>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2603899E-7638-42F0-A4A5-57FE5FEC015D}"/>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C6C7E1F2-4583-4C0E-B3D5-417811BE966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29CB29BC-9878-41C2-A732-3534BB44BFE9}"/>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0518DDBF-71B9-47B2-BBBD-10EB5A29E540}"/>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Polyisobutylene (PIB)</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7F85816-20C5-469A-ABE6-48C35C59C436}"/>
              </a:ext>
            </a:extLst>
          </p:cNvPr>
          <p:cNvPicPr>
            <a:picLocks noChangeAspect="1"/>
          </p:cNvPicPr>
          <p:nvPr/>
        </p:nvPicPr>
        <p:blipFill rotWithShape="1">
          <a:blip r:embed="rId2">
            <a:extLst>
              <a:ext uri="{28A0092B-C50C-407E-A947-70E740481C1C}">
                <a14:useLocalDpi xmlns:a14="http://schemas.microsoft.com/office/drawing/2010/main" val="0"/>
              </a:ext>
            </a:extLst>
          </a:blip>
          <a:srcRect t="15728"/>
          <a:stretch/>
        </p:blipFill>
        <p:spPr>
          <a:xfrm>
            <a:off x="-14948" y="0"/>
            <a:ext cx="12206948"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AGRICULTURE</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dirty="0" err="1">
                <a:solidFill>
                  <a:schemeClr val="bg1"/>
                </a:solidFill>
                <a:latin typeface="Futura Bk BT" panose="020B0502020204020303" pitchFamily="34" charset="0"/>
              </a:rPr>
              <a:t>Product</a:t>
            </a:r>
            <a:r>
              <a:rPr lang="de-DE" sz="2800" spc="-150" dirty="0">
                <a:solidFill>
                  <a:schemeClr val="bg1"/>
                </a:solidFill>
                <a:latin typeface="Futura Bk BT" panose="020B0502020204020303" pitchFamily="34" charset="0"/>
              </a:rPr>
              <a:t> Groups</a:t>
            </a:r>
          </a:p>
          <a:p>
            <a:r>
              <a:rPr lang="de-DE" sz="900" spc="-150" dirty="0">
                <a:solidFill>
                  <a:schemeClr val="bg1"/>
                </a:solidFill>
                <a:latin typeface="Futura Bk BT" panose="020B0502020204020303" pitchFamily="34" charset="0"/>
                <a:ea typeface="Verdana" panose="020B0604030504040204" pitchFamily="34" charset="0"/>
              </a:rPr>
              <a:t> </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Active substances &amp; 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Biocides &amp; Preservatives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Sequestering &amp; Crosslinking Agents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Surfactants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11" action="ppaction://hlinksldjump"/>
            <a:extLst>
              <a:ext uri="{FF2B5EF4-FFF2-40B4-BE49-F238E27FC236}">
                <a16:creationId xmlns:a16="http://schemas.microsoft.com/office/drawing/2014/main" id="{54D33C03-8F08-41DD-B511-692D9625AF13}"/>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12" action="ppaction://hlinksldjump"/>
            <a:extLst>
              <a:ext uri="{FF2B5EF4-FFF2-40B4-BE49-F238E27FC236}">
                <a16:creationId xmlns:a16="http://schemas.microsoft.com/office/drawing/2014/main" id="{C1880CC6-AD2B-4E66-B733-09B484995866}"/>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3" name="Rectangle 53">
            <a:hlinkClick r:id="rId13" action="ppaction://hlinksldjump"/>
            <a:extLst>
              <a:ext uri="{FF2B5EF4-FFF2-40B4-BE49-F238E27FC236}">
                <a16:creationId xmlns:a16="http://schemas.microsoft.com/office/drawing/2014/main" id="{F984807B-F08A-4400-BFC1-65F7E9BC7223}"/>
              </a:ext>
            </a:extLst>
          </p:cNvPr>
          <p:cNvSpPr/>
          <p:nvPr/>
        </p:nvSpPr>
        <p:spPr>
          <a:xfrm>
            <a:off x="2428875" y="35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4" name="Rectangle 54">
            <a:hlinkClick r:id="rId14" action="ppaction://hlinksldjump"/>
            <a:extLst>
              <a:ext uri="{FF2B5EF4-FFF2-40B4-BE49-F238E27FC236}">
                <a16:creationId xmlns:a16="http://schemas.microsoft.com/office/drawing/2014/main" id="{B35C9040-9924-4D42-A020-81D7AF542C2F}"/>
              </a:ext>
            </a:extLst>
          </p:cNvPr>
          <p:cNvSpPr/>
          <p:nvPr/>
        </p:nvSpPr>
        <p:spPr>
          <a:xfrm>
            <a:off x="2428875" y="38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5" name="Rectangle 55">
            <a:hlinkClick r:id="rId15" action="ppaction://hlinksldjump"/>
            <a:extLst>
              <a:ext uri="{FF2B5EF4-FFF2-40B4-BE49-F238E27FC236}">
                <a16:creationId xmlns:a16="http://schemas.microsoft.com/office/drawing/2014/main" id="{D28925C4-CF7B-4D6D-B558-1A9AB8A4227B}"/>
              </a:ext>
            </a:extLst>
          </p:cNvPr>
          <p:cNvSpPr/>
          <p:nvPr/>
        </p:nvSpPr>
        <p:spPr>
          <a:xfrm>
            <a:off x="2428875" y="41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6FC02DC8-F655-45E3-BDDC-B7259E143047}"/>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Surfactants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 liquid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NSP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Agrocon WP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A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Contex W series</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Glucoside 215CS</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215N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225DK</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425UP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600</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650EC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Glucoside 818UPV2</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8" name="object 21">
            <a:hlinkClick r:id="rId9" action="ppaction://hlinksldjump"/>
            <a:extLst>
              <a:ext uri="{FF2B5EF4-FFF2-40B4-BE49-F238E27FC236}">
                <a16:creationId xmlns:a16="http://schemas.microsoft.com/office/drawing/2014/main" id="{96D9A283-A6DF-4AFA-8598-3C8CA70F0F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9" name="Group 18">
            <a:extLst>
              <a:ext uri="{FF2B5EF4-FFF2-40B4-BE49-F238E27FC236}">
                <a16:creationId xmlns:a16="http://schemas.microsoft.com/office/drawing/2014/main" id="{7985B083-BECB-4E97-BA25-898FD8206149}"/>
              </a:ext>
            </a:extLst>
          </p:cNvPr>
          <p:cNvGrpSpPr/>
          <p:nvPr/>
        </p:nvGrpSpPr>
        <p:grpSpPr>
          <a:xfrm>
            <a:off x="11069815" y="0"/>
            <a:ext cx="736181" cy="614143"/>
            <a:chOff x="11069815" y="0"/>
            <a:chExt cx="736181" cy="614143"/>
          </a:xfrm>
        </p:grpSpPr>
        <p:sp>
          <p:nvSpPr>
            <p:cNvPr id="20" name="object 14">
              <a:extLst>
                <a:ext uri="{FF2B5EF4-FFF2-40B4-BE49-F238E27FC236}">
                  <a16:creationId xmlns:a16="http://schemas.microsoft.com/office/drawing/2014/main" id="{9FA3B853-B541-4190-A288-FE76C29DB57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21" name="object 15">
              <a:extLst>
                <a:ext uri="{FF2B5EF4-FFF2-40B4-BE49-F238E27FC236}">
                  <a16:creationId xmlns:a16="http://schemas.microsoft.com/office/drawing/2014/main" id="{CD860812-1EAF-4731-8208-C7FF333FEC5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2" name="object 21">
              <a:hlinkClick r:id="rId10" action="ppaction://hlinksldjump"/>
              <a:extLst>
                <a:ext uri="{FF2B5EF4-FFF2-40B4-BE49-F238E27FC236}">
                  <a16:creationId xmlns:a16="http://schemas.microsoft.com/office/drawing/2014/main" id="{73347CEA-B6E4-4B33-B51F-0803A075E9AF}"/>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7809159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F93F31-0077-4FD4-9731-604A8C3D9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7" y="0"/>
            <a:ext cx="12212092"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PHARMA</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355603A8-3E56-48BF-8DB4-882EC7AF6375}"/>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CC4448A8-3EC1-4ECA-9ED2-CC360F4BC6A0}"/>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E9DE271F-A505-45EB-AAEF-0CF22D34E5F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14B8A0FC-0FFF-4FD1-96D8-4F8ADA09C67E}"/>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84033BB3-A1FB-46F2-A999-F17CE4C2B4A6}"/>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2692533552"/>
      </p:ext>
    </p:extLst>
  </p:cSld>
  <p:clrMapOvr>
    <a:masterClrMapping/>
  </p:clrMapOvr>
</p:sld>
</file>

<file path=ppt/slides/slide94.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06CBAD3-1F98-4B11-AB95-861DF8E3E489}"/>
              </a:ext>
            </a:extLst>
          </p:cNvPr>
          <p:cNvPicPr>
            <a:picLocks noChangeAspect="1"/>
          </p:cNvPicPr>
          <p:nvPr/>
        </p:nvPicPr>
        <p:blipFill rotWithShape="1">
          <a:blip r:embed="rId2">
            <a:extLst>
              <a:ext uri="{28A0092B-C50C-407E-A947-70E740481C1C}">
                <a14:useLocalDpi xmlns:a14="http://schemas.microsoft.com/office/drawing/2010/main" val="0"/>
              </a:ext>
            </a:extLst>
          </a:blip>
          <a:srcRect r="61995"/>
          <a:stretch/>
        </p:blipFill>
        <p:spPr>
          <a:xfrm>
            <a:off x="0" y="0"/>
            <a:ext cx="4633580" cy="6858000"/>
          </a:xfrm>
          <a:prstGeom prst="rect">
            <a:avLst/>
          </a:prstGeom>
        </p:spPr>
      </p:pic>
      <p:pic>
        <p:nvPicPr>
          <p:cNvPr id="3" name="Picture 2">
            <a:extLst>
              <a:ext uri="{FF2B5EF4-FFF2-40B4-BE49-F238E27FC236}">
                <a16:creationId xmlns:a16="http://schemas.microsoft.com/office/drawing/2014/main" id="{B684F4E2-0DB0-4C5A-84EC-3D0771E257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8353"/>
            <a:ext cx="10287000" cy="6858000"/>
          </a:xfrm>
          <a:prstGeom prst="rect">
            <a:avLst/>
          </a:prstGeom>
        </p:spPr>
      </p:pic>
      <p:sp>
        <p:nvSpPr>
          <p:cNvPr id="4" name="Rectangle 3">
            <a:extLst>
              <a:ext uri="{FF2B5EF4-FFF2-40B4-BE49-F238E27FC236}">
                <a16:creationId xmlns:a16="http://schemas.microsoft.com/office/drawing/2014/main" id="{85E7AED3-233C-4CC7-B3F2-EB7DCCF90F89}"/>
              </a:ext>
            </a:extLst>
          </p:cNvPr>
          <p:cNvSpPr/>
          <p:nvPr/>
        </p:nvSpPr>
        <p:spPr>
          <a:xfrm>
            <a:off x="1814347" y="-8353"/>
            <a:ext cx="8874760" cy="6866353"/>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96000" tIns="576000" rIns="72000" rtlCol="0" anchor="t" anchorCtr="0"/>
          <a:lstStyle/>
          <a:p>
            <a:r>
              <a:rPr lang="de-DE" sz="5000" spc="-150" dirty="0">
                <a:solidFill>
                  <a:srgbClr val="91CFF0"/>
                </a:solidFill>
                <a:latin typeface="Futura Bk BT" panose="020B0502020204020303" pitchFamily="34" charset="0"/>
              </a:rPr>
              <a:t>PHARMA</a:t>
            </a:r>
            <a:endParaRPr lang="en-IN" sz="5000" dirty="0"/>
          </a:p>
        </p:txBody>
      </p:sp>
      <p:sp>
        <p:nvSpPr>
          <p:cNvPr id="7" name="object 4">
            <a:extLst>
              <a:ext uri="{FF2B5EF4-FFF2-40B4-BE49-F238E27FC236}">
                <a16:creationId xmlns:a16="http://schemas.microsoft.com/office/drawing/2014/main" id="{DF9FD12C-4EA2-4340-9952-E965B02FD0D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5FCDF2"/>
          </a:solidFill>
        </p:spPr>
        <p:txBody>
          <a:bodyPr wrap="square" lIns="0" tIns="0" rIns="0" bIns="0" rtlCol="0"/>
          <a:lstStyle/>
          <a:p>
            <a:endParaRPr/>
          </a:p>
        </p:txBody>
      </p:sp>
      <p:sp>
        <p:nvSpPr>
          <p:cNvPr id="8" name="object 22">
            <a:extLst>
              <a:ext uri="{FF2B5EF4-FFF2-40B4-BE49-F238E27FC236}">
                <a16:creationId xmlns:a16="http://schemas.microsoft.com/office/drawing/2014/main" id="{7CC50C68-BAF6-45C5-9DE6-BD21A1DFFDE1}"/>
              </a:ext>
            </a:extLst>
          </p:cNvPr>
          <p:cNvSpPr txBox="1">
            <a:spLocks noChangeAspect="1"/>
          </p:cNvSpPr>
          <p:nvPr/>
        </p:nvSpPr>
        <p:spPr>
          <a:xfrm>
            <a:off x="408602" y="6343435"/>
            <a:ext cx="309880" cy="325730"/>
          </a:xfrm>
          <a:prstGeom prst="rect">
            <a:avLst/>
          </a:prstGeom>
        </p:spPr>
        <p:txBody>
          <a:bodyPr vert="horz" wrap="square" lIns="0" tIns="17780" rIns="0" bIns="0" rtlCol="0">
            <a:spAutoFit/>
          </a:bodyPr>
          <a:lstStyle/>
          <a:p>
            <a:pPr marL="12700">
              <a:lnSpc>
                <a:spcPct val="100000"/>
              </a:lnSpc>
              <a:spcBef>
                <a:spcPts val="140"/>
              </a:spcBef>
            </a:pPr>
            <a:r>
              <a:rPr sz="2000" spc="-160" dirty="0">
                <a:solidFill>
                  <a:srgbClr val="FFFFFF"/>
                </a:solidFill>
                <a:latin typeface="Verdana"/>
                <a:cs typeface="Verdana"/>
              </a:rPr>
              <a:t>0</a:t>
            </a:r>
            <a:r>
              <a:rPr lang="en-US" sz="2000" spc="-160" dirty="0">
                <a:solidFill>
                  <a:srgbClr val="FFFFFF"/>
                </a:solidFill>
                <a:latin typeface="Verdana"/>
                <a:cs typeface="Verdana"/>
              </a:rPr>
              <a:t>2</a:t>
            </a:r>
            <a:endParaRPr sz="2000" dirty="0">
              <a:latin typeface="Verdana"/>
              <a:cs typeface="Verdana"/>
            </a:endParaRPr>
          </a:p>
        </p:txBody>
      </p:sp>
      <p:sp>
        <p:nvSpPr>
          <p:cNvPr id="10" name="object 14">
            <a:extLst>
              <a:ext uri="{FF2B5EF4-FFF2-40B4-BE49-F238E27FC236}">
                <a16:creationId xmlns:a16="http://schemas.microsoft.com/office/drawing/2014/main" id="{4F3EF184-BDEC-472E-8052-D137FFB8238E}"/>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15">
            <a:extLst>
              <a:ext uri="{FF2B5EF4-FFF2-40B4-BE49-F238E27FC236}">
                <a16:creationId xmlns:a16="http://schemas.microsoft.com/office/drawing/2014/main" id="{8C2E4AA8-BEBC-40DF-919D-8346AFC29C84}"/>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pic>
        <p:nvPicPr>
          <p:cNvPr id="12" name="Picture 11">
            <a:extLst>
              <a:ext uri="{FF2B5EF4-FFF2-40B4-BE49-F238E27FC236}">
                <a16:creationId xmlns:a16="http://schemas.microsoft.com/office/drawing/2014/main" id="{88583254-4B33-4E85-9368-620F8F7072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graphicFrame>
        <p:nvGraphicFramePr>
          <p:cNvPr id="113" name="Table 113">
            <a:extLst>
              <a:ext uri="{FF2B5EF4-FFF2-40B4-BE49-F238E27FC236}">
                <a16:creationId xmlns:a16="http://schemas.microsoft.com/office/drawing/2014/main" id="{6A93A6BC-DD1B-445F-B48F-27F4537D9FBB}"/>
              </a:ext>
            </a:extLst>
          </p:cNvPr>
          <p:cNvGraphicFramePr>
            <a:graphicFrameLocks noGrp="1"/>
          </p:cNvGraphicFramePr>
          <p:nvPr/>
        </p:nvGraphicFramePr>
        <p:xfrm>
          <a:off x="6054334" y="2061430"/>
          <a:ext cx="4633580" cy="4338178"/>
        </p:xfrm>
        <a:graphic>
          <a:graphicData uri="http://schemas.openxmlformats.org/drawingml/2006/table">
            <a:tbl>
              <a:tblPr firstRow="1" bandRow="1">
                <a:tableStyleId>{5C22544A-7EE6-4342-B048-85BDC9FD1C3A}</a:tableStyleId>
              </a:tblPr>
              <a:tblGrid>
                <a:gridCol w="4323043">
                  <a:extLst>
                    <a:ext uri="{9D8B030D-6E8A-4147-A177-3AD203B41FA5}">
                      <a16:colId xmlns:a16="http://schemas.microsoft.com/office/drawing/2014/main" val="27093299"/>
                    </a:ext>
                  </a:extLst>
                </a:gridCol>
                <a:gridCol w="310537">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a:solidFill>
                            <a:schemeClr val="tx1"/>
                          </a:solidFill>
                          <a:latin typeface="Futura Bk BT" panose="020B0502020204020303" pitchFamily="34" charset="0"/>
                          <a:cs typeface="Verdana"/>
                        </a:rPr>
                        <a:t>Functions</a:t>
                      </a: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91CFF0">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a:t>
                      </a: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tc>
                  <a:txBody>
                    <a:bodyPr/>
                    <a:lstStyle/>
                    <a:p>
                      <a:pPr marL="243840" indent="-231775">
                        <a:spcBef>
                          <a:spcPts val="380"/>
                        </a:spcBef>
                        <a:buClr>
                          <a:srgbClr val="FFFFFF"/>
                        </a:buClr>
                        <a:buFontTx/>
                        <a:buChar char="•"/>
                        <a:tabLst>
                          <a:tab pos="244475" algn="l"/>
                        </a:tabLst>
                      </a:pPr>
                      <a:endParaRPr lang="de-DE"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91CFF0">
                        <a:alpha val="75000"/>
                      </a:srgbClr>
                    </a:solidFill>
                  </a:tcPr>
                </a:tc>
                <a:extLst>
                  <a:ext uri="{0D108BD9-81ED-4DB2-BD59-A6C34878D82A}">
                    <a16:rowId xmlns:a16="http://schemas.microsoft.com/office/drawing/2014/main" val="3123919603"/>
                  </a:ext>
                </a:extLst>
              </a:tr>
            </a:tbl>
          </a:graphicData>
        </a:graphic>
      </p:graphicFrame>
      <p:graphicFrame>
        <p:nvGraphicFramePr>
          <p:cNvPr id="114" name="Table 114">
            <a:extLst>
              <a:ext uri="{FF2B5EF4-FFF2-40B4-BE49-F238E27FC236}">
                <a16:creationId xmlns:a16="http://schemas.microsoft.com/office/drawing/2014/main" id="{F6CA30A3-1424-488E-A883-DE5A522C74D6}"/>
              </a:ext>
            </a:extLst>
          </p:cNvPr>
          <p:cNvGraphicFramePr>
            <a:graphicFrameLocks noGrp="1"/>
          </p:cNvGraphicFramePr>
          <p:nvPr/>
        </p:nvGraphicFramePr>
        <p:xfrm>
          <a:off x="1814347" y="2061430"/>
          <a:ext cx="4241139" cy="4338178"/>
        </p:xfrm>
        <a:graphic>
          <a:graphicData uri="http://schemas.openxmlformats.org/drawingml/2006/table">
            <a:tbl>
              <a:tblPr firstRow="1" bandRow="1">
                <a:tableStyleId>{5C22544A-7EE6-4342-B048-85BDC9FD1C3A}</a:tableStyleId>
              </a:tblPr>
              <a:tblGrid>
                <a:gridCol w="3930845">
                  <a:extLst>
                    <a:ext uri="{9D8B030D-6E8A-4147-A177-3AD203B41FA5}">
                      <a16:colId xmlns:a16="http://schemas.microsoft.com/office/drawing/2014/main" val="27093299"/>
                    </a:ext>
                  </a:extLst>
                </a:gridCol>
                <a:gridCol w="310294">
                  <a:extLst>
                    <a:ext uri="{9D8B030D-6E8A-4147-A177-3AD203B41FA5}">
                      <a16:colId xmlns:a16="http://schemas.microsoft.com/office/drawing/2014/main" val="2547902174"/>
                    </a:ext>
                  </a:extLst>
                </a:gridCol>
              </a:tblGrid>
              <a:tr h="4140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a:solidFill>
                            <a:schemeClr val="tx1"/>
                          </a:solidFill>
                          <a:latin typeface="Futura Bk BT" panose="020B0502020204020303" pitchFamily="34" charset="0"/>
                          <a:cs typeface="Verdana"/>
                        </a:rPr>
                        <a:t>Applications</a:t>
                      </a:r>
                      <a:endParaRPr lang="en-IN" sz="2800" b="0" dirty="0">
                        <a:solidFill>
                          <a:schemeClr val="tx1"/>
                        </a:solidFill>
                        <a:latin typeface="Futura Bk BT" panose="020B0502020204020303" pitchFamily="34" charset="0"/>
                        <a:cs typeface="Verdana"/>
                      </a:endParaRPr>
                    </a:p>
                  </a:txBody>
                  <a:tcPr marL="432000" marT="108000" marB="0">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4FB9E9">
                        <a:alpha val="75000"/>
                      </a:srgbClr>
                    </a:solidFill>
                  </a:tcPr>
                </a:tc>
                <a:tc hMerge="1">
                  <a:txBody>
                    <a:bodyPr/>
                    <a:lstStyle/>
                    <a:p>
                      <a:endParaRPr lang="en-IN" dirty="0"/>
                    </a:p>
                  </a:txBody>
                  <a:tcPr/>
                </a:tc>
                <a:extLst>
                  <a:ext uri="{0D108BD9-81ED-4DB2-BD59-A6C34878D82A}">
                    <a16:rowId xmlns:a16="http://schemas.microsoft.com/office/drawing/2014/main" val="473013962"/>
                  </a:ext>
                </a:extLst>
              </a:tr>
              <a:tr h="3803458">
                <a:tc>
                  <a:txBody>
                    <a:bodyPr/>
                    <a:lstStyle/>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Intermediates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Pharmaceutical</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Polyurethane Resins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Solvents</a:t>
                      </a:r>
                    </a:p>
                    <a:p>
                      <a:pPr marL="243840" indent="-231775">
                        <a:lnSpc>
                          <a:spcPct val="100000"/>
                        </a:lnSpc>
                        <a:spcBef>
                          <a:spcPts val="380"/>
                        </a:spcBef>
                        <a:buClr>
                          <a:srgbClr val="FFFFFF"/>
                        </a:buClr>
                        <a:buChar char="•"/>
                        <a:tabLst>
                          <a:tab pos="244475" algn="l"/>
                        </a:tabLst>
                      </a:pPr>
                      <a:r>
                        <a:rPr lang="de-DE" sz="1600" dirty="0">
                          <a:latin typeface="Futura-Light" panose="020B0400000000000000" pitchFamily="34" charset="0"/>
                          <a:cs typeface="Verdana"/>
                        </a:rPr>
                        <a:t>Others</a:t>
                      </a:r>
                      <a:endParaRPr lang="de-DE" sz="1600" dirty="0">
                        <a:latin typeface="Futura-Light" panose="020B0400000000000000" pitchFamily="34" charset="0"/>
                        <a:cs typeface="Verdana"/>
                      </a:endParaRPr>
                    </a:p>
                  </a:txBody>
                  <a:tcPr marL="396000"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tc>
                  <a:txBody>
                    <a:bodyPr/>
                    <a:lstStyle/>
                    <a:p>
                      <a:pPr marL="12065" indent="0">
                        <a:spcBef>
                          <a:spcPts val="380"/>
                        </a:spcBef>
                        <a:buClr>
                          <a:srgbClr val="FFFFFF"/>
                        </a:buClr>
                        <a:buFontTx/>
                        <a:buNone/>
                        <a:tabLst>
                          <a:tab pos="244475" algn="l"/>
                        </a:tabLst>
                      </a:pPr>
                      <a:endParaRPr lang="en-US" sz="1600" dirty="0">
                        <a:latin typeface="Futura-Light" panose="020B0400000000000000" pitchFamily="34" charset="0"/>
                        <a:cs typeface="Verdana"/>
                      </a:endParaRPr>
                    </a:p>
                  </a:txBody>
                  <a:tcPr marT="36000">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FB9E9">
                        <a:alpha val="75000"/>
                      </a:srgbClr>
                    </a:solidFill>
                  </a:tcPr>
                </a:tc>
                <a:extLst>
                  <a:ext uri="{0D108BD9-81ED-4DB2-BD59-A6C34878D82A}">
                    <a16:rowId xmlns:a16="http://schemas.microsoft.com/office/drawing/2014/main" val="3123919603"/>
                  </a:ext>
                </a:extLst>
              </a:tr>
            </a:tbl>
          </a:graphicData>
        </a:graphic>
      </p:graphicFrame>
      <p:sp>
        <p:nvSpPr>
          <p:cNvPr id="15" name="object 21">
            <a:hlinkClick r:id="rId5" action="ppaction://hlinksldjump"/>
            <a:extLst>
              <a:ext uri="{FF2B5EF4-FFF2-40B4-BE49-F238E27FC236}">
                <a16:creationId xmlns:a16="http://schemas.microsoft.com/office/drawing/2014/main" id="{5F9A8B15-798C-490D-8F06-F5DCE13574DD}"/>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7" name="Group 16">
            <a:extLst>
              <a:ext uri="{FF2B5EF4-FFF2-40B4-BE49-F238E27FC236}">
                <a16:creationId xmlns:a16="http://schemas.microsoft.com/office/drawing/2014/main" id="{21784AA7-C8EF-42C9-A5D1-480C77651F4C}"/>
              </a:ext>
            </a:extLst>
          </p:cNvPr>
          <p:cNvGrpSpPr/>
          <p:nvPr/>
        </p:nvGrpSpPr>
        <p:grpSpPr>
          <a:xfrm>
            <a:off x="11069815" y="0"/>
            <a:ext cx="736181" cy="614143"/>
            <a:chOff x="11069815" y="0"/>
            <a:chExt cx="736181" cy="614143"/>
          </a:xfrm>
        </p:grpSpPr>
        <p:sp>
          <p:nvSpPr>
            <p:cNvPr id="18" name="object 14">
              <a:extLst>
                <a:ext uri="{FF2B5EF4-FFF2-40B4-BE49-F238E27FC236}">
                  <a16:creationId xmlns:a16="http://schemas.microsoft.com/office/drawing/2014/main" id="{EF4266A9-FD69-4BCD-AF63-A4658D0D19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9" name="object 15">
              <a:extLst>
                <a:ext uri="{FF2B5EF4-FFF2-40B4-BE49-F238E27FC236}">
                  <a16:creationId xmlns:a16="http://schemas.microsoft.com/office/drawing/2014/main" id="{8E3291CD-7831-439A-9E6D-605152975C1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20" name="object 21">
              <a:hlinkClick r:id="rId6" action="ppaction://hlinksldjump"/>
              <a:extLst>
                <a:ext uri="{FF2B5EF4-FFF2-40B4-BE49-F238E27FC236}">
                  <a16:creationId xmlns:a16="http://schemas.microsoft.com/office/drawing/2014/main" id="{69FC94E7-0D80-4C7B-9E1B-53C16DC8DBAC}"/>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1956059544"/>
      </p:ext>
    </p:extLst>
  </p:cSld>
  <p:clrMapOvr>
    <a:masterClrMapping/>
  </p:clrMapOvr>
</p:sld>
</file>

<file path=ppt/slides/slide9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7744E0-4A28-43DD-B021-00C7CD50E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53139851-0141-4EA3-B344-EFB7EA665136}"/>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B5ACA8FB-72D4-4783-B217-07E71EB1755E}"/>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5" name="object 21">
            <a:hlinkClick r:id="rId6" action="ppaction://hlinksldjump"/>
            <a:extLst>
              <a:ext uri="{FF2B5EF4-FFF2-40B4-BE49-F238E27FC236}">
                <a16:creationId xmlns:a16="http://schemas.microsoft.com/office/drawing/2014/main" id="{5AC71D37-04E3-4C61-8E63-0CA4BC452759}"/>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2157E02C-1780-4F5C-9102-98886B7890ED}"/>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C101669A-7C2D-42D8-8010-44359079BA34}"/>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6DF1D819-2657-4A26-A92E-9C6FDEA2F090}"/>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ABD4F584-C6EA-4152-823F-E7F8D4B802E8}"/>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778064052"/>
      </p:ext>
    </p:extLst>
  </p:cSld>
  <p:clrMapOvr>
    <a:masterClrMapping/>
  </p:clrMapOvr>
</p:sld>
</file>

<file path=ppt/slides/slide96.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9D78660B-FBFD-4495-8CBD-E8BFCE77EB0E}"/>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D2686399-5A58-49F6-87C0-F779CFD216BA}"/>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D64104DE-5FC8-4E04-85BC-0341DE2B115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7540238" cy="2419044"/>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06998">
                  <a:extLst>
                    <a:ext uri="{9D8B030D-6E8A-4147-A177-3AD203B41FA5}">
                      <a16:colId xmlns:a16="http://schemas.microsoft.com/office/drawing/2014/main" val="1297547313"/>
                    </a:ext>
                  </a:extLst>
                </a:gridCol>
                <a:gridCol w="3733240">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1751777">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1,3-dibromo-5,5-dimethylhydantoin (DBDMH)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1,3-Dichloro-5,5-Dimethylhydantoin (DCDMH)</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2-Amino-3,5 dibromo benzaldehyde </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2-Chloro pyridine (2CP)</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4-tert Butyl-pyro-catechol (TBC; solid and methanol solution)</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5-Sulfosalicylic acid (5-SSA)</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Allantoin</a:t>
                      </a:r>
                      <a:endParaRPr lang="de-DE" sz="1600" dirty="0">
                        <a:solidFill>
                          <a:schemeClr val="tx1">
                            <a:lumMod val="95000"/>
                            <a:lumOff val="5000"/>
                          </a:schemeClr>
                        </a:solidFill>
                        <a:latin typeface="Futura-Light" panose="020B0400000000000000" pitchFamily="34" charset="0"/>
                        <a:cs typeface="Arial" panose="020B0604020202020204" pitchFamily="34" charset="0"/>
                      </a:endParaRP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bIns="144000"/>
                    <a:lstStyle/>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Chloranil</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Chloro acetyl chloride (CAC)</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Chlorphenesin</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N-Methylaniline (NMA)</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Nonanoylchloride</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Oxalic acid anhydrous</a:t>
                      </a:r>
                    </a:p>
                    <a:p>
                      <a:pPr marL="285750" indent="-285750">
                        <a:lnSpc>
                          <a:spcPts val="2200"/>
                        </a:lnSpc>
                        <a:buClr>
                          <a:srgbClr val="91CFF0"/>
                        </a:buClr>
                        <a:buSzPct val="135000"/>
                        <a:buFont typeface="Arial" panose="020B0604020202020204" pitchFamily="34" charset="0"/>
                        <a:buChar char="•"/>
                        <a:defRPr/>
                      </a:pPr>
                      <a:r>
                        <a:rPr lang="de-DE" sz="1600" dirty="0">
                          <a:solidFill>
                            <a:schemeClr val="tx1">
                              <a:lumMod val="95000"/>
                              <a:lumOff val="5000"/>
                            </a:schemeClr>
                          </a:solidFill>
                          <a:latin typeface="Futura-Light" panose="020B0400000000000000" pitchFamily="34" charset="0"/>
                          <a:cs typeface="Arial" panose="020B0604020202020204" pitchFamily="34" charset="0"/>
                        </a:rPr>
                        <a:t>Phosphoric anhydride (P2O5)</a:t>
                      </a:r>
                      <a:endParaRPr lang="en-IN" sz="1600" dirty="0"/>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Forward or Next 1">
            <a:hlinkClick r:id="" action="ppaction://hlinkshowjump?jump=nextslide" highlightClick="1"/>
            <a:extLst>
              <a:ext uri="">
                <a16:creationId xmlns:a16="http://schemas.microsoft.com/office/drawing/2014/main" id=""/>
              </a:ext>
            </a:extLst>
          </p:cNvPr>
          <p:cNvSpPr/>
          <p:nvPr/>
        </p:nvSpPr>
        <p:spPr>
          <a:xfrm>
            <a:off x="10956147" y="2938992"/>
            <a:ext cx="633600" cy="495426"/>
          </a:xfrm>
          <a:prstGeom prst="actionButtonForwardNext">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7.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DD330085-5295-4888-94FA-6E71DF31B829}"/>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67CE5D1A-9537-4ADB-BBAB-76A2A890BC90}"/>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8861AA51-816C-46C6-8827-8A3459E0C3D2}"/>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Intermediates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Polyphosphoric acid</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Triethyl orthoformate (TEOF)</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2" name="Action Button: Go Back or Previous 1">
            <a:hlinkClick r:id="" action="ppaction://hlinkshowjump?jump=previousslide" highlightClick="1"/>
            <a:extLst>
              <a:ext uri="">
                <a16:creationId xmlns:a16="http://schemas.microsoft.com/office/drawing/2014/main" id=""/>
              </a:ext>
            </a:extLst>
          </p:cNvPr>
          <p:cNvSpPr/>
          <p:nvPr/>
        </p:nvSpPr>
        <p:spPr>
          <a:xfrm>
            <a:off x="8956147" y="2938992"/>
            <a:ext cx="633600" cy="495810"/>
          </a:xfrm>
          <a:prstGeom prst="actionButtonBackPrevious">
            <a:avLst/>
          </a:prstGeom>
          <a:ln>
            <a:solidFill>
              <a:schemeClr val="bg1"/>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IN"/>
          </a:p>
        </p:txBody>
      </p:sp>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8.xml><?xml version="1.0" encoding="utf-8"?>
<p:sld xmlns:mc="http://schemas.openxmlformats.org/markup-compatibility/2006" xmlns:p159="http://schemas.microsoft.com/office/powerpoint/2015/09/main"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19790-6E33-4BDA-AB7A-B5A0FC6F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BF9B313-8D1E-46FB-A339-CDD89B905920}"/>
              </a:ext>
            </a:extLst>
          </p:cNvPr>
          <p:cNvSpPr/>
          <p:nvPr/>
        </p:nvSpPr>
        <p:spPr>
          <a:xfrm>
            <a:off x="1823072" y="0"/>
            <a:ext cx="7434580" cy="6858000"/>
          </a:xfrm>
          <a:prstGeom prst="rect">
            <a:avLst/>
          </a:prstGeom>
          <a:solidFill>
            <a:srgbClr val="000000">
              <a:alpha val="55000"/>
            </a:srgbClr>
          </a:solidFill>
        </p:spPr>
        <p:style>
          <a:lnRef idx="2">
            <a:schemeClr val="accent1">
              <a:shade val="50000"/>
            </a:schemeClr>
          </a:lnRef>
          <a:fillRef idx="1">
            <a:schemeClr val="accent1"/>
          </a:fillRef>
          <a:effectRef idx="0">
            <a:schemeClr val="accent1"/>
          </a:effectRef>
          <a:fontRef idx="minor">
            <a:schemeClr val="lt1"/>
          </a:fontRef>
        </p:style>
        <p:txBody>
          <a:bodyPr wrap="square" lIns="396000" tIns="576000" rIns="72000" rtlCol="0" anchor="t"/>
          <a:lstStyle/>
          <a:p>
            <a:r>
              <a:rPr lang="de-DE" sz="5000" spc="-150" dirty="0">
                <a:solidFill>
                  <a:srgbClr val="91CFF0"/>
                </a:solidFill>
                <a:latin typeface="Futura Bk BT" panose="020B0502020204020303" pitchFamily="34" charset="0"/>
              </a:rPr>
              <a:t>PHARMA</a:t>
            </a:r>
            <a:endParaRPr lang="en-IN" sz="5000" dirty="0"/>
          </a:p>
          <a:p>
            <a:r>
              <a:rPr lang="de-DE" sz="5000" kern="0" spc="-150" dirty="0">
                <a:solidFill>
                  <a:schemeClr val="bg1"/>
                </a:solidFill>
                <a:latin typeface="Futura Bk BT" panose="020B0502020204020303" pitchFamily="34" charset="0"/>
              </a:rPr>
              <a:t> </a:t>
            </a:r>
            <a:endParaRPr lang="de-DE" sz="5000" spc="-150" dirty="0">
              <a:solidFill>
                <a:schemeClr val="bg1"/>
              </a:solidFill>
              <a:latin typeface="Futura Bk BT" panose="020B0502020204020303" pitchFamily="34" charset="0"/>
            </a:endParaRPr>
          </a:p>
          <a:p>
            <a:r>
              <a:rPr lang="de-DE" sz="1600" spc="-150" dirty="0">
                <a:solidFill>
                  <a:schemeClr val="bg1"/>
                </a:solidFill>
                <a:latin typeface="Futura Bk BT" panose="020B0502020204020303" pitchFamily="34" charset="0"/>
              </a:rPr>
              <a:t> </a:t>
            </a:r>
          </a:p>
          <a:p>
            <a:r>
              <a:rPr lang="de-DE" sz="2800" spc="-150" dirty="0">
                <a:solidFill>
                  <a:schemeClr val="bg1"/>
                </a:solidFill>
                <a:latin typeface="Futura Bk BT" panose="020B0502020204020303" pitchFamily="34" charset="0"/>
              </a:rPr>
              <a:t>Products &amp; </a:t>
            </a:r>
            <a:r>
              <a:rPr lang="de-DE" sz="2800" spc="-150" err="1">
                <a:solidFill>
                  <a:schemeClr val="bg1"/>
                </a:solidFill>
                <a:latin typeface="Futura Bk BT" panose="020B0502020204020303" pitchFamily="34" charset="0"/>
              </a:rPr>
              <a:t>Product</a:t>
            </a:r>
            <a:r>
              <a:rPr lang="de-DE" sz="2800" spc="-150">
                <a:solidFill>
                  <a:schemeClr val="bg1"/>
                </a:solidFill>
                <a:latin typeface="Futura Bk BT" panose="020B0502020204020303" pitchFamily="34" charset="0"/>
              </a:rPr>
              <a:t> Groups</a:t>
            </a:r>
            <a:endParaRPr lang="de-DE" sz="2800" spc="-150" dirty="0">
              <a:solidFill>
                <a:schemeClr val="bg1"/>
              </a:solidFill>
              <a:latin typeface="Futura Bk BT" panose="020B0502020204020303" pitchFamily="34" charset="0"/>
            </a:endParaRPr>
          </a:p>
          <a:p>
            <a:r>
              <a:rPr lang="de-DE" sz="900" spc="-150" dirty="0">
                <a:solidFill>
                  <a:schemeClr val="bg1"/>
                </a:solidFill>
                <a:latin typeface="Futura Bk BT" panose="020B0502020204020303" pitchFamily="34" charset="0"/>
                <a:ea typeface="Verdana" panose="020B0604030504040204" pitchFamily="34" charset="0"/>
              </a:rPr>
              <a:t> </a:t>
            </a:r>
            <a:endParaRPr lang="de-DE" sz="1600" dirty="0">
              <a:solidFill>
                <a:srgbClr val="FFFFFF"/>
              </a:solidFill>
              <a:latin typeface="Futura-Light" panose="020B0400000000000000" pitchFamily="34" charset="0"/>
              <a:cs typeface="Verdana"/>
            </a:endParaRPr>
          </a:p>
          <a:p>
            <a:pPr marL="243840" indent="-231775">
              <a:lnSpc>
                <a:spcPct val="100000"/>
              </a:lnSpc>
              <a:spcBef>
                <a:spcPts val="380"/>
              </a:spcBef>
              <a:buClr>
                <a:srgbClr val="91CFF0"/>
              </a:buClr>
              <a:buChar char="•"/>
              <a:tabLst>
                <a:tab pos="244475" algn="l"/>
              </a:tabLst>
            </a:pPr>
            <a:r>
              <a:rPr lang="de-DE" sz="1600" dirty="0">
                <a:solidFill>
                  <a:schemeClr val="bg1"/>
                </a:solidFill>
                <a:latin typeface="Futura-Light" panose="020B0400000000000000" pitchFamily="34" charset="0"/>
                <a:cs typeface="Verdana"/>
              </a:rPr>
              <a:t>Intermediates</a:t>
            </a:r>
          </a:p>
          <a:p>
            <a:pPr marL="243840" indent="-231775">
              <a:lnSpc>
                <a:spcPct val="100000"/>
              </a:lnSpc>
              <a:spcBef>
                <a:spcPts val="380"/>
              </a:spcBef>
              <a:buClr>
                <a:srgbClr val="91CFF0"/>
              </a:buClr>
              <a:buChar char="•"/>
              <a:tabLst>
                <a:tab pos="244475" algn="l"/>
              </a:tabLst>
            </a:pPr>
            <a:r>
              <a:rPr lang="de-DE" sz="1600" dirty="0">
                <a:solidFill>
                  <a:srgbClr val="91CFF0"/>
                </a:solidFill>
                <a:latin typeface="Futura-Light" panose="020B0400000000000000" pitchFamily="34" charset="0"/>
                <a:cs typeface="Verdana"/>
              </a:rPr>
              <a:t>Solvents</a:t>
            </a:r>
            <a:endParaRPr lang="de-DE" sz="1600" dirty="0" err="1">
              <a:solidFill>
                <a:schemeClr val="bg1"/>
              </a:solidFill>
              <a:latin typeface="Futura-Light" panose="020B0400000000000000" pitchFamily="34" charset="0"/>
              <a:cs typeface="Verdana"/>
            </a:endParaRPr>
          </a:p>
        </p:txBody>
      </p:sp>
      <p:sp>
        <p:nvSpPr>
          <p:cNvPr id="6" name="object 4">
            <a:extLst>
              <a:ext uri="{FF2B5EF4-FFF2-40B4-BE49-F238E27FC236}">
                <a16:creationId xmlns:a16="http://schemas.microsoft.com/office/drawing/2014/main" id="{4D3744C3-D3FE-45A3-BD2C-2B3F1EE9D3A2}"/>
              </a:ext>
            </a:extLst>
          </p:cNvPr>
          <p:cNvSpPr>
            <a:spLocks noChangeAspect="1"/>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a:p>
        </p:txBody>
      </p:sp>
      <p:pic>
        <p:nvPicPr>
          <p:cNvPr id="7" name="Picture 6">
            <a:extLst>
              <a:ext uri="{FF2B5EF4-FFF2-40B4-BE49-F238E27FC236}">
                <a16:creationId xmlns:a16="http://schemas.microsoft.com/office/drawing/2014/main" id="{9BB034D9-57F1-42B6-82F6-5219F7E894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 y="-152400"/>
            <a:ext cx="2105384" cy="3085974"/>
          </a:xfrm>
          <a:prstGeom prst="rect">
            <a:avLst/>
          </a:prstGeom>
        </p:spPr>
      </p:pic>
      <p:sp>
        <p:nvSpPr>
          <p:cNvPr id="10" name="object 13">
            <a:extLst>
              <a:ext uri="{FF2B5EF4-FFF2-40B4-BE49-F238E27FC236}">
                <a16:creationId xmlns:a16="http://schemas.microsoft.com/office/drawing/2014/main" id="{6B48F872-66C9-4C27-8D86-B7FCD4E5CC9A}"/>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1" name="object 22">
            <a:extLst>
              <a:ext uri="{FF2B5EF4-FFF2-40B4-BE49-F238E27FC236}">
                <a16:creationId xmlns:a16="http://schemas.microsoft.com/office/drawing/2014/main" id="{66FC6FF6-0F7E-49B1-8560-DF3BF76D00B5}"/>
              </a:ext>
            </a:extLst>
          </p:cNvPr>
          <p:cNvSpPr txBox="1"/>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51" name="Rectangle 51">
            <a:hlinkClick r:id="rId8" action="ppaction://hlinksldjump"/>
            <a:extLst>
              <a:ext uri="{FF2B5EF4-FFF2-40B4-BE49-F238E27FC236}">
                <a16:creationId xmlns:a16="http://schemas.microsoft.com/office/drawing/2014/main" id="{28B07AB0-2309-44BD-AFB5-3E7F5259A110}"/>
              </a:ext>
            </a:extLst>
          </p:cNvPr>
          <p:cNvSpPr/>
          <p:nvPr/>
        </p:nvSpPr>
        <p:spPr>
          <a:xfrm>
            <a:off x="2428875" y="29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2" name="Rectangle 52">
            <a:hlinkClick r:id="rId9" action="ppaction://hlinksldjump"/>
            <a:extLst>
              <a:ext uri="{FF2B5EF4-FFF2-40B4-BE49-F238E27FC236}">
                <a16:creationId xmlns:a16="http://schemas.microsoft.com/office/drawing/2014/main" id="{8C606A6A-2F94-4920-8152-B9734A9C889B}"/>
              </a:ext>
            </a:extLst>
          </p:cNvPr>
          <p:cNvSpPr/>
          <p:nvPr/>
        </p:nvSpPr>
        <p:spPr>
          <a:xfrm>
            <a:off x="2428875" y="3233574"/>
            <a:ext cx="1775480" cy="25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8" name="Table 14">
            <a:extLst>
              <a:ext uri="{FF2B5EF4-FFF2-40B4-BE49-F238E27FC236}">
                <a16:creationId xmlns:a16="http://schemas.microsoft.com/office/drawing/2014/main" id="{50C34CAC-47C2-4BE4-BD1C-3881BE818ED6}"/>
              </a:ext>
            </a:extLst>
          </p:cNvPr>
          <p:cNvGraphicFramePr>
            <a:graphicFrameLocks noGrp="1"/>
          </p:cNvGraphicFramePr>
          <p:nvPr>
            <p:extLst>
              <p:ext uri="{D42A27DB-BD31-4B8C-83A1-F6EECF244321}">
                <p14:modId xmlns:p14="http://schemas.microsoft.com/office/powerpoint/2010/main" val="2592918016"/>
              </p:ext>
            </p:extLst>
          </p:nvPr>
        </p:nvGraphicFramePr>
        <p:xfrm>
          <a:off x="4197651" y="2866992"/>
          <a:ext cx="5540238" cy="1500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266914">
                  <a:extLst>
                    <a:ext uri="{9D8B030D-6E8A-4147-A177-3AD203B41FA5}">
                      <a16:colId xmlns:a16="http://schemas.microsoft.com/office/drawing/2014/main" val="1297547313"/>
                    </a:ext>
                  </a:extLst>
                </a:gridCol>
                <a:gridCol w="273324">
                  <a:extLst>
                    <a:ext uri="{9D8B030D-6E8A-4147-A177-3AD203B41FA5}">
                      <a16:colId xmlns:a16="http://schemas.microsoft.com/office/drawing/2014/main" val="2067343297"/>
                    </a:ext>
                  </a:extLst>
                </a:gridCol>
              </a:tblGrid>
              <a:tr h="66726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b="1" dirty="0">
                          <a:solidFill>
                            <a:srgbClr val="91CFF0"/>
                          </a:solidFill>
                          <a:latin typeface="Futura-Light" panose="020B0400000000000000" pitchFamily="34" charset="0"/>
                          <a:cs typeface="Verdana"/>
                        </a:rPr>
                        <a:t>Solvents</a:t>
                      </a:r>
                      <a:endParaRPr lang="de-DE" sz="2800" b="1" dirty="0">
                        <a:solidFill>
                          <a:srgbClr val="91CFF0"/>
                        </a:solidFill>
                        <a:latin typeface="Futura-Light" panose="020B0400000000000000" pitchFamily="34" charset="0"/>
                        <a:cs typeface="Verdana"/>
                      </a:endParaRPr>
                    </a:p>
                  </a:txBody>
                  <a:tcPr marL="288000"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IN" dirty="0"/>
                    </a:p>
                  </a:txBody>
                  <a:tcPr>
                    <a:solidFill>
                      <a:schemeClr val="bg1"/>
                    </a:solidFill>
                  </a:tcPr>
                </a:tc>
                <a:extLst>
                  <a:ext uri="{0D108BD9-81ED-4DB2-BD59-A6C34878D82A}">
                    <a16:rowId xmlns:a16="http://schemas.microsoft.com/office/drawing/2014/main" val="3661803552"/>
                  </a:ext>
                </a:extLst>
              </a:tr>
              <a:tr h="832733">
                <a:tc>
                  <a:txBody>
                    <a:bodyPr/>
                    <a:lstStyle/>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Diethyl carbonate (DEC)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Dimethylcarbonate (DMC)</a:t>
                      </a:r>
                    </a:p>
                    <a:p>
                      <a:pPr marL="285750" indent="-285750">
                        <a:lnSpc>
                          <a:spcPts val="2200"/>
                        </a:lnSpc>
                        <a:buClr>
                          <a:srgbClr val="91CFF0"/>
                        </a:buClr>
                        <a:buSzPct val="135000"/>
                        <a:buFont typeface="Arial" panose="020B0604020202020204" pitchFamily="34" charset="0"/>
                        <a:buChar char="•"/>
                        <a:defRPr/>
                      </a:pPr>
                      <a:r>
                        <a:rPr lang="en-US" sz="1600" dirty="0">
                          <a:solidFill>
                            <a:schemeClr val="tx1">
                              <a:lumMod val="95000"/>
                              <a:lumOff val="5000"/>
                            </a:schemeClr>
                          </a:solidFill>
                          <a:latin typeface="Futura-Light" panose="020B0400000000000000" pitchFamily="34" charset="0"/>
                          <a:cs typeface="Arial" panose="020B0604020202020204" pitchFamily="34" charset="0"/>
                        </a:rPr>
                        <a:t>Propylene carbonate (PC)</a:t>
                      </a:r>
                    </a:p>
                  </a:txBody>
                  <a:tcPr marL="288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nSpc>
                          <a:spcPts val="2200"/>
                        </a:lnSpc>
                        <a:buClr>
                          <a:srgbClr val="91CFF0"/>
                        </a:buClr>
                        <a:buSzPct val="135000"/>
                        <a:buFont typeface="Arial" panose="020B0604020202020204" pitchFamily="34" charset="0"/>
                        <a:buChar char="•"/>
                        <a:defRPr/>
                      </a:pPr>
                    </a:p>
                  </a:txBody>
                  <a:tcPr marL="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0211322"/>
                  </a:ext>
                </a:extLst>
              </a:tr>
            </a:tbl>
          </a:graphicData>
        </a:graphic>
      </p:graphicFrame>
      <p:sp>
        <p:nvSpPr>
          <p:cNvPr id="15" name="object 21">
            <a:hlinkClick r:id="rId6" action="ppaction://hlinksldjump"/>
            <a:extLst>
              <a:ext uri="{FF2B5EF4-FFF2-40B4-BE49-F238E27FC236}">
                <a16:creationId xmlns:a16="http://schemas.microsoft.com/office/drawing/2014/main" id="{0D883A47-25B3-418E-A5A9-562700421BD3}"/>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3" name="Group 12">
            <a:extLst>
              <a:ext uri="{FF2B5EF4-FFF2-40B4-BE49-F238E27FC236}">
                <a16:creationId xmlns:a16="http://schemas.microsoft.com/office/drawing/2014/main" id="{A20B16E3-C9F1-4E77-B5BC-2CB16E5D69BB}"/>
              </a:ext>
            </a:extLst>
          </p:cNvPr>
          <p:cNvGrpSpPr/>
          <p:nvPr/>
        </p:nvGrpSpPr>
        <p:grpSpPr>
          <a:xfrm>
            <a:off x="11069815" y="0"/>
            <a:ext cx="736181" cy="614143"/>
            <a:chOff x="11069815" y="0"/>
            <a:chExt cx="736181" cy="614143"/>
          </a:xfrm>
        </p:grpSpPr>
        <p:sp>
          <p:nvSpPr>
            <p:cNvPr id="16" name="object 14">
              <a:extLst>
                <a:ext uri="{FF2B5EF4-FFF2-40B4-BE49-F238E27FC236}">
                  <a16:creationId xmlns:a16="http://schemas.microsoft.com/office/drawing/2014/main" id="{91C5D1F1-60A8-4938-88F3-C23E0A38783F}"/>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7" name="object 15">
              <a:extLst>
                <a:ext uri="{FF2B5EF4-FFF2-40B4-BE49-F238E27FC236}">
                  <a16:creationId xmlns:a16="http://schemas.microsoft.com/office/drawing/2014/main" id="{AAC8FF55-EF29-481F-AED6-7B42417C2BE5}"/>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8" name="object 21">
              <a:hlinkClick r:id="rId7" action="ppaction://hlinksldjump"/>
              <a:extLst>
                <a:ext uri="{FF2B5EF4-FFF2-40B4-BE49-F238E27FC236}">
                  <a16:creationId xmlns:a16="http://schemas.microsoft.com/office/drawing/2014/main" id="{9D8A1306-5461-49BC-AC85-9E3174166932}"/>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3213460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BA93BF-AE9B-4A76-8F9A-621BB9418492}"/>
              </a:ext>
            </a:extLst>
          </p:cNvPr>
          <p:cNvPicPr>
            <a:picLocks noChangeAspect="1"/>
          </p:cNvPicPr>
          <p:nvPr/>
        </p:nvPicPr>
        <p:blipFill rotWithShape="1">
          <a:blip r:embed="rId2">
            <a:extLst>
              <a:ext uri="{28A0092B-C50C-407E-A947-70E740481C1C}">
                <a14:useLocalDpi xmlns:a14="http://schemas.microsoft.com/office/drawing/2010/main" val="0"/>
              </a:ext>
            </a:extLst>
          </a:blip>
          <a:srcRect t="3427" b="21510"/>
          <a:stretch/>
        </p:blipFill>
        <p:spPr>
          <a:xfrm>
            <a:off x="-9618" y="0"/>
            <a:ext cx="12201617" cy="6869302"/>
          </a:xfrm>
          <a:prstGeom prst="rect">
            <a:avLst/>
          </a:prstGeom>
        </p:spPr>
      </p:pic>
      <p:sp>
        <p:nvSpPr>
          <p:cNvPr id="4" name="Rectangle 3">
            <a:extLst>
              <a:ext uri="{FF2B5EF4-FFF2-40B4-BE49-F238E27FC236}">
                <a16:creationId xmlns:a16="http://schemas.microsoft.com/office/drawing/2014/main" id="{63CB3B23-3377-4A69-B08F-B0399FBB2C29}"/>
              </a:ext>
            </a:extLst>
          </p:cNvPr>
          <p:cNvSpPr/>
          <p:nvPr/>
        </p:nvSpPr>
        <p:spPr>
          <a:xfrm>
            <a:off x="1828799" y="0"/>
            <a:ext cx="5598160" cy="6858000"/>
          </a:xfrm>
          <a:prstGeom prst="rect">
            <a:avLst/>
          </a:prstGeom>
          <a:solidFill>
            <a:srgbClr val="000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28000" rtlCol="0" anchor="t" anchorCtr="0"/>
          <a:lstStyle/>
          <a:p>
            <a:r>
              <a:rPr lang="de-DE" sz="5000" spc="-150" dirty="0">
                <a:solidFill>
                  <a:srgbClr val="91CFF0"/>
                </a:solidFill>
                <a:latin typeface="Futura Bk BT" panose="020B0502020204020303" pitchFamily="34" charset="0"/>
              </a:rPr>
              <a:t>METAL SURFACE </a:t>
            </a:r>
            <a:r>
              <a:rPr lang="de-DE" sz="5000" spc="-150" dirty="0">
                <a:solidFill>
                  <a:schemeClr val="bg1"/>
                </a:solidFill>
                <a:latin typeface="Futura Bk BT" panose="020B0502020204020303" pitchFamily="34" charset="0"/>
              </a:rPr>
              <a:t>TREATMENT</a:t>
            </a:r>
            <a:endParaRPr lang="en-IN" sz="5000" dirty="0"/>
          </a:p>
        </p:txBody>
      </p:sp>
      <p:pic>
        <p:nvPicPr>
          <p:cNvPr id="5" name="Picture 4">
            <a:extLst>
              <a:ext uri="{FF2B5EF4-FFF2-40B4-BE49-F238E27FC236}">
                <a16:creationId xmlns:a16="http://schemas.microsoft.com/office/drawing/2014/main" id="{F63AF039-525D-41CF-8CD9-F0A3622D9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 y="990600"/>
            <a:ext cx="2105384" cy="3085974"/>
          </a:xfrm>
          <a:prstGeom prst="rect">
            <a:avLst/>
          </a:prstGeom>
        </p:spPr>
      </p:pic>
      <p:pic>
        <p:nvPicPr>
          <p:cNvPr id="6" name="Picture 5">
            <a:extLst>
              <a:ext uri="{FF2B5EF4-FFF2-40B4-BE49-F238E27FC236}">
                <a16:creationId xmlns:a16="http://schemas.microsoft.com/office/drawing/2014/main" id="{4F183C22-9F69-4514-A8C9-A2A9188E0B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4507352"/>
            <a:ext cx="4086294" cy="2361950"/>
          </a:xfrm>
          <a:prstGeom prst="rect">
            <a:avLst/>
          </a:prstGeom>
        </p:spPr>
      </p:pic>
      <p:sp>
        <p:nvSpPr>
          <p:cNvPr id="7" name="object 4">
            <a:extLst>
              <a:ext uri="{FF2B5EF4-FFF2-40B4-BE49-F238E27FC236}">
                <a16:creationId xmlns:a16="http://schemas.microsoft.com/office/drawing/2014/main" id="{D815E713-03D0-48F1-812A-E8B55567E26A}"/>
              </a:ext>
            </a:extLst>
          </p:cNvPr>
          <p:cNvSpPr/>
          <p:nvPr/>
        </p:nvSpPr>
        <p:spPr>
          <a:xfrm>
            <a:off x="111837" y="6110820"/>
            <a:ext cx="913130" cy="747395"/>
          </a:xfrm>
          <a:custGeom>
            <a:avLst/>
            <a:gdLst/>
            <a:ahLst/>
            <a:cxnLst/>
            <a:rect l="l" t="t" r="r" b="b"/>
            <a:pathLst>
              <a:path w="913130" h="747395">
                <a:moveTo>
                  <a:pt x="684606" y="0"/>
                </a:moveTo>
                <a:lnTo>
                  <a:pt x="228193" y="0"/>
                </a:lnTo>
                <a:lnTo>
                  <a:pt x="0" y="395262"/>
                </a:lnTo>
                <a:lnTo>
                  <a:pt x="203174" y="747179"/>
                </a:lnTo>
                <a:lnTo>
                  <a:pt x="709625" y="747179"/>
                </a:lnTo>
                <a:lnTo>
                  <a:pt x="912812" y="395262"/>
                </a:lnTo>
                <a:lnTo>
                  <a:pt x="684606" y="0"/>
                </a:lnTo>
                <a:close/>
              </a:path>
            </a:pathLst>
          </a:custGeom>
          <a:solidFill>
            <a:srgbClr val="91CFF0"/>
          </a:solidFill>
        </p:spPr>
        <p:txBody>
          <a:bodyPr wrap="square" lIns="0" tIns="0" rIns="0" bIns="0" rtlCol="0"/>
          <a:lstStyle/>
          <a:p>
            <a:endParaRPr dirty="0"/>
          </a:p>
        </p:txBody>
      </p:sp>
      <p:sp>
        <p:nvSpPr>
          <p:cNvPr id="8" name="object 27">
            <a:extLst>
              <a:ext uri="{FF2B5EF4-FFF2-40B4-BE49-F238E27FC236}">
                <a16:creationId xmlns:a16="http://schemas.microsoft.com/office/drawing/2014/main" id="{7BB562E9-16DB-4DFC-9FB3-73F90FCB4C5F}"/>
              </a:ext>
            </a:extLst>
          </p:cNvPr>
          <p:cNvSpPr txBox="1">
            <a:spLocks noChangeAspect="1"/>
          </p:cNvSpPr>
          <p:nvPr/>
        </p:nvSpPr>
        <p:spPr>
          <a:xfrm>
            <a:off x="409757" y="6343435"/>
            <a:ext cx="305435" cy="325730"/>
          </a:xfrm>
          <a:prstGeom prst="rect">
            <a:avLst/>
          </a:prstGeom>
        </p:spPr>
        <p:txBody>
          <a:bodyPr vert="horz" wrap="square" lIns="0" tIns="17780" rIns="0" bIns="0" rtlCol="0">
            <a:spAutoFit/>
          </a:bodyPr>
          <a:lstStyle/>
          <a:p>
            <a:pPr marL="12700">
              <a:lnSpc>
                <a:spcPct val="100000"/>
              </a:lnSpc>
              <a:spcBef>
                <a:spcPts val="140"/>
              </a:spcBef>
            </a:pPr>
            <a:r>
              <a:rPr sz="2000" spc="-175" dirty="0">
                <a:solidFill>
                  <a:srgbClr val="FFFFFF"/>
                </a:solidFill>
                <a:latin typeface="Verdana"/>
                <a:cs typeface="Verdana"/>
              </a:rPr>
              <a:t>0</a:t>
            </a:r>
            <a:r>
              <a:rPr lang="en-US" sz="2000" spc="-175" dirty="0">
                <a:solidFill>
                  <a:srgbClr val="FFFFFF"/>
                </a:solidFill>
                <a:latin typeface="Verdana"/>
                <a:cs typeface="Verdana"/>
              </a:rPr>
              <a:t>1</a:t>
            </a:r>
            <a:endParaRPr sz="2000" dirty="0">
              <a:latin typeface="Verdana"/>
              <a:cs typeface="Verdana"/>
            </a:endParaRPr>
          </a:p>
        </p:txBody>
      </p:sp>
      <p:sp>
        <p:nvSpPr>
          <p:cNvPr id="9" name="object 21">
            <a:extLst>
              <a:ext uri="{FF2B5EF4-FFF2-40B4-BE49-F238E27FC236}">
                <a16:creationId xmlns:a16="http://schemas.microsoft.com/office/drawing/2014/main" id="{E972E1BB-B8A8-4682-B70D-E216AF278EF7}"/>
              </a:ext>
            </a:extLst>
          </p:cNvPr>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0" name="object 22">
            <a:extLst>
              <a:ext uri="{FF2B5EF4-FFF2-40B4-BE49-F238E27FC236}">
                <a16:creationId xmlns:a16="http://schemas.microsoft.com/office/drawing/2014/main" id="{227D82B5-C7E1-43A8-A873-F620783F3952}"/>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rgbClr val="FFFFFF"/>
                </a:solidFill>
                <a:latin typeface="Verdana"/>
                <a:cs typeface="Verdana"/>
              </a:rPr>
              <a:t>back</a:t>
            </a:r>
            <a:r>
              <a:rPr sz="1250" spc="-130" dirty="0">
                <a:solidFill>
                  <a:srgbClr val="FFFFFF"/>
                </a:solidFill>
                <a:latin typeface="Verdana"/>
                <a:cs typeface="Verdana"/>
              </a:rPr>
              <a:t> </a:t>
            </a:r>
            <a:r>
              <a:rPr sz="1250" spc="-125" dirty="0">
                <a:solidFill>
                  <a:srgbClr val="FFFFFF"/>
                </a:solidFill>
                <a:latin typeface="Verdana"/>
                <a:cs typeface="Verdana"/>
              </a:rPr>
              <a:t>to  </a:t>
            </a:r>
            <a:r>
              <a:rPr sz="1250" spc="-160" dirty="0">
                <a:solidFill>
                  <a:srgbClr val="FFFFFF"/>
                </a:solidFill>
                <a:latin typeface="Verdana"/>
                <a:cs typeface="Verdana"/>
              </a:rPr>
              <a:t>menu</a:t>
            </a:r>
            <a:endParaRPr sz="1250" dirty="0">
              <a:latin typeface="Verdana"/>
              <a:cs typeface="Verdana"/>
            </a:endParaRPr>
          </a:p>
        </p:txBody>
      </p:sp>
      <p:sp>
        <p:nvSpPr>
          <p:cNvPr id="11" name="object 21">
            <a:hlinkClick r:id="rId5" action="ppaction://hlinksldjump"/>
            <a:extLst>
              <a:ext uri="{FF2B5EF4-FFF2-40B4-BE49-F238E27FC236}">
                <a16:creationId xmlns:a16="http://schemas.microsoft.com/office/drawing/2014/main" id="{F1171E1D-DB46-4EEB-8B8C-E8B2319F69E6}"/>
              </a:ext>
            </a:extLst>
          </p:cNvPr>
          <p:cNvSpPr/>
          <p:nvPr/>
        </p:nvSpPr>
        <p:spPr>
          <a:xfrm>
            <a:off x="11074018"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p:spPr>
        <p:txBody>
          <a:bodyPr wrap="square" lIns="0" tIns="0" rIns="0" bIns="0" rtlCol="0"/>
          <a:lstStyle/>
          <a:p>
            <a:endParaRPr/>
          </a:p>
        </p:txBody>
      </p:sp>
      <p:grpSp>
        <p:nvGrpSpPr>
          <p:cNvPr id="12" name="Group 11">
            <a:extLst>
              <a:ext uri="{FF2B5EF4-FFF2-40B4-BE49-F238E27FC236}">
                <a16:creationId xmlns:a16="http://schemas.microsoft.com/office/drawing/2014/main" id="{6EC2EC0C-D213-4C2B-8A91-37CD16EDEFE3}"/>
              </a:ext>
            </a:extLst>
          </p:cNvPr>
          <p:cNvGrpSpPr/>
          <p:nvPr/>
        </p:nvGrpSpPr>
        <p:grpSpPr>
          <a:xfrm>
            <a:off x="11069815" y="0"/>
            <a:ext cx="736181" cy="614143"/>
            <a:chOff x="11069815" y="0"/>
            <a:chExt cx="736181" cy="614143"/>
          </a:xfrm>
        </p:grpSpPr>
        <p:sp>
          <p:nvSpPr>
            <p:cNvPr id="13" name="object 14">
              <a:extLst>
                <a:ext uri="{FF2B5EF4-FFF2-40B4-BE49-F238E27FC236}">
                  <a16:creationId xmlns:a16="http://schemas.microsoft.com/office/drawing/2014/main" id="{70E9507D-6026-41F4-9364-0ADC1312AEED}"/>
                </a:ext>
              </a:extLst>
            </p:cNvPr>
            <p:cNvSpPr>
              <a:spLocks noChangeAspect="1"/>
            </p:cNvSpPr>
            <p:nvPr/>
          </p:nvSpPr>
          <p:spPr>
            <a:xfrm>
              <a:off x="11075111" y="0"/>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solidFill>
              <a:srgbClr val="5FCDF2"/>
            </a:solidFill>
          </p:spPr>
          <p:txBody>
            <a:bodyPr wrap="square" lIns="0" tIns="0" rIns="0" bIns="0" rtlCol="0"/>
            <a:lstStyle/>
            <a:p>
              <a:endParaRPr/>
            </a:p>
          </p:txBody>
        </p:sp>
        <p:sp>
          <p:nvSpPr>
            <p:cNvPr id="14" name="object 15">
              <a:extLst>
                <a:ext uri="{FF2B5EF4-FFF2-40B4-BE49-F238E27FC236}">
                  <a16:creationId xmlns:a16="http://schemas.microsoft.com/office/drawing/2014/main" id="{6E3C1A7F-3F64-46CD-B65D-1C45CED0A1F1}"/>
                </a:ext>
              </a:extLst>
            </p:cNvPr>
            <p:cNvSpPr txBox="1">
              <a:spLocks noChangeAspect="1"/>
            </p:cNvSpPr>
            <p:nvPr/>
          </p:nvSpPr>
          <p:spPr>
            <a:xfrm>
              <a:off x="11172761" y="153822"/>
              <a:ext cx="533400" cy="383540"/>
            </a:xfrm>
            <a:prstGeom prst="rect">
              <a:avLst/>
            </a:prstGeom>
          </p:spPr>
          <p:txBody>
            <a:bodyPr vert="horz" wrap="square" lIns="0" tIns="45085" rIns="0" bIns="0" rtlCol="0">
              <a:spAutoFit/>
            </a:bodyPr>
            <a:lstStyle/>
            <a:p>
              <a:pPr marL="80010" marR="5080" indent="-67945">
                <a:lnSpc>
                  <a:spcPts val="1280"/>
                </a:lnSpc>
                <a:spcBef>
                  <a:spcPts val="355"/>
                </a:spcBef>
              </a:pPr>
              <a:r>
                <a:rPr sz="1250" spc="-85" dirty="0">
                  <a:solidFill>
                    <a:schemeClr val="bg1"/>
                  </a:solidFill>
                  <a:latin typeface="Verdana"/>
                  <a:cs typeface="Verdana"/>
                </a:rPr>
                <a:t>back</a:t>
              </a:r>
              <a:r>
                <a:rPr sz="1250" spc="-130" dirty="0">
                  <a:solidFill>
                    <a:schemeClr val="bg1"/>
                  </a:solidFill>
                  <a:latin typeface="Verdana"/>
                  <a:cs typeface="Verdana"/>
                </a:rPr>
                <a:t> </a:t>
              </a:r>
              <a:r>
                <a:rPr sz="1250" spc="-125" dirty="0">
                  <a:solidFill>
                    <a:schemeClr val="bg1"/>
                  </a:solidFill>
                  <a:latin typeface="Verdana"/>
                  <a:cs typeface="Verdana"/>
                </a:rPr>
                <a:t>to  </a:t>
              </a:r>
              <a:r>
                <a:rPr sz="1250" spc="-160" dirty="0">
                  <a:solidFill>
                    <a:schemeClr val="bg1"/>
                  </a:solidFill>
                  <a:latin typeface="Verdana"/>
                  <a:cs typeface="Verdana"/>
                </a:rPr>
                <a:t>menu</a:t>
              </a:r>
              <a:endParaRPr sz="1250" dirty="0">
                <a:solidFill>
                  <a:schemeClr val="bg1"/>
                </a:solidFill>
                <a:latin typeface="Verdana"/>
                <a:cs typeface="Verdana"/>
              </a:endParaRPr>
            </a:p>
          </p:txBody>
        </p:sp>
        <p:sp>
          <p:nvSpPr>
            <p:cNvPr id="15" name="object 21">
              <a:hlinkClick r:id="rId6" action="ppaction://hlinksldjump"/>
              <a:extLst>
                <a:ext uri="{FF2B5EF4-FFF2-40B4-BE49-F238E27FC236}">
                  <a16:creationId xmlns:a16="http://schemas.microsoft.com/office/drawing/2014/main" id="{6B24F945-E2B9-4D1A-8865-2E767D8CEF03}"/>
                </a:ext>
              </a:extLst>
            </p:cNvPr>
            <p:cNvSpPr/>
            <p:nvPr/>
          </p:nvSpPr>
          <p:spPr>
            <a:xfrm>
              <a:off x="11069815" y="8353"/>
              <a:ext cx="730885" cy="605790"/>
            </a:xfrm>
            <a:custGeom>
              <a:avLst/>
              <a:gdLst/>
              <a:ahLst/>
              <a:cxnLst/>
              <a:rect l="l" t="t" r="r" b="b"/>
              <a:pathLst>
                <a:path w="730884" h="605790">
                  <a:moveTo>
                    <a:pt x="563130" y="0"/>
                  </a:moveTo>
                  <a:lnTo>
                    <a:pt x="167106" y="0"/>
                  </a:lnTo>
                  <a:lnTo>
                    <a:pt x="0" y="289458"/>
                  </a:lnTo>
                  <a:lnTo>
                    <a:pt x="182549" y="605663"/>
                  </a:lnTo>
                  <a:lnTo>
                    <a:pt x="547687" y="605663"/>
                  </a:lnTo>
                  <a:lnTo>
                    <a:pt x="730262" y="289458"/>
                  </a:lnTo>
                  <a:lnTo>
                    <a:pt x="563130" y="0"/>
                  </a:lnTo>
                  <a:close/>
                </a:path>
              </a:pathLst>
            </a:custGeom>
            <a:noFill/>
            <a:ln>
              <a:noFill/>
            </a:ln>
          </p:spPr>
          <p:txBody>
            <a:bodyPr wrap="square" lIns="0" tIns="0" rIns="0" bIns="0" rtlCol="0"/>
            <a:lstStyle/>
            <a:p>
              <a:endParaRPr/>
            </a:p>
          </p:txBody>
        </p:sp>
      </p:grpSp>
    </p:spTree>
    <p:extLst>
      <p:ext uri="{BB962C8B-B14F-4D97-AF65-F5344CB8AC3E}">
        <p14:creationId xmlns:p14="http://schemas.microsoft.com/office/powerpoint/2010/main" val="464031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D9249B43B95041A9BEA79B9A8B1DFB" ma:contentTypeVersion="13" ma:contentTypeDescription="Create a new document." ma:contentTypeScope="" ma:versionID="652d7f375cff925b5dbe560caf31011f">
  <xsd:schema xmlns:xsd="http://www.w3.org/2001/XMLSchema" xmlns:xs="http://www.w3.org/2001/XMLSchema" xmlns:p="http://schemas.microsoft.com/office/2006/metadata/properties" xmlns:ns2="5988488d-44fb-407a-8021-f1789f811f8b" xmlns:ns3="bfe61b86-0a78-4e1d-baf0-a6c181229477" targetNamespace="http://schemas.microsoft.com/office/2006/metadata/properties" ma:root="true" ma:fieldsID="0f33ab1fa17751ecd945b3fc5de79f9f" ns2:_="" ns3:_="">
    <xsd:import namespace="5988488d-44fb-407a-8021-f1789f811f8b"/>
    <xsd:import namespace="bfe61b86-0a78-4e1d-baf0-a6c1812294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88488d-44fb-407a-8021-f1789f811f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fe61b86-0a78-4e1d-baf0-a6c1812294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489AF-CFB7-4D96-B398-766BEBC5BF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88488d-44fb-407a-8021-f1789f811f8b"/>
    <ds:schemaRef ds:uri="bfe61b86-0a78-4e1d-baf0-a6c181229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8BE8F1-A8D8-4229-94B7-49154FFDA953}">
  <ds:schemaRefs>
    <ds:schemaRef ds:uri="http://schemas.microsoft.com/sharepoint/v3/contenttype/forms"/>
  </ds:schemaRefs>
</ds:datastoreItem>
</file>

<file path=customXml/itemProps3.xml><?xml version="1.0" encoding="utf-8"?>
<ds:datastoreItem xmlns:ds="http://schemas.openxmlformats.org/officeDocument/2006/customXml" ds:itemID="{F6EC6801-C148-4518-A00A-14D246893E5E}">
  <ds:schemaRefs>
    <ds:schemaRef ds:uri="http://schemas.microsoft.com/office/infopath/2007/PartnerControls"/>
    <ds:schemaRef ds:uri="5988488d-44fb-407a-8021-f1789f811f8b"/>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 ds:uri="bfe61b86-0a78-4e1d-baf0-a6c18122947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Widescreen</PresentationFormat>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Cosmetic and personal care</dc:title>
  <dc:creator>Sociogrid</dc:creator>
  <cp:lastModifiedBy>Devanshi Srivastava</cp:lastModifiedBy>
  <cp:revision>531</cp:revision>
  <dcterms:created xsi:type="dcterms:W3CDTF">2021-02-26T12:42:19Z</dcterms:created>
  <dcterms:modified xsi:type="dcterms:W3CDTF">2022-05-18T09:02:43Z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0x0101008BD9249B43B95041A9BEA79B9A8B1DFB</vt:lpwstr>
  </property>
</Properties>
</file>