
<file path=[Content_Types].xml><?xml version="1.0" encoding="utf-8"?>
<Types xmlns="http://schemas.openxmlformats.org/package/2006/content-types">
  <Default Extension="jpeg" ContentType="image/jpeg"/>
  <Default Extension="jpg" ContentType="image/jpeg"/>
  <Default Extension="mov" ContentType="video/quicktime"/>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136"/>
  </p:notesMasterIdLst>
  <p:sldIdLst>
    <p:sldId r:id="rId145" id="258"/>
    <p:sldId r:id="rId146" id="259"/>
    <p:sldId r:id="rId147" id="260"/>
    <p:sldId r:id="rId148" id="261"/>
    <p:sldId r:id="rId149" id="262"/>
    <p:sldId r:id="rId150" id="263"/>
    <p:sldId r:id="rId151" id="264"/>
    <p:sldId r:id="rId152" id="265"/>
    <p:sldId r:id="rId153" id="266"/>
    <p:sldId r:id="rId154" id="267"/>
    <p:sldId r:id="rId155" id="268"/>
    <p:sldId r:id="rId156" id="269"/>
    <p:sldId r:id="rId157" id="270"/>
    <p:sldId r:id="rId158" id="271"/>
    <p:sldId r:id="rId159" id="272"/>
    <p:sldId r:id="rId160" id="273"/>
    <p:sldId r:id="rId161" id="274"/>
    <p:sldId r:id="rId162" id="275"/>
    <p:sldId r:id="rId163" id="276"/>
    <p:sldId r:id="rId164" id="277"/>
    <p:sldId r:id="rId165" id="278"/>
    <p:sldId r:id="rId166" id="279"/>
    <p:sldId r:id="rId167" id="280"/>
    <p:sldId r:id="rId168" id="281"/>
    <p:sldId r:id="rId169" id="282"/>
    <p:sldId r:id="rId170" id="283"/>
    <p:sldId r:id="rId171" id="284"/>
    <p:sldId r:id="rId172" id="285"/>
    <p:sldId r:id="rId173" id="286"/>
    <p:sldId r:id="rId174" id="287"/>
    <p:sldId r:id="rId175" id="288"/>
    <p:sldId r:id="rId176" id="289"/>
    <p:sldId r:id="rId177" id="290"/>
    <p:sldId r:id="rId178" id="291"/>
    <p:sldId r:id="rId179" id="292"/>
    <p:sldId r:id="rId180" id="293"/>
    <p:sldId r:id="rId181" id="294"/>
    <p:sldId r:id="rId182" id="295"/>
    <p:sldId r:id="rId183" id="296"/>
    <p:sldId r:id="rId184" id="297"/>
    <p:sldId r:id="rId185" id="298"/>
    <p:sldId r:id="rId186" id="299"/>
    <p:sldId r:id="rId187" id="300"/>
    <p:sldId r:id="rId188" id="301"/>
    <p:sldId r:id="rId189" id="302"/>
    <p:sldId r:id="rId190" id="303"/>
    <p:sldId r:id="rId191" id="304"/>
    <p:sldId r:id="rId192" id="305"/>
    <p:sldId r:id="rId193" id="306"/>
    <p:sldId r:id="rId194" id="307"/>
    <p:sldId r:id="rId195" id="308"/>
    <p:sldId r:id="rId196" id="309"/>
    <p:sldId r:id="rId197" id="310"/>
    <p:sldId r:id="rId198" id="311"/>
    <p:sldId r:id="rId199" id="312"/>
    <p:sldId r:id="rId200" id="313"/>
    <p:sldId r:id="rId201" id="314"/>
    <p:sldId r:id="rId202" id="315"/>
    <p:sldId r:id="rId203" id="316"/>
    <p:sldId r:id="rId204" id="317"/>
    <p:sldId r:id="rId205" id="318"/>
    <p:sldId r:id="rId206" id="319"/>
    <p:sldId r:id="rId207" id="320"/>
    <p:sldId r:id="rId208" id="321"/>
    <p:sldId r:id="rId209" id="322"/>
    <p:sldId r:id="rId210" id="323"/>
    <p:sldId r:id="rId211" id="324"/>
    <p:sldId r:id="rId212" id="325"/>
    <p:sldId r:id="rId213" id="326"/>
    <p:sldId r:id="rId214" id="327"/>
    <p:sldId r:id="rId215" id="328"/>
    <p:sldId r:id="rId216" id="329"/>
    <p:sldId r:id="rId217" id="330"/>
    <p:sldId r:id="rId218" id="331"/>
    <p:sldId r:id="rId219" id="332"/>
    <p:sldId r:id="rId220" id="333"/>
    <p:sldId r:id="rId221" id="334"/>
    <p:sldId r:id="rId222" id="335"/>
    <p:sldId r:id="rId223" id="336"/>
    <p:sldId r:id="rId224" id="337"/>
    <p:sldId r:id="rId225" id="338"/>
    <p:sldId r:id="rId226" id="339"/>
    <p:sldId r:id="rId227" id="340"/>
    <p:sldId r:id="rId228" id="341"/>
    <p:sldId r:id="rId229" id="342"/>
    <p:sldId r:id="rId230" id="343"/>
    <p:sldId r:id="rId231" id="344"/>
    <p:sldId r:id="rId232" id="345"/>
    <p:sldId r:id="rId233" id="346"/>
    <p:sldId r:id="rId234" id="347"/>
    <p:sldId r:id="rId235" id="348"/>
    <p:sldId r:id="rId236" id="349"/>
    <p:sldId r:id="rId237" id="350"/>
    <p:sldId r:id="rId238" id="351"/>
    <p:sldId r:id="rId239" id="352"/>
    <p:sldId r:id="rId240" id="353"/>
    <p:sldId r:id="rId241" id="354"/>
    <p:sldId r:id="rId242" id="355"/>
    <p:sldId r:id="rId243" id="356"/>
    <p:sldId r:id="rId244" id="357"/>
    <p:sldId r:id="rId245" id="358"/>
    <p:sldId r:id="rId246" id="359"/>
    <p:sldId r:id="rId247" id="360"/>
    <p:sldId r:id="rId248" id="361"/>
    <p:sldId r:id="rId249" id="362"/>
    <p:sldId r:id="rId250" id="363"/>
    <p:sldId r:id="rId251" id="364"/>
    <p:sldId r:id="rId252" id="365"/>
    <p:sldId r:id="rId253" id="366"/>
    <p:sldId r:id="rId254" id="367"/>
    <p:sldId r:id="rId255" id="368"/>
    <p:sldId r:id="rId256" id="369"/>
    <p:sldId r:id="rId257" id="370"/>
    <p:sldId r:id="rId258" id="371"/>
    <p:sldId r:id="rId259" id="372"/>
    <p:sldId r:id="rId260" id="373"/>
    <p:sldId r:id="rId261" id="374"/>
    <p:sldId r:id="rId262" id="375"/>
    <p:sldId r:id="rId263" id="376"/>
    <p:sldId r:id="rId264" id="377"/>
    <p:sldId r:id="rId265" id="378"/>
    <p:sldId r:id="rId266" id="379"/>
    <p:sldId r:id="rId267" id="380"/>
    <p:sldId r:id="rId268" id="381"/>
    <p:sldId r:id="rId269" id="382"/>
    <p:sldId r:id="rId270" id="383"/>
    <p:sldId r:id="rId271" id="384"/>
    <p:sldId r:id="rId272" id="385"/>
    <p:sldId r:id="rId273" id="386"/>
    <p:sldId r:id="rId274" id="387"/>
    <p:sldId r:id="rId275" id="388"/>
    <p:sldId r:id="rId276" id="389"/>
    <p:sldId r:id="rId277" id="390"/>
    <p:sldId r:id="rId278" id="391"/>
    <p:sldId r:id="rId279" id="392"/>
    <p:sldId r:id="rId280" id="393"/>
    <p:sldId r:id="rId281" id="394"/>
    <p:sldId r:id="rId282" id="395"/>
    <p:sldId r:id="rId283" id="396"/>
    <p:sldId r:id="rId284" id="397"/>
    <p:sldId r:id="rId285" id="398"/>
    <p:sldId r:id="rId286" id="399"/>
    <p:sldId r:id="rId287" id="400"/>
    <p:sldId r:id="rId288" id="40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7B51066-C77E-54AF-11E8-C5FC2D7363B5}" name="Devanshi Srivastava" initials="DS" userId="S::Devanshi.Srivastava@connectchemicals.com::66a0c143-1b20-4448-9a41-0b4d969b44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udranil Bhattaharya" initials="RB" lastIdx="1" clrIdx="0">
    <p:extLst>
      <p:ext uri="{19B8F6BF-5375-455C-9EA6-DF929625EA0E}">
        <p15:presenceInfo xmlns:p15="http://schemas.microsoft.com/office/powerpoint/2012/main" userId="4cc3e9ef9786fa9d" providerId="Windows Live"/>
      </p:ext>
    </p:extLst>
  </p:cmAuthor>
  <p:cmAuthor id="2" name="Devanshi Srivastava" initials="DS" lastIdx="2" clrIdx="1">
    <p:extLst>
      <p:ext uri="{19B8F6BF-5375-455C-9EA6-DF929625EA0E}">
        <p15:presenceInfo xmlns:p15="http://schemas.microsoft.com/office/powerpoint/2012/main" userId="S::Devanshi.Srivastava@connectchemicals.com::66a0c143-1b20-4448-9a41-0b4d969b44f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8DC2"/>
    <a:srgbClr val="4EB9E9"/>
    <a:srgbClr val="91CFF0"/>
    <a:srgbClr val="EDF1F3"/>
    <a:srgbClr val="FEFEF4"/>
    <a:srgbClr val="95D5F2"/>
    <a:srgbClr val="3B3838"/>
    <a:srgbClr val="ADB1B3"/>
    <a:srgbClr val="4CB4E4"/>
    <a:srgbClr val="4BB1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F78202-8A56-4077-8271-BC5D31AB23F4}" v="469" dt="2022-03-28T10:59:59.972"/>
    <p1510:client id="{3C3FEA1B-95CC-4912-87AD-D378338D5F6D}" v="1" dt="2022-05-05T10:30:37.386"/>
    <p1510:client id="{46FF033A-81FE-46FC-923D-2933DAAC9B4B}" v="40" dt="2022-03-25T09:56:13.990"/>
    <p1510:client id="{53937530-FAF1-48E7-AC67-68BF3632F3EC}" v="109" dt="2022-03-28T09:02:47.038"/>
    <p1510:client id="{567E48FE-99AC-5AC6-6315-4FF928D924FA}" v="32" dt="2022-04-13T11:16:32.127"/>
    <p1510:client id="{5706B665-3FFF-4D8C-88AE-07E10406B88D}" v="3" dt="2022-04-07T13:50:57.046"/>
    <p1510:client id="{7318ADA7-2792-4868-8D32-767B4F011126}" v="77" dt="2022-03-29T10:54:41.265"/>
    <p1510:client id="{97017E93-059B-4E7C-B477-1D0DF13994E9}" v="4" dt="2022-05-18T09:02:37.613"/>
    <p1510:client id="{DF179582-F883-47DA-A30E-12F39F351758}" v="17" dt="2022-03-25T09:22:33.1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249" autoAdjust="0"/>
  </p:normalViewPr>
  <p:slideViewPr>
    <p:cSldViewPr snapToGrid="0">
      <p:cViewPr varScale="1">
        <p:scale>
          <a:sx n="72" d="100"/>
          <a:sy n="72" d="100"/>
        </p:scale>
        <p:origin x="660" y="54"/>
      </p:cViewPr>
      <p:guideLst/>
    </p:cSldViewPr>
  </p:slideViewPr>
  <p:notesTextViewPr>
    <p:cViewPr>
      <p:scale>
        <a:sx n="1" d="1"/>
        <a:sy n="1" d="1"/>
      </p:scale>
      <p:origin x="0" y="0"/>
    </p:cViewPr>
  </p:notesTextViewPr>
  <p:sorterViewPr>
    <p:cViewPr>
      <p:scale>
        <a:sx n="140" d="100"/>
        <a:sy n="140" d="100"/>
      </p:scale>
      <p:origin x="0" y="-46302"/>
    </p:cViewPr>
  </p:sorterViewPr>
  <p:gridSpacing cx="72008" cy="72008"/>
</p:viewPr>
</file>

<file path=ppt/_rels/presentation.xml.rels><?xml version="1.0" encoding="UTF-8" standalone="yes"?>
<Relationships xmlns="http://schemas.openxmlformats.org/package/2006/relationships"><Relationship Id="rId138" Type="http://schemas.openxmlformats.org/officeDocument/2006/relationships/presProps" Target="presProps.xml"/><Relationship Id="rId144" Type="http://schemas.microsoft.com/office/2018/10/relationships/authors" Target="authors.xml"/><Relationship Id="rId139" Type="http://schemas.openxmlformats.org/officeDocument/2006/relationships/viewProps" Target="viewProps.xml"/><Relationship Id="rId140" Type="http://schemas.openxmlformats.org/officeDocument/2006/relationships/theme" Target="theme/theme1.xml"/><Relationship Id="rId1" Type="http://schemas.openxmlformats.org/officeDocument/2006/relationships/customXml" Target="../customXml/item1.xml"/><Relationship Id="rId141" Type="http://schemas.openxmlformats.org/officeDocument/2006/relationships/tableStyles" Target="tableStyles.xml"/><Relationship Id="rId2" Type="http://schemas.openxmlformats.org/officeDocument/2006/relationships/customXml" Target="../customXml/item2.xml"/><Relationship Id="rId136" Type="http://schemas.openxmlformats.org/officeDocument/2006/relationships/notesMaster" Target="notesMasters/notesMaster1.xml"/><Relationship Id="rId142" Type="http://schemas.microsoft.com/office/2016/11/relationships/changesInfo" Target="changesInfos/changesInfo1.xml"/><Relationship Id="rId3" Type="http://schemas.openxmlformats.org/officeDocument/2006/relationships/customXml" Target="../customXml/item3.xml"/><Relationship Id="rId137" Type="http://schemas.openxmlformats.org/officeDocument/2006/relationships/commentAuthors" Target="commentAuthors.xml"/><Relationship Id="rId143" Type="http://schemas.microsoft.com/office/2015/10/relationships/revisionInfo" Target="revisionInfo.xml"/><Relationship Id="rId4" Type="http://schemas.openxmlformats.org/officeDocument/2006/relationships/slideMaster" Target="slideMasters/slideMaster1.xml"/><Relationship Id="rId145" Type="http://schemas.openxmlformats.org/officeDocument/2006/relationships/slide" Target="slides/slide1.xml"/><Relationship Id="rId146" Type="http://schemas.openxmlformats.org/officeDocument/2006/relationships/slide" Target="slides/slide2.xml"/><Relationship Id="rId147" Type="http://schemas.openxmlformats.org/officeDocument/2006/relationships/slide" Target="slides/slide3.xml"/><Relationship Id="rId148" Type="http://schemas.openxmlformats.org/officeDocument/2006/relationships/slide" Target="slides/slide4.xml"/><Relationship Id="rId149" Type="http://schemas.openxmlformats.org/officeDocument/2006/relationships/slide" Target="slides/slide5.xml"/><Relationship Id="rId150" Type="http://schemas.openxmlformats.org/officeDocument/2006/relationships/slide" Target="slides/slide6.xml"/><Relationship Id="rId151" Type="http://schemas.openxmlformats.org/officeDocument/2006/relationships/slide" Target="slides/slide7.xml"/><Relationship Id="rId152" Type="http://schemas.openxmlformats.org/officeDocument/2006/relationships/slide" Target="slides/slide8.xml"/><Relationship Id="rId153" Type="http://schemas.openxmlformats.org/officeDocument/2006/relationships/slide" Target="slides/slide9.xml"/><Relationship Id="rId154" Type="http://schemas.openxmlformats.org/officeDocument/2006/relationships/slide" Target="slides/slide10.xml"/><Relationship Id="rId155" Type="http://schemas.openxmlformats.org/officeDocument/2006/relationships/slide" Target="slides/slide11.xml"/><Relationship Id="rId156" Type="http://schemas.openxmlformats.org/officeDocument/2006/relationships/slide" Target="slides/slide12.xml"/><Relationship Id="rId157" Type="http://schemas.openxmlformats.org/officeDocument/2006/relationships/slide" Target="slides/slide13.xml"/><Relationship Id="rId158" Type="http://schemas.openxmlformats.org/officeDocument/2006/relationships/slide" Target="slides/slide14.xml"/><Relationship Id="rId159" Type="http://schemas.openxmlformats.org/officeDocument/2006/relationships/slide" Target="slides/slide15.xml"/><Relationship Id="rId160" Type="http://schemas.openxmlformats.org/officeDocument/2006/relationships/slide" Target="slides/slide16.xml"/><Relationship Id="rId161" Type="http://schemas.openxmlformats.org/officeDocument/2006/relationships/slide" Target="slides/slide17.xml"/><Relationship Id="rId162" Type="http://schemas.openxmlformats.org/officeDocument/2006/relationships/slide" Target="slides/slide18.xml"/><Relationship Id="rId163" Type="http://schemas.openxmlformats.org/officeDocument/2006/relationships/slide" Target="slides/slide19.xml"/><Relationship Id="rId164" Type="http://schemas.openxmlformats.org/officeDocument/2006/relationships/slide" Target="slides/slide20.xml"/><Relationship Id="rId165" Type="http://schemas.openxmlformats.org/officeDocument/2006/relationships/slide" Target="slides/slide21.xml"/><Relationship Id="rId166" Type="http://schemas.openxmlformats.org/officeDocument/2006/relationships/slide" Target="slides/slide22.xml"/><Relationship Id="rId167" Type="http://schemas.openxmlformats.org/officeDocument/2006/relationships/slide" Target="slides/slide23.xml"/><Relationship Id="rId168" Type="http://schemas.openxmlformats.org/officeDocument/2006/relationships/slide" Target="slides/slide24.xml"/><Relationship Id="rId169" Type="http://schemas.openxmlformats.org/officeDocument/2006/relationships/slide" Target="slides/slide25.xml"/><Relationship Id="rId170" Type="http://schemas.openxmlformats.org/officeDocument/2006/relationships/slide" Target="slides/slide26.xml"/><Relationship Id="rId171" Type="http://schemas.openxmlformats.org/officeDocument/2006/relationships/slide" Target="slides/slide27.xml"/><Relationship Id="rId172" Type="http://schemas.openxmlformats.org/officeDocument/2006/relationships/slide" Target="slides/slide28.xml"/><Relationship Id="rId173" Type="http://schemas.openxmlformats.org/officeDocument/2006/relationships/slide" Target="slides/slide29.xml"/><Relationship Id="rId174" Type="http://schemas.openxmlformats.org/officeDocument/2006/relationships/slide" Target="slides/slide30.xml"/><Relationship Id="rId175" Type="http://schemas.openxmlformats.org/officeDocument/2006/relationships/slide" Target="slides/slide31.xml"/><Relationship Id="rId176" Type="http://schemas.openxmlformats.org/officeDocument/2006/relationships/slide" Target="slides/slide32.xml"/><Relationship Id="rId177" Type="http://schemas.openxmlformats.org/officeDocument/2006/relationships/slide" Target="slides/slide33.xml"/><Relationship Id="rId178" Type="http://schemas.openxmlformats.org/officeDocument/2006/relationships/slide" Target="slides/slide34.xml"/><Relationship Id="rId179" Type="http://schemas.openxmlformats.org/officeDocument/2006/relationships/slide" Target="slides/slide35.xml"/><Relationship Id="rId180" Type="http://schemas.openxmlformats.org/officeDocument/2006/relationships/slide" Target="slides/slide36.xml"/><Relationship Id="rId181" Type="http://schemas.openxmlformats.org/officeDocument/2006/relationships/slide" Target="slides/slide37.xml"/><Relationship Id="rId182" Type="http://schemas.openxmlformats.org/officeDocument/2006/relationships/slide" Target="slides/slide38.xml"/><Relationship Id="rId183" Type="http://schemas.openxmlformats.org/officeDocument/2006/relationships/slide" Target="slides/slide39.xml"/><Relationship Id="rId184" Type="http://schemas.openxmlformats.org/officeDocument/2006/relationships/slide" Target="slides/slide40.xml"/><Relationship Id="rId185" Type="http://schemas.openxmlformats.org/officeDocument/2006/relationships/slide" Target="slides/slide41.xml"/><Relationship Id="rId186" Type="http://schemas.openxmlformats.org/officeDocument/2006/relationships/slide" Target="slides/slide42.xml"/><Relationship Id="rId187" Type="http://schemas.openxmlformats.org/officeDocument/2006/relationships/slide" Target="slides/slide43.xml"/><Relationship Id="rId188" Type="http://schemas.openxmlformats.org/officeDocument/2006/relationships/slide" Target="slides/slide44.xml"/><Relationship Id="rId189" Type="http://schemas.openxmlformats.org/officeDocument/2006/relationships/slide" Target="slides/slide45.xml"/><Relationship Id="rId190" Type="http://schemas.openxmlformats.org/officeDocument/2006/relationships/slide" Target="slides/slide46.xml"/><Relationship Id="rId191" Type="http://schemas.openxmlformats.org/officeDocument/2006/relationships/slide" Target="slides/slide47.xml"/><Relationship Id="rId192" Type="http://schemas.openxmlformats.org/officeDocument/2006/relationships/slide" Target="slides/slide48.xml"/><Relationship Id="rId193" Type="http://schemas.openxmlformats.org/officeDocument/2006/relationships/slide" Target="slides/slide49.xml"/><Relationship Id="rId194" Type="http://schemas.openxmlformats.org/officeDocument/2006/relationships/slide" Target="slides/slide50.xml"/><Relationship Id="rId195" Type="http://schemas.openxmlformats.org/officeDocument/2006/relationships/slide" Target="slides/slide51.xml"/><Relationship Id="rId196" Type="http://schemas.openxmlformats.org/officeDocument/2006/relationships/slide" Target="slides/slide52.xml"/><Relationship Id="rId197" Type="http://schemas.openxmlformats.org/officeDocument/2006/relationships/slide" Target="slides/slide53.xml"/><Relationship Id="rId198" Type="http://schemas.openxmlformats.org/officeDocument/2006/relationships/slide" Target="slides/slide54.xml"/><Relationship Id="rId199" Type="http://schemas.openxmlformats.org/officeDocument/2006/relationships/slide" Target="slides/slide55.xml"/><Relationship Id="rId200" Type="http://schemas.openxmlformats.org/officeDocument/2006/relationships/slide" Target="slides/slide56.xml"/><Relationship Id="rId201" Type="http://schemas.openxmlformats.org/officeDocument/2006/relationships/slide" Target="slides/slide57.xml"/><Relationship Id="rId202" Type="http://schemas.openxmlformats.org/officeDocument/2006/relationships/slide" Target="slides/slide58.xml"/><Relationship Id="rId203" Type="http://schemas.openxmlformats.org/officeDocument/2006/relationships/slide" Target="slides/slide59.xml"/><Relationship Id="rId204" Type="http://schemas.openxmlformats.org/officeDocument/2006/relationships/slide" Target="slides/slide60.xml"/><Relationship Id="rId205" Type="http://schemas.openxmlformats.org/officeDocument/2006/relationships/slide" Target="slides/slide61.xml"/><Relationship Id="rId206" Type="http://schemas.openxmlformats.org/officeDocument/2006/relationships/slide" Target="slides/slide62.xml"/><Relationship Id="rId207" Type="http://schemas.openxmlformats.org/officeDocument/2006/relationships/slide" Target="slides/slide63.xml"/><Relationship Id="rId208" Type="http://schemas.openxmlformats.org/officeDocument/2006/relationships/slide" Target="slides/slide64.xml"/><Relationship Id="rId209" Type="http://schemas.openxmlformats.org/officeDocument/2006/relationships/slide" Target="slides/slide65.xml"/><Relationship Id="rId210" Type="http://schemas.openxmlformats.org/officeDocument/2006/relationships/slide" Target="slides/slide66.xml"/><Relationship Id="rId211" Type="http://schemas.openxmlformats.org/officeDocument/2006/relationships/slide" Target="slides/slide67.xml"/><Relationship Id="rId212" Type="http://schemas.openxmlformats.org/officeDocument/2006/relationships/slide" Target="slides/slide68.xml"/><Relationship Id="rId213" Type="http://schemas.openxmlformats.org/officeDocument/2006/relationships/slide" Target="slides/slide69.xml"/><Relationship Id="rId214" Type="http://schemas.openxmlformats.org/officeDocument/2006/relationships/slide" Target="slides/slide70.xml"/><Relationship Id="rId215" Type="http://schemas.openxmlformats.org/officeDocument/2006/relationships/slide" Target="slides/slide71.xml"/><Relationship Id="rId216" Type="http://schemas.openxmlformats.org/officeDocument/2006/relationships/slide" Target="slides/slide72.xml"/><Relationship Id="rId217" Type="http://schemas.openxmlformats.org/officeDocument/2006/relationships/slide" Target="slides/slide73.xml"/><Relationship Id="rId218" Type="http://schemas.openxmlformats.org/officeDocument/2006/relationships/slide" Target="slides/slide74.xml"/><Relationship Id="rId219" Type="http://schemas.openxmlformats.org/officeDocument/2006/relationships/slide" Target="slides/slide75.xml"/><Relationship Id="rId220" Type="http://schemas.openxmlformats.org/officeDocument/2006/relationships/slide" Target="slides/slide76.xml"/><Relationship Id="rId221" Type="http://schemas.openxmlformats.org/officeDocument/2006/relationships/slide" Target="slides/slide77.xml"/><Relationship Id="rId222" Type="http://schemas.openxmlformats.org/officeDocument/2006/relationships/slide" Target="slides/slide78.xml"/><Relationship Id="rId223" Type="http://schemas.openxmlformats.org/officeDocument/2006/relationships/slide" Target="slides/slide79.xml"/><Relationship Id="rId224" Type="http://schemas.openxmlformats.org/officeDocument/2006/relationships/slide" Target="slides/slide80.xml"/><Relationship Id="rId225" Type="http://schemas.openxmlformats.org/officeDocument/2006/relationships/slide" Target="slides/slide81.xml"/><Relationship Id="rId226" Type="http://schemas.openxmlformats.org/officeDocument/2006/relationships/slide" Target="slides/slide82.xml"/><Relationship Id="rId227" Type="http://schemas.openxmlformats.org/officeDocument/2006/relationships/slide" Target="slides/slide83.xml"/><Relationship Id="rId228" Type="http://schemas.openxmlformats.org/officeDocument/2006/relationships/slide" Target="slides/slide84.xml"/><Relationship Id="rId229" Type="http://schemas.openxmlformats.org/officeDocument/2006/relationships/slide" Target="slides/slide85.xml"/><Relationship Id="rId230" Type="http://schemas.openxmlformats.org/officeDocument/2006/relationships/slide" Target="slides/slide86.xml"/><Relationship Id="rId231" Type="http://schemas.openxmlformats.org/officeDocument/2006/relationships/slide" Target="slides/slide87.xml"/><Relationship Id="rId232" Type="http://schemas.openxmlformats.org/officeDocument/2006/relationships/slide" Target="slides/slide88.xml"/><Relationship Id="rId233" Type="http://schemas.openxmlformats.org/officeDocument/2006/relationships/slide" Target="slides/slide89.xml"/><Relationship Id="rId234" Type="http://schemas.openxmlformats.org/officeDocument/2006/relationships/slide" Target="slides/slide90.xml"/><Relationship Id="rId235" Type="http://schemas.openxmlformats.org/officeDocument/2006/relationships/slide" Target="slides/slide91.xml"/><Relationship Id="rId236" Type="http://schemas.openxmlformats.org/officeDocument/2006/relationships/slide" Target="slides/slide92.xml"/><Relationship Id="rId237" Type="http://schemas.openxmlformats.org/officeDocument/2006/relationships/slide" Target="slides/slide93.xml"/><Relationship Id="rId238" Type="http://schemas.openxmlformats.org/officeDocument/2006/relationships/slide" Target="slides/slide94.xml"/><Relationship Id="rId239" Type="http://schemas.openxmlformats.org/officeDocument/2006/relationships/slide" Target="slides/slide95.xml"/><Relationship Id="rId240" Type="http://schemas.openxmlformats.org/officeDocument/2006/relationships/slide" Target="slides/slide96.xml"/><Relationship Id="rId241" Type="http://schemas.openxmlformats.org/officeDocument/2006/relationships/slide" Target="slides/slide97.xml"/><Relationship Id="rId242" Type="http://schemas.openxmlformats.org/officeDocument/2006/relationships/slide" Target="slides/slide98.xml"/><Relationship Id="rId243" Type="http://schemas.openxmlformats.org/officeDocument/2006/relationships/slide" Target="slides/slide99.xml"/><Relationship Id="rId244" Type="http://schemas.openxmlformats.org/officeDocument/2006/relationships/slide" Target="slides/slide100.xml"/><Relationship Id="rId245" Type="http://schemas.openxmlformats.org/officeDocument/2006/relationships/slide" Target="slides/slide101.xml"/><Relationship Id="rId246" Type="http://schemas.openxmlformats.org/officeDocument/2006/relationships/slide" Target="slides/slide102.xml"/><Relationship Id="rId247" Type="http://schemas.openxmlformats.org/officeDocument/2006/relationships/slide" Target="slides/slide103.xml"/><Relationship Id="rId248" Type="http://schemas.openxmlformats.org/officeDocument/2006/relationships/slide" Target="slides/slide104.xml"/><Relationship Id="rId249" Type="http://schemas.openxmlformats.org/officeDocument/2006/relationships/slide" Target="slides/slide105.xml"/><Relationship Id="rId250" Type="http://schemas.openxmlformats.org/officeDocument/2006/relationships/slide" Target="slides/slide106.xml"/><Relationship Id="rId251" Type="http://schemas.openxmlformats.org/officeDocument/2006/relationships/slide" Target="slides/slide107.xml"/><Relationship Id="rId252" Type="http://schemas.openxmlformats.org/officeDocument/2006/relationships/slide" Target="slides/slide108.xml"/><Relationship Id="rId253" Type="http://schemas.openxmlformats.org/officeDocument/2006/relationships/slide" Target="slides/slide109.xml"/><Relationship Id="rId254" Type="http://schemas.openxmlformats.org/officeDocument/2006/relationships/slide" Target="slides/slide110.xml"/><Relationship Id="rId255" Type="http://schemas.openxmlformats.org/officeDocument/2006/relationships/slide" Target="slides/slide111.xml"/><Relationship Id="rId256" Type="http://schemas.openxmlformats.org/officeDocument/2006/relationships/slide" Target="slides/slide112.xml"/><Relationship Id="rId257" Type="http://schemas.openxmlformats.org/officeDocument/2006/relationships/slide" Target="slides/slide113.xml"/><Relationship Id="rId258" Type="http://schemas.openxmlformats.org/officeDocument/2006/relationships/slide" Target="slides/slide114.xml"/><Relationship Id="rId259" Type="http://schemas.openxmlformats.org/officeDocument/2006/relationships/slide" Target="slides/slide115.xml"/><Relationship Id="rId260" Type="http://schemas.openxmlformats.org/officeDocument/2006/relationships/slide" Target="slides/slide116.xml"/><Relationship Id="rId261" Type="http://schemas.openxmlformats.org/officeDocument/2006/relationships/slide" Target="slides/slide117.xml"/><Relationship Id="rId262" Type="http://schemas.openxmlformats.org/officeDocument/2006/relationships/slide" Target="slides/slide118.xml"/><Relationship Id="rId263" Type="http://schemas.openxmlformats.org/officeDocument/2006/relationships/slide" Target="slides/slide119.xml"/><Relationship Id="rId264" Type="http://schemas.openxmlformats.org/officeDocument/2006/relationships/slide" Target="slides/slide120.xml"/><Relationship Id="rId265" Type="http://schemas.openxmlformats.org/officeDocument/2006/relationships/slide" Target="slides/slide121.xml"/><Relationship Id="rId266" Type="http://schemas.openxmlformats.org/officeDocument/2006/relationships/slide" Target="slides/slide122.xml"/><Relationship Id="rId267" Type="http://schemas.openxmlformats.org/officeDocument/2006/relationships/slide" Target="slides/slide123.xml"/><Relationship Id="rId268" Type="http://schemas.openxmlformats.org/officeDocument/2006/relationships/slide" Target="slides/slide124.xml"/><Relationship Id="rId269" Type="http://schemas.openxmlformats.org/officeDocument/2006/relationships/slide" Target="slides/slide125.xml"/><Relationship Id="rId270" Type="http://schemas.openxmlformats.org/officeDocument/2006/relationships/slide" Target="slides/slide126.xml"/><Relationship Id="rId271" Type="http://schemas.openxmlformats.org/officeDocument/2006/relationships/slide" Target="slides/slide127.xml"/><Relationship Id="rId272" Type="http://schemas.openxmlformats.org/officeDocument/2006/relationships/slide" Target="slides/slide128.xml"/><Relationship Id="rId273" Type="http://schemas.openxmlformats.org/officeDocument/2006/relationships/slide" Target="slides/slide129.xml"/><Relationship Id="rId274" Type="http://schemas.openxmlformats.org/officeDocument/2006/relationships/slide" Target="slides/slide130.xml"/><Relationship Id="rId275" Type="http://schemas.openxmlformats.org/officeDocument/2006/relationships/slide" Target="slides/slide131.xml"/><Relationship Id="rId276" Type="http://schemas.openxmlformats.org/officeDocument/2006/relationships/slide" Target="slides/slide132.xml"/><Relationship Id="rId277" Type="http://schemas.openxmlformats.org/officeDocument/2006/relationships/slide" Target="slides/slide133.xml"/><Relationship Id="rId278" Type="http://schemas.openxmlformats.org/officeDocument/2006/relationships/slide" Target="slides/slide134.xml"/><Relationship Id="rId279" Type="http://schemas.openxmlformats.org/officeDocument/2006/relationships/slide" Target="slides/slide135.xml"/><Relationship Id="rId280" Type="http://schemas.openxmlformats.org/officeDocument/2006/relationships/slide" Target="slides/slide136.xml"/><Relationship Id="rId281" Type="http://schemas.openxmlformats.org/officeDocument/2006/relationships/slide" Target="slides/slide137.xml"/><Relationship Id="rId282" Type="http://schemas.openxmlformats.org/officeDocument/2006/relationships/slide" Target="slides/slide138.xml"/><Relationship Id="rId283" Type="http://schemas.openxmlformats.org/officeDocument/2006/relationships/slide" Target="slides/slide139.xml"/><Relationship Id="rId284" Type="http://schemas.openxmlformats.org/officeDocument/2006/relationships/slide" Target="slides/slide140.xml"/><Relationship Id="rId285" Type="http://schemas.openxmlformats.org/officeDocument/2006/relationships/slide" Target="slides/slide141.xml"/><Relationship Id="rId286" Type="http://schemas.openxmlformats.org/officeDocument/2006/relationships/slide" Target="slides/slide142.xml"/><Relationship Id="rId287" Type="http://schemas.openxmlformats.org/officeDocument/2006/relationships/slide" Target="slides/slide143.xml"/><Relationship Id="rId288" Type="http://schemas.openxmlformats.org/officeDocument/2006/relationships/slide" Target="slides/slide14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97017E93-059B-4E7C-B477-1D0DF13994E9}"/>
    <pc:docChg chg="modSld">
      <pc:chgData name="" userId="" providerId="" clId="Web-{97017E93-059B-4E7C-B477-1D0DF13994E9}" dt="2022-05-18T09:02:35.847" v="0" actId="20577"/>
      <pc:docMkLst>
        <pc:docMk/>
      </pc:docMkLst>
      <pc:sldChg chg="modSp">
        <pc:chgData name="" userId="" providerId="" clId="Web-{97017E93-059B-4E7C-B477-1D0DF13994E9}" dt="2022-05-18T09:02:35.847" v="0" actId="20577"/>
        <pc:sldMkLst>
          <pc:docMk/>
          <pc:sldMk cId="566773591" sldId="501"/>
        </pc:sldMkLst>
        <pc:spChg chg="mod">
          <ac:chgData name="" userId="" providerId="" clId="Web-{97017E93-059B-4E7C-B477-1D0DF13994E9}" dt="2022-05-18T09:02:35.847" v="0" actId="20577"/>
          <ac:spMkLst>
            <pc:docMk/>
            <pc:sldMk cId="566773591" sldId="501"/>
            <ac:spMk id="16" creationId="{DADC0EFC-B429-4D2E-B244-E3B02660DDEB}"/>
          </ac:spMkLst>
        </pc:spChg>
      </pc:sldChg>
    </pc:docChg>
  </pc:docChgLst>
  <pc:docChgLst>
    <pc:chgData name="Devanshi Srivastava" userId="S::devanshi.srivastava@connectchemicals.com::66a0c143-1b20-4448-9a41-0b4d969b44fb" providerId="AD" clId="Web-{97017E93-059B-4E7C-B477-1D0DF13994E9}"/>
    <pc:docChg chg="modSld">
      <pc:chgData name="Devanshi Srivastava" userId="S::devanshi.srivastava@connectchemicals.com::66a0c143-1b20-4448-9a41-0b4d969b44fb" providerId="AD" clId="Web-{97017E93-059B-4E7C-B477-1D0DF13994E9}" dt="2022-05-18T09:02:37.613" v="0" actId="20577"/>
      <pc:docMkLst>
        <pc:docMk/>
      </pc:docMkLst>
      <pc:sldChg chg="modSp">
        <pc:chgData name="Devanshi Srivastava" userId="S::devanshi.srivastava@connectchemicals.com::66a0c143-1b20-4448-9a41-0b4d969b44fb" providerId="AD" clId="Web-{97017E93-059B-4E7C-B477-1D0DF13994E9}" dt="2022-05-18T09:02:37.613" v="0" actId="20577"/>
        <pc:sldMkLst>
          <pc:docMk/>
          <pc:sldMk cId="566773591" sldId="501"/>
        </pc:sldMkLst>
        <pc:spChg chg="mod">
          <ac:chgData name="Devanshi Srivastava" userId="S::devanshi.srivastava@connectchemicals.com::66a0c143-1b20-4448-9a41-0b4d969b44fb" providerId="AD" clId="Web-{97017E93-059B-4E7C-B477-1D0DF13994E9}" dt="2022-05-18T09:02:37.613" v="0" actId="20577"/>
          <ac:spMkLst>
            <pc:docMk/>
            <pc:sldMk cId="566773591" sldId="501"/>
            <ac:spMk id="16" creationId="{DADC0EFC-B429-4D2E-B244-E3B02660DDE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100" b="1" dirty="0">
              <a:solidFill>
                <a:schemeClr val="tx1"/>
              </a:solidFill>
              <a:latin typeface="Futura Bk BT" panose="020B0502020204020303" pitchFamily="34" charset="0"/>
            </a:rPr>
            <a:t>Name</a:t>
          </a:r>
          <a:endParaRPr lang="en-IN" sz="1100" b="1"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2B9B15E9-2D14-48DB-BC99-3FACC47BCD4D}">
      <dgm:prSet phldrT="[Text]" custT="1"/>
      <dgm:spPr>
        <a:solidFill>
          <a:schemeClr val="bg1">
            <a:lumMod val="95000"/>
          </a:schemeClr>
        </a:solidFill>
        <a:ln>
          <a:gradFill flip="none" rotWithShape="1">
            <a:gsLst>
              <a:gs pos="0">
                <a:schemeClr val="accent1">
                  <a:lumMod val="88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000" dirty="0">
              <a:solidFill>
                <a:schemeClr val="tx1"/>
              </a:solidFill>
              <a:latin typeface="Futura Bk BT" panose="020B0502020204020303" pitchFamily="34" charset="0"/>
            </a:rPr>
            <a:t>Title</a:t>
          </a:r>
          <a:endParaRPr lang="en-IN" sz="1000" dirty="0">
            <a:solidFill>
              <a:schemeClr val="tx1"/>
            </a:solidFill>
            <a:latin typeface="Futura Bk BT" panose="020B0502020204020303" pitchFamily="34" charset="0"/>
          </a:endParaRPr>
        </a:p>
      </dgm:t>
    </dgm:pt>
    <dgm:pt modelId="{D2DF2BB0-9A9B-47AC-AF4E-2DE840442AA9}" type="parTrans" cxnId="{32EB0F71-2114-4DBB-BB31-5C5C9F4A4E18}">
      <dgm:prSet/>
      <dgm:spPr/>
      <dgm:t>
        <a:bodyPr/>
        <a:lstStyle/>
        <a:p>
          <a:endParaRPr lang="en-IN"/>
        </a:p>
      </dgm:t>
    </dgm:pt>
    <dgm:pt modelId="{5B7416F1-1B96-4B9D-9E09-C81B8341F4A1}" type="sibTrans" cxnId="{32EB0F71-2114-4DBB-BB31-5C5C9F4A4E18}">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2">
        <dgm:presLayoutVars>
          <dgm:chMax val="0"/>
          <dgm:bulletEnabled val="1"/>
        </dgm:presLayoutVars>
      </dgm:prSet>
      <dgm:spPr/>
    </dgm:pt>
    <dgm:pt modelId="{4B37AFA0-1892-4937-80DF-ABC105320EE7}" type="pres">
      <dgm:prSet presAssocID="{A690FFCA-F49A-47A4-B806-C48646E7BA05}" presName="spacer" presStyleCnt="0"/>
      <dgm:spPr/>
    </dgm:pt>
    <dgm:pt modelId="{DB8466DA-A8AD-4B43-A7C4-87ABC29E0F28}" type="pres">
      <dgm:prSet presAssocID="{2B9B15E9-2D14-48DB-BC99-3FACC47BCD4D}" presName="parentText" presStyleLbl="node1" presStyleIdx="1" presStyleCnt="2">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32EB0F71-2114-4DBB-BB31-5C5C9F4A4E18}" srcId="{5BC03CD7-B1C8-4600-BB3A-1379413CBE40}" destId="{2B9B15E9-2D14-48DB-BC99-3FACC47BCD4D}" srcOrd="1" destOrd="0" parTransId="{D2DF2BB0-9A9B-47AC-AF4E-2DE840442AA9}" sibTransId="{5B7416F1-1B96-4B9D-9E09-C81B8341F4A1}"/>
    <dgm:cxn modelId="{84F7BC9C-AA86-49D1-B107-0424955F9FDF}" srcId="{5BC03CD7-B1C8-4600-BB3A-1379413CBE40}" destId="{2ED1976F-F97A-428C-A874-0F741775CA1B}" srcOrd="0" destOrd="0" parTransId="{80D83B2A-BDAA-478F-A369-1553FD5F299C}" sibTransId="{A690FFCA-F49A-47A4-B806-C48646E7BA05}"/>
    <dgm:cxn modelId="{E9B588CE-1756-4A97-B036-BA87BFB1FE1F}" type="presOf" srcId="{5BC03CD7-B1C8-4600-BB3A-1379413CBE40}" destId="{8E45B43E-C6F7-4F46-A55A-1E57DCD0E5C6}" srcOrd="0" destOrd="0" presId="urn:microsoft.com/office/officeart/2005/8/layout/vList2"/>
    <dgm:cxn modelId="{450B0BDB-3753-44BD-9377-5ECC4FA50329}" type="presOf" srcId="{2B9B15E9-2D14-48DB-BC99-3FACC47BCD4D}" destId="{DB8466DA-A8AD-4B43-A7C4-87ABC29E0F28}"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 modelId="{B5B31A18-0D56-4B1D-BE11-51543B28F43C}" type="presParOf" srcId="{8E45B43E-C6F7-4F46-A55A-1E57DCD0E5C6}" destId="{4B37AFA0-1892-4937-80DF-ABC105320EE7}" srcOrd="1" destOrd="0" presId="urn:microsoft.com/office/officeart/2005/8/layout/vList2"/>
    <dgm:cxn modelId="{5376267A-1F2D-4DE9-9EA4-867F5E6F1C71}" type="presParOf" srcId="{8E45B43E-C6F7-4F46-A55A-1E57DCD0E5C6}" destId="{DB8466DA-A8AD-4B43-A7C4-87ABC29E0F28}"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panose="020B0502020204020303" pitchFamily="34" charset="0"/>
            </a:rPr>
            <a:t> Phone number</a:t>
          </a:r>
          <a:endParaRPr lang="en-IN" sz="900" b="0"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2B9B15E9-2D14-48DB-BC99-3FACC47BCD4D}">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panose="020B0502020204020303" pitchFamily="34" charset="0"/>
            </a:rPr>
            <a:t>Mobile number</a:t>
          </a:r>
          <a:endParaRPr lang="en-IN" sz="900" b="0" dirty="0">
            <a:solidFill>
              <a:schemeClr val="tx1"/>
            </a:solidFill>
            <a:latin typeface="Futura Bk BT" panose="020B0502020204020303" pitchFamily="34" charset="0"/>
          </a:endParaRPr>
        </a:p>
      </dgm:t>
    </dgm:pt>
    <dgm:pt modelId="{D2DF2BB0-9A9B-47AC-AF4E-2DE840442AA9}" type="parTrans" cxnId="{32EB0F71-2114-4DBB-BB31-5C5C9F4A4E18}">
      <dgm:prSet/>
      <dgm:spPr/>
      <dgm:t>
        <a:bodyPr/>
        <a:lstStyle/>
        <a:p>
          <a:endParaRPr lang="en-IN"/>
        </a:p>
      </dgm:t>
    </dgm:pt>
    <dgm:pt modelId="{5B7416F1-1B96-4B9D-9E09-C81B8341F4A1}" type="sibTrans" cxnId="{32EB0F71-2114-4DBB-BB31-5C5C9F4A4E18}">
      <dgm:prSet/>
      <dgm:spPr/>
      <dgm:t>
        <a:bodyPr/>
        <a:lstStyle/>
        <a:p>
          <a:endParaRPr lang="en-IN"/>
        </a:p>
      </dgm:t>
    </dgm:pt>
    <dgm:pt modelId="{E1B99D7E-D6FD-42E6-B193-36F27A113F15}">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a:rPr>
            <a:t>Email ID</a:t>
          </a:r>
          <a:endParaRPr lang="en-IN" sz="900" b="0" dirty="0">
            <a:solidFill>
              <a:schemeClr val="tx1"/>
            </a:solidFill>
            <a:latin typeface="Futura Bk BT"/>
          </a:endParaRPr>
        </a:p>
      </dgm:t>
    </dgm:pt>
    <dgm:pt modelId="{553872CA-7131-4524-8C23-62A028190622}" type="parTrans" cxnId="{B8F78424-0F87-415C-B281-02AF728140E1}">
      <dgm:prSet/>
      <dgm:spPr/>
      <dgm:t>
        <a:bodyPr/>
        <a:lstStyle/>
        <a:p>
          <a:endParaRPr lang="en-IN"/>
        </a:p>
      </dgm:t>
    </dgm:pt>
    <dgm:pt modelId="{4CA863F5-47BB-4CDF-B9F2-625613125E33}" type="sibTrans" cxnId="{B8F78424-0F87-415C-B281-02AF728140E1}">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3">
        <dgm:presLayoutVars>
          <dgm:chMax val="0"/>
          <dgm:bulletEnabled val="1"/>
        </dgm:presLayoutVars>
      </dgm:prSet>
      <dgm:spPr/>
    </dgm:pt>
    <dgm:pt modelId="{4B37AFA0-1892-4937-80DF-ABC105320EE7}" type="pres">
      <dgm:prSet presAssocID="{A690FFCA-F49A-47A4-B806-C48646E7BA05}" presName="spacer" presStyleCnt="0"/>
      <dgm:spPr/>
    </dgm:pt>
    <dgm:pt modelId="{DB8466DA-A8AD-4B43-A7C4-87ABC29E0F28}" type="pres">
      <dgm:prSet presAssocID="{2B9B15E9-2D14-48DB-BC99-3FACC47BCD4D}" presName="parentText" presStyleLbl="node1" presStyleIdx="1" presStyleCnt="3">
        <dgm:presLayoutVars>
          <dgm:chMax val="0"/>
          <dgm:bulletEnabled val="1"/>
        </dgm:presLayoutVars>
      </dgm:prSet>
      <dgm:spPr/>
    </dgm:pt>
    <dgm:pt modelId="{CB6D0FD4-9C18-4159-9124-EB90C4405CED}" type="pres">
      <dgm:prSet presAssocID="{5B7416F1-1B96-4B9D-9E09-C81B8341F4A1}" presName="spacer" presStyleCnt="0"/>
      <dgm:spPr/>
    </dgm:pt>
    <dgm:pt modelId="{D754738F-9A3B-4089-A1AC-C26B20559611}" type="pres">
      <dgm:prSet presAssocID="{E1B99D7E-D6FD-42E6-B193-36F27A113F15}" presName="parentText" presStyleLbl="node1" presStyleIdx="2" presStyleCnt="3">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B8F78424-0F87-415C-B281-02AF728140E1}" srcId="{5BC03CD7-B1C8-4600-BB3A-1379413CBE40}" destId="{E1B99D7E-D6FD-42E6-B193-36F27A113F15}" srcOrd="2" destOrd="0" parTransId="{553872CA-7131-4524-8C23-62A028190622}" sibTransId="{4CA863F5-47BB-4CDF-B9F2-625613125E33}"/>
    <dgm:cxn modelId="{32EB0F71-2114-4DBB-BB31-5C5C9F4A4E18}" srcId="{5BC03CD7-B1C8-4600-BB3A-1379413CBE40}" destId="{2B9B15E9-2D14-48DB-BC99-3FACC47BCD4D}" srcOrd="1" destOrd="0" parTransId="{D2DF2BB0-9A9B-47AC-AF4E-2DE840442AA9}" sibTransId="{5B7416F1-1B96-4B9D-9E09-C81B8341F4A1}"/>
    <dgm:cxn modelId="{84F7BC9C-AA86-49D1-B107-0424955F9FDF}" srcId="{5BC03CD7-B1C8-4600-BB3A-1379413CBE40}" destId="{2ED1976F-F97A-428C-A874-0F741775CA1B}" srcOrd="0" destOrd="0" parTransId="{80D83B2A-BDAA-478F-A369-1553FD5F299C}" sibTransId="{A690FFCA-F49A-47A4-B806-C48646E7BA05}"/>
    <dgm:cxn modelId="{40E297AF-B041-45CD-A3F0-CF8187C6A66A}" type="presOf" srcId="{E1B99D7E-D6FD-42E6-B193-36F27A113F15}" destId="{D754738F-9A3B-4089-A1AC-C26B20559611}" srcOrd="0" destOrd="0" presId="urn:microsoft.com/office/officeart/2005/8/layout/vList2"/>
    <dgm:cxn modelId="{E9B588CE-1756-4A97-B036-BA87BFB1FE1F}" type="presOf" srcId="{5BC03CD7-B1C8-4600-BB3A-1379413CBE40}" destId="{8E45B43E-C6F7-4F46-A55A-1E57DCD0E5C6}" srcOrd="0" destOrd="0" presId="urn:microsoft.com/office/officeart/2005/8/layout/vList2"/>
    <dgm:cxn modelId="{450B0BDB-3753-44BD-9377-5ECC4FA50329}" type="presOf" srcId="{2B9B15E9-2D14-48DB-BC99-3FACC47BCD4D}" destId="{DB8466DA-A8AD-4B43-A7C4-87ABC29E0F28}"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 modelId="{B5B31A18-0D56-4B1D-BE11-51543B28F43C}" type="presParOf" srcId="{8E45B43E-C6F7-4F46-A55A-1E57DCD0E5C6}" destId="{4B37AFA0-1892-4937-80DF-ABC105320EE7}" srcOrd="1" destOrd="0" presId="urn:microsoft.com/office/officeart/2005/8/layout/vList2"/>
    <dgm:cxn modelId="{5376267A-1F2D-4DE9-9EA4-867F5E6F1C71}" type="presParOf" srcId="{8E45B43E-C6F7-4F46-A55A-1E57DCD0E5C6}" destId="{DB8466DA-A8AD-4B43-A7C4-87ABC29E0F28}" srcOrd="2" destOrd="0" presId="urn:microsoft.com/office/officeart/2005/8/layout/vList2"/>
    <dgm:cxn modelId="{ED2F7995-4569-4167-86C9-F797D4D270D1}" type="presParOf" srcId="{8E45B43E-C6F7-4F46-A55A-1E57DCD0E5C6}" destId="{CB6D0FD4-9C18-4159-9124-EB90C4405CED}" srcOrd="3" destOrd="0" presId="urn:microsoft.com/office/officeart/2005/8/layout/vList2"/>
    <dgm:cxn modelId="{A13446C0-50A3-43B3-B38C-E405BE75BFB8}" type="presParOf" srcId="{8E45B43E-C6F7-4F46-A55A-1E57DCD0E5C6}" destId="{D754738F-9A3B-4089-A1AC-C26B20559611}" srcOrd="4"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44000"/>
                  <a:lumOff val="56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100" b="0" dirty="0">
              <a:solidFill>
                <a:schemeClr val="tx1"/>
              </a:solidFill>
              <a:latin typeface="Futura Bk BT" panose="020B0502020204020303" pitchFamily="34" charset="0"/>
            </a:rPr>
            <a:t>Address</a:t>
          </a:r>
          <a:endParaRPr lang="en-IN" sz="1100" b="0"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1" custLinFactY="37593" custLinFactNeighborX="21919" custLinFactNeighborY="100000">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84F7BC9C-AA86-49D1-B107-0424955F9FDF}" srcId="{5BC03CD7-B1C8-4600-BB3A-1379413CBE40}" destId="{2ED1976F-F97A-428C-A874-0F741775CA1B}" srcOrd="0" destOrd="0" parTransId="{80D83B2A-BDAA-478F-A369-1553FD5F299C}" sibTransId="{A690FFCA-F49A-47A4-B806-C48646E7BA05}"/>
    <dgm:cxn modelId="{E9B588CE-1756-4A97-B036-BA87BFB1FE1F}" type="presOf" srcId="{5BC03CD7-B1C8-4600-BB3A-1379413CBE40}" destId="{8E45B43E-C6F7-4F46-A55A-1E57DCD0E5C6}"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1"/>
          <a:ext cx="1300848" cy="210548"/>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kern="1200" dirty="0">
              <a:solidFill>
                <a:schemeClr val="tx1"/>
              </a:solidFill>
              <a:latin typeface="Futura Bk BT" panose="020B0502020204020303" pitchFamily="34" charset="0"/>
            </a:rPr>
            <a:t>Name</a:t>
          </a:r>
          <a:endParaRPr lang="en-IN" sz="1100" b="1" kern="1200" dirty="0">
            <a:solidFill>
              <a:schemeClr val="tx1"/>
            </a:solidFill>
            <a:latin typeface="Futura Bk BT" panose="020B0502020204020303" pitchFamily="34" charset="0"/>
          </a:endParaRPr>
        </a:p>
      </dsp:txBody>
      <dsp:txXfrm>
        <a:off x="10278" y="10299"/>
        <a:ext cx="1280292" cy="189992"/>
      </dsp:txXfrm>
    </dsp:sp>
    <dsp:sp modelId="{DB8466DA-A8AD-4B43-A7C4-87ABC29E0F28}">
      <dsp:nvSpPr>
        <dsp:cNvPr id="0" name=""/>
        <dsp:cNvSpPr/>
      </dsp:nvSpPr>
      <dsp:spPr>
        <a:xfrm>
          <a:off x="0" y="222087"/>
          <a:ext cx="1300848" cy="210548"/>
        </a:xfrm>
        <a:prstGeom prst="roundRect">
          <a:avLst/>
        </a:prstGeom>
        <a:solidFill>
          <a:schemeClr val="bg1">
            <a:lumMod val="95000"/>
          </a:schemeClr>
        </a:solidFill>
        <a:ln w="12700" cap="flat" cmpd="sng" algn="ctr">
          <a:gradFill flip="none" rotWithShape="1">
            <a:gsLst>
              <a:gs pos="0">
                <a:schemeClr val="accent1">
                  <a:lumMod val="88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kern="1200" dirty="0">
              <a:solidFill>
                <a:schemeClr val="tx1"/>
              </a:solidFill>
              <a:latin typeface="Futura Bk BT" panose="020B0502020204020303" pitchFamily="34" charset="0"/>
            </a:rPr>
            <a:t>Title</a:t>
          </a:r>
          <a:endParaRPr lang="en-IN" sz="1000" kern="1200" dirty="0">
            <a:solidFill>
              <a:schemeClr val="tx1"/>
            </a:solidFill>
            <a:latin typeface="Futura Bk BT" panose="020B0502020204020303" pitchFamily="34" charset="0"/>
          </a:endParaRPr>
        </a:p>
      </dsp:txBody>
      <dsp:txXfrm>
        <a:off x="10278" y="232365"/>
        <a:ext cx="1280292" cy="1899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86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panose="020B0502020204020303" pitchFamily="34" charset="0"/>
            </a:rPr>
            <a:t> Phone number</a:t>
          </a:r>
          <a:endParaRPr lang="en-IN" sz="900" b="0" kern="1200" dirty="0">
            <a:solidFill>
              <a:schemeClr val="tx1"/>
            </a:solidFill>
            <a:latin typeface="Futura Bk BT" panose="020B0502020204020303" pitchFamily="34" charset="0"/>
          </a:endParaRPr>
        </a:p>
      </dsp:txBody>
      <dsp:txXfrm>
        <a:off x="12794" y="41479"/>
        <a:ext cx="1982440" cy="236492"/>
      </dsp:txXfrm>
    </dsp:sp>
    <dsp:sp modelId="{DB8466DA-A8AD-4B43-A7C4-87ABC29E0F28}">
      <dsp:nvSpPr>
        <dsp:cNvPr id="0" name=""/>
        <dsp:cNvSpPr/>
      </dsp:nvSpPr>
      <dsp:spPr>
        <a:xfrm>
          <a:off x="0" y="3310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panose="020B0502020204020303" pitchFamily="34" charset="0"/>
            </a:rPr>
            <a:t>Mobile number</a:t>
          </a:r>
          <a:endParaRPr lang="en-IN" sz="900" b="0" kern="1200" dirty="0">
            <a:solidFill>
              <a:schemeClr val="tx1"/>
            </a:solidFill>
            <a:latin typeface="Futura Bk BT" panose="020B0502020204020303" pitchFamily="34" charset="0"/>
          </a:endParaRPr>
        </a:p>
      </dsp:txBody>
      <dsp:txXfrm>
        <a:off x="12794" y="343879"/>
        <a:ext cx="1982440" cy="236492"/>
      </dsp:txXfrm>
    </dsp:sp>
    <dsp:sp modelId="{D754738F-9A3B-4089-A1AC-C26B20559611}">
      <dsp:nvSpPr>
        <dsp:cNvPr id="0" name=""/>
        <dsp:cNvSpPr/>
      </dsp:nvSpPr>
      <dsp:spPr>
        <a:xfrm>
          <a:off x="0" y="6334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a:rPr>
            <a:t>Email ID</a:t>
          </a:r>
          <a:endParaRPr lang="en-IN" sz="900" b="0" kern="1200" dirty="0">
            <a:solidFill>
              <a:schemeClr val="tx1"/>
            </a:solidFill>
            <a:latin typeface="Futura Bk BT"/>
          </a:endParaRPr>
        </a:p>
      </dsp:txBody>
      <dsp:txXfrm>
        <a:off x="12794" y="646279"/>
        <a:ext cx="1982440" cy="2364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097"/>
          <a:ext cx="2602081" cy="430560"/>
        </a:xfrm>
        <a:prstGeom prst="roundRect">
          <a:avLst/>
        </a:prstGeom>
        <a:solidFill>
          <a:schemeClr val="bg1">
            <a:lumMod val="95000"/>
          </a:schemeClr>
        </a:solidFill>
        <a:ln w="12700" cap="flat" cmpd="sng" algn="ctr">
          <a:gradFill flip="none" rotWithShape="1">
            <a:gsLst>
              <a:gs pos="0">
                <a:schemeClr val="accent1">
                  <a:lumMod val="44000"/>
                  <a:lumOff val="56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0" kern="1200" dirty="0">
              <a:solidFill>
                <a:schemeClr val="tx1"/>
              </a:solidFill>
              <a:latin typeface="Futura Bk BT" panose="020B0502020204020303" pitchFamily="34" charset="0"/>
            </a:rPr>
            <a:t>Address</a:t>
          </a:r>
          <a:endParaRPr lang="en-IN" sz="1100" b="0" kern="1200" dirty="0">
            <a:solidFill>
              <a:schemeClr val="tx1"/>
            </a:solidFill>
            <a:latin typeface="Futura Bk BT" panose="020B0502020204020303" pitchFamily="34" charset="0"/>
          </a:endParaRPr>
        </a:p>
      </dsp:txBody>
      <dsp:txXfrm>
        <a:off x="21018" y="23115"/>
        <a:ext cx="2560045" cy="38852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E6BB27-EF57-4D4C-BC55-4056D9E953A9}" type="datetimeFigureOut">
              <a:rPr lang="en-US" smtClean="0"/>
              <a:t>5/18/2022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A093F-B211-4EE4-935B-A6FA5E538531}" type="slidenum">
              <a:rPr lang="en-US" smtClean="0"/>
              <a:t>‹#›</a:t>
            </a:fld>
            <a:endParaRPr lang="en-US"/>
          </a:p>
        </p:txBody>
      </p:sp>
    </p:spTree>
    <p:extLst>
      <p:ext uri="{BB962C8B-B14F-4D97-AF65-F5344CB8AC3E}">
        <p14:creationId xmlns:p14="http://schemas.microsoft.com/office/powerpoint/2010/main" val="2333770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F5C6A-F7A1-4FB3-9C5D-4BBA85F305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9913E0-9A67-45C9-B826-CA58876A03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39BB99-85E0-4CD6-98B7-A139F067FC5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FE51CAD6-63CF-4217-8160-8DF9BE0522F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61668E8-17CE-4747-B367-2A29AE0F6502}"/>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3752467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8EF73-5A7E-47EE-9508-464C57FD596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71BD6BF-B898-4842-8775-350192BA36A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46E6C3-7D56-41FD-A565-EB44C870196E}"/>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4181B8CD-A192-4829-841B-2DE9ADC58B1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773E4B8-3AD7-4159-89C3-DD7B13764395}"/>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095559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7364BD-36B6-4E3A-9E36-A7609B0E06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1CD610F-FF65-402C-8CC8-D344A04C55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798D98-CB39-4955-8895-390BA6ACEDCD}"/>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A1BF23BC-7728-4F17-8499-0C79EB2EA44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BDF5D97-5C89-474A-8FF1-E586DB353A4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393512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Raster">
    <p:spTree>
      <p:nvGrpSpPr>
        <p:cNvPr id="1" name=""/>
        <p:cNvGrpSpPr/>
        <p:nvPr/>
      </p:nvGrpSpPr>
      <p:grpSpPr>
        <a:xfrm>
          <a:off x="0" y="0"/>
          <a:ext cx="0" cy="0"/>
          <a:chOff x="0" y="0"/>
          <a:chExt cx="0" cy="0"/>
        </a:xfrm>
      </p:grpSpPr>
      <p:sp>
        <p:nvSpPr>
          <p:cNvPr id="103" name="Foliennummer"/>
          <p:cNvSpPr txBox="1">
            <a:spLocks noGrp="1"/>
          </p:cNvSpPr>
          <p:nvPr>
            <p:ph type="sldNum" sz="quarter" idx="2"/>
          </p:nvPr>
        </p:nvSpPr>
        <p:spPr>
          <a:xfrm>
            <a:off x="11748839" y="6563519"/>
            <a:ext cx="334304" cy="215901"/>
          </a:xfrm>
          <a:prstGeom prst="rect">
            <a:avLst/>
          </a:prstGeom>
        </p:spPr>
        <p:txBody>
          <a:bodyPr wrap="square"/>
          <a:lstStyle>
            <a:lvl1pPr>
              <a:defRPr sz="1000">
                <a:latin typeface="Roboto Regular"/>
                <a:ea typeface="Roboto Regular"/>
                <a:cs typeface="Roboto Regular"/>
                <a:sym typeface="Roboto Regular"/>
              </a:defRPr>
            </a:lvl1pPr>
          </a:lstStyle>
          <a:p>
            <a:fld id="{86CB4B4D-7CA3-9044-876B-883B54F8677D}" type="slidenum">
              <a:t>‹#›</a:t>
            </a:fld>
            <a:endParaRPr/>
          </a:p>
        </p:txBody>
      </p:sp>
    </p:spTree>
    <p:extLst>
      <p:ext uri="{BB962C8B-B14F-4D97-AF65-F5344CB8AC3E}">
        <p14:creationId xmlns:p14="http://schemas.microsoft.com/office/powerpoint/2010/main" val="352582299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EFDF8-23F2-41D9-B942-020EA8734F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AAC85F-A446-488C-8C39-280791ED79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91471F-DD8A-4DAD-AE07-EFD9A8C1DD39}"/>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D41FF214-FB6C-428B-8B7F-015BA157894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18BC203-71DE-478F-838B-ABE5AF8778FE}"/>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753913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CAF4A-B893-40D3-8717-3AAD7E6316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1B8010C-0555-4748-8109-757227D839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46B9A6C-0C93-468D-AF4B-E7FED780F250}"/>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7B60E1BC-F77A-4D43-B0BC-7C31C6277C6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FABDFD8-98FA-4590-A04F-1E90124B25DD}"/>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685485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CDDC5-5EA1-42A5-B2B9-725FD1467FE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2A5964-913D-4FF3-B64F-F8D60F18030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8EA7805-D280-4985-885A-D9C8A829494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BB99AA3-4CF7-449E-B1CA-0FD8737AF677}"/>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DBFC9021-969E-4EDA-94EF-E4B93EFCB05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7E8D1E8-F9D1-4EF4-9A2D-C1E8FC55018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905787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26FCD-7A3B-4FA9-9F57-2955C68865F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8E185A8-113A-4EDA-88A3-184FEA7605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A350D2-AAC6-4B49-BD80-F38F1C210AE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17FCB0C-F927-45C9-8850-A693806F4A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655E36-EEA0-43D3-94F8-B737ED84B51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2DF8B1-A571-4A1F-84E4-C7E4D85D547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8" name="Footer Placeholder 7">
            <a:extLst>
              <a:ext uri="{FF2B5EF4-FFF2-40B4-BE49-F238E27FC236}">
                <a16:creationId xmlns:a16="http://schemas.microsoft.com/office/drawing/2014/main" id="{92982C1C-B3E5-4E3D-8109-191DFD55A18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D23E4AC2-2A85-45EE-8D3B-EE3DDCD138F4}"/>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422536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2A18D-0F74-4FCE-A331-2C4FF2ABAEE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2D68EE5-2882-4CC8-B4E2-26C6FAF8F825}"/>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4" name="Footer Placeholder 3">
            <a:extLst>
              <a:ext uri="{FF2B5EF4-FFF2-40B4-BE49-F238E27FC236}">
                <a16:creationId xmlns:a16="http://schemas.microsoft.com/office/drawing/2014/main" id="{55EC5832-FDF2-4945-ACCB-C018FEEF610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FE010B4F-B774-4706-956D-75D174AECD1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66452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FF3D94-B5AD-4402-8EA1-8AA104860D95}"/>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3" name="Footer Placeholder 2">
            <a:extLst>
              <a:ext uri="{FF2B5EF4-FFF2-40B4-BE49-F238E27FC236}">
                <a16:creationId xmlns:a16="http://schemas.microsoft.com/office/drawing/2014/main" id="{620299F5-6E33-4242-913E-F91CB79539A9}"/>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715A7753-6B86-4900-BEE3-447C3A4D805E}"/>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325865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5764F-786E-451E-B8DD-7E2A14D681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5C7CFBB-FAAB-412D-B644-15D90B2681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CFFEC22-B29E-4FC8-A6C8-115FD8B65C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914072-D773-4CA9-90F1-E664768EFAEF}"/>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6F5B50C9-F73A-478F-BDB5-D9192ACE860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891680B-534A-4537-A9D2-3F39E1307EC1}"/>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895810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E65E-9A39-4E10-B6F9-E9ECB3ABF0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8497C9D-EC99-4854-9811-74039FD765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214730-2FAA-4E3E-AB75-837504FE07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EF10D8-88A7-4217-A5E6-409DFD755CE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26383EB9-F0E4-4469-B49A-6556098B6A3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6ED65D4-6F94-4B83-A8D1-D6E73F17E5D1}"/>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4102034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168829-365C-4894-8404-330FCA0B009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EB11F27-8DC3-451E-82A9-DDF8D128A2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550552-F37E-49EB-A9C8-3D4FD83A45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BDEA59D3-A840-4990-B02C-96D5C1C4C0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AAB158A9-1718-42A3-AA3E-886432C60A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7C9FFC-4F7E-4C0D-A302-3387F88E0174}" type="slidenum">
              <a:rPr lang="en-IN" smtClean="0"/>
              <a:t>‹#›</a:t>
            </a:fld>
            <a:endParaRPr lang="en-IN"/>
          </a:p>
        </p:txBody>
      </p:sp>
    </p:spTree>
    <p:extLst>
      <p:ext uri="{BB962C8B-B14F-4D97-AF65-F5344CB8AC3E}">
        <p14:creationId xmlns:p14="http://schemas.microsoft.com/office/powerpoint/2010/main" val="88276160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22.jpg"/><Relationship Id="rId4" Type="http://schemas.openxmlformats.org/officeDocument/2006/relationships/image" Target="../media/image2.png"/></Relationships>

</file>

<file path=ppt/slides/_rels/slide10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3.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12.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3.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4.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5.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6.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7.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8.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9.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1.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2.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3.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4.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5.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6.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7.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5.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6.png"/></Relationships>

</file>

<file path=ppt/slides/_rels/slide1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8" Type="http://schemas.openxmlformats.org/officeDocument/2006/relationships/slide" Target="slide52.xml"/><Relationship Id="rId13" Type="http://schemas.openxmlformats.org/officeDocument/2006/relationships/slide" Target="slide93.xml"/><Relationship Id="rId18" Type="http://schemas.openxmlformats.org/officeDocument/2006/relationships/slide" Target="slide140.xml"/><Relationship Id="rId3" Type="http://schemas.openxmlformats.org/officeDocument/2006/relationships/image" Target="../media/image4.png"/><Relationship Id="rId21" Type="http://schemas.openxmlformats.org/officeDocument/2006/relationships/slide" Target="slide143.xml"/><Relationship Id="rId7" Type="http://schemas.openxmlformats.org/officeDocument/2006/relationships/slide" Target="slide35.xml"/><Relationship Id="rId12" Type="http://schemas.openxmlformats.org/officeDocument/2006/relationships/slide" Target="slide85.xml"/><Relationship Id="rId17" Type="http://schemas.openxmlformats.org/officeDocument/2006/relationships/slide" Target="slide138.xml"/><Relationship Id="rId25" Type="http://schemas.openxmlformats.org/officeDocument/2006/relationships/slide" Target="slide59.xml"/><Relationship Id="rId2" Type="http://schemas.openxmlformats.org/officeDocument/2006/relationships/image" Target="../media/image3.jpeg"/><Relationship Id="rId16" Type="http://schemas.openxmlformats.org/officeDocument/2006/relationships/slide" Target="slide128.xml"/><Relationship Id="rId20" Type="http://schemas.openxmlformats.org/officeDocument/2006/relationships/slide" Target="slide142.xml"/><Relationship Id="rId1" Type="http://schemas.openxmlformats.org/officeDocument/2006/relationships/slideLayout" Target="../slideLayouts/slideLayout7.xml"/><Relationship Id="rId6" Type="http://schemas.openxmlformats.org/officeDocument/2006/relationships/slide" Target="slide27.xml"/><Relationship Id="rId11" Type="http://schemas.openxmlformats.org/officeDocument/2006/relationships/slide" Target="slide82.xml"/><Relationship Id="rId24" Type="http://schemas.openxmlformats.org/officeDocument/2006/relationships/slide" Target="slide2.xml"/><Relationship Id="rId5" Type="http://schemas.openxmlformats.org/officeDocument/2006/relationships/slide" Target="slide18.xml"/><Relationship Id="rId15" Type="http://schemas.openxmlformats.org/officeDocument/2006/relationships/slide" Target="slide109.xml"/><Relationship Id="rId23" Type="http://schemas.openxmlformats.org/officeDocument/2006/relationships/image" Target="../media/image6.png"/><Relationship Id="rId10" Type="http://schemas.openxmlformats.org/officeDocument/2006/relationships/slide" Target="slide74.xml"/><Relationship Id="rId19" Type="http://schemas.openxmlformats.org/officeDocument/2006/relationships/slide" Target="slide141.xml"/><Relationship Id="rId4" Type="http://schemas.openxmlformats.org/officeDocument/2006/relationships/slide" Target="slide15.xml"/><Relationship Id="rId9" Type="http://schemas.openxmlformats.org/officeDocument/2006/relationships/slide" Target="slide64.xml"/><Relationship Id="rId14" Type="http://schemas.openxmlformats.org/officeDocument/2006/relationships/slide" Target="slide99.xml"/><Relationship Id="rId22" Type="http://schemas.openxmlformats.org/officeDocument/2006/relationships/image" Target="../media/image5.png"/></Relationships>

</file>

<file path=ppt/slides/_rels/slide140.xml.rels><?xml version="1.0" encoding="UTF-8" standalone="yes"?>
<Relationships xmlns="http://schemas.openxmlformats.org/package/2006/relationships">
    <Relationship Id="rId3" Type="http://schemas.openxmlformats.org/officeDocument/2006/relationships/image" Target="../media/image7.png"/>
    <Relationship Id="rId2" Type="http://schemas.openxmlformats.org/officeDocument/2006/relationships/image" Target="../media/image_10157_72.png"/>
    <Relationship Id="rId1" Type="http://schemas.openxmlformats.org/officeDocument/2006/relationships/slideLayout" Target="../slideLayouts/slideLayout7.xml"/>
    <Relationship Id="rId5" Type="http://schemas.openxmlformats.org/officeDocument/2006/relationships/slide" Target="slide14.xml"/>
    <Relationship Id="rId4" Type="http://schemas.openxmlformats.org/officeDocument/2006/relationships/slide" Target="slide2.xml"/>
</Relationships>

</file>

<file path=ppt/slides/_rels/slide141.xml.rels><?xml version="1.0" encoding="UTF-8" standalone="yes"?>
<Relationships xmlns="http://schemas.openxmlformats.org/package/2006/relationships">
    <Relationship Id="rId3" Type="http://schemas.openxmlformats.org/officeDocument/2006/relationships/image" Target="../media/image7.png"/>
    <Relationship Id="rId2" Type="http://schemas.openxmlformats.org/officeDocument/2006/relationships/image" Target="../media/image_10157_73.png"/>
    <Relationship Id="rId1" Type="http://schemas.openxmlformats.org/officeDocument/2006/relationships/slideLayout" Target="../slideLayouts/slideLayout7.xml"/>
    <Relationship Id="rId5" Type="http://schemas.openxmlformats.org/officeDocument/2006/relationships/slide" Target="slide14.xml"/>
    <Relationship Id="rId4" Type="http://schemas.openxmlformats.org/officeDocument/2006/relationships/slide" Target="slide2.xml"/>
</Relationships>

</file>

<file path=ppt/slides/_rels/slide1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0.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1.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4.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slide" Target="slide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image" Target="../media/image72.png"/><Relationship Id="rId16" Type="http://schemas.openxmlformats.org/officeDocument/2006/relationships/diagramColors" Target="../diagrams/colors3.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19" Type="http://schemas.openxmlformats.org/officeDocument/2006/relationships/image" Target="../media/image7.png"/><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slide" Target="slide14.xml"/><Relationship Id="rId2" Type="http://schemas.openxmlformats.org/officeDocument/2006/relationships/image" Target="../media/image26.jp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3.xml"/><Relationship Id="rId3" Type="http://schemas.openxmlformats.org/officeDocument/2006/relationships/image" Target="../media/image4.png"/><Relationship Id="rId7" Type="http://schemas.openxmlformats.org/officeDocument/2006/relationships/slide" Target="slide9.xml"/><Relationship Id="rId12" Type="http://schemas.openxmlformats.org/officeDocument/2006/relationships/slide" Target="slide7.xml"/><Relationship Id="rId2" Type="http://schemas.openxmlformats.org/officeDocument/2006/relationships/image" Target="../media/image3.jpeg"/><Relationship Id="rId16"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slide" Target="slide8.xml"/><Relationship Id="rId11" Type="http://schemas.openxmlformats.org/officeDocument/2006/relationships/slide" Target="slide144.xml"/><Relationship Id="rId5" Type="http://schemas.openxmlformats.org/officeDocument/2006/relationships/slide" Target="slide5.xml"/><Relationship Id="rId15" Type="http://schemas.openxmlformats.org/officeDocument/2006/relationships/image" Target="../media/image5.png"/><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6.xml"/></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1.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6.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3.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3.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9" Type="http://schemas.openxmlformats.org/officeDocument/2006/relationships/slide" Target="slide14.xml"/><Relationship Id="rId10" Type="http://schemas.openxmlformats.org/officeDocument/2006/relationships/slide" Target="slide31.xml"/><Relationship Id="rId11" Type="http://schemas.openxmlformats.org/officeDocument/2006/relationships/slide" Target="slide32.xml"/><Relationship Id="rId12" Type="http://schemas.openxmlformats.org/officeDocument/2006/relationships/slide" Target="slide33.xml"/><Relationship Id="rId13" Type="http://schemas.openxmlformats.org/officeDocument/2006/relationships/slide" Target="slide34.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5.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xml.rels><?xml version="1.0" encoding="UTF-8" standalone="yes"?>
<Relationships xmlns="http://schemas.openxmlformats.org/package/2006/relationships"><Relationship Id="rId3" Type="http://schemas.openxmlformats.org/officeDocument/2006/relationships/image" Target="../media/image_9987_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_9987_14.png"/><Relationship Id="rId4" Type="http://schemas.openxmlformats.org/officeDocument/2006/relationships/image" Target="../media/image_9987_13.png"/></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5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9.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5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61.xml.rels><?xml version="1.0" encoding="UTF-8" standalone="yes"?>
<Relationships xmlns="http://schemas.openxmlformats.org/package/2006/relationships"><Relationship Id="rId3"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6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2.xml"/></Relationships>

</file>

<file path=ppt/slides/_rels/slide6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2.xml"/></Relationships>

</file>

<file path=ppt/slides/_rels/slide6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4.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12" Type="http://schemas.openxmlformats.org/officeDocument/2006/relationships/slide" Target="slide14.xml"/><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2.xml"/><Relationship Id="rId13" Type="http://schemas.openxmlformats.org/officeDocument/2006/relationships/slide" Target="slide66.xml"/><Relationship Id="rId14" Type="http://schemas.openxmlformats.org/officeDocument/2006/relationships/slide" Target="slide67.xml"/><Relationship Id="rId15" Type="http://schemas.openxmlformats.org/officeDocument/2006/relationships/slide" Target="slide68.xml"/><Relationship Id="rId16" Type="http://schemas.openxmlformats.org/officeDocument/2006/relationships/slide" Target="slide69.xml"/><Relationship Id="rId17" Type="http://schemas.openxmlformats.org/officeDocument/2006/relationships/slide" Target="slide70.xml"/><Relationship Id="rId18" Type="http://schemas.openxmlformats.org/officeDocument/2006/relationships/slide" Target="slide71.xml"/><Relationship Id="rId19" Type="http://schemas.openxmlformats.org/officeDocument/2006/relationships/slide" Target="slide72.xml"/><Relationship Id="rId20" Type="http://schemas.openxmlformats.org/officeDocument/2006/relationships/slide" Target="slide73.xml"/></Relationships>

</file>

<file path=ppt/slides/_rels/slide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6.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7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7.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76.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7.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8.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9.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1.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9.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8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0.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84.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51.jp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53.jpg"/><Relationship Id="rId7" Type="http://schemas.openxmlformats.org/officeDocument/2006/relationships/slide" Target="slide14.xml"/><Relationship Id="rId2" Type="http://schemas.openxmlformats.org/officeDocument/2006/relationships/image" Target="../media/image52.jpe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7.png"/></Relationships>

</file>

<file path=ppt/slides/_rels/slide8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4.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8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8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8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xml.rels><?xml version="1.0" encoding="UTF-8" standalone="yes"?>
<Relationships xmlns="http://schemas.openxmlformats.org/package/2006/relationships">
    <Relationship Id="rId3" Type="http://schemas.openxmlformats.org/officeDocument/2006/relationships/image" Target="../media/image_10157_21.jpeg"/>
    <Relationship Id="rId2" Type="http://schemas.openxmlformats.org/officeDocument/2006/relationships/image" Target="../media/image_10157_20.png"/>
    <Relationship Id="rId1" Type="http://schemas.openxmlformats.org/officeDocument/2006/relationships/slideLayout" Target="../slideLayouts/slideLayout7.xml"/>
    <Relationship Id="rId5" Type="http://schemas.openxmlformats.org/officeDocument/2006/relationships/image" Target="../media/image_10157_23.png"/>
    <Relationship Id="rId4" Type="http://schemas.openxmlformats.org/officeDocument/2006/relationships/image" Target="../media/image_10157_22.jpeg"/>
</Relationships>

</file>

<file path=ppt/slides/_rels/slide9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6.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9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9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0.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058A9E0-72AB-4ADD-B208-8C17029BD7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
            <a:ext cx="12191998" cy="6857999"/>
          </a:xfrm>
          <a:prstGeom prst="rect">
            <a:avLst/>
          </a:prstGeom>
        </p:spPr>
      </p:pic>
      <p:pic>
        <p:nvPicPr>
          <p:cNvPr id="14" name="Picture 13">
            <a:extLst>
              <a:ext uri="{FF2B5EF4-FFF2-40B4-BE49-F238E27FC236}">
                <a16:creationId xmlns:a16="http://schemas.microsoft.com/office/drawing/2014/main" id="{49A24679-E64B-47C3-9785-55B0B9F0F4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600" y="-577546"/>
            <a:ext cx="5560607" cy="3128241"/>
          </a:xfrm>
          <a:prstGeom prst="rect">
            <a:avLst/>
          </a:prstGeom>
        </p:spPr>
      </p:pic>
      <p:sp>
        <p:nvSpPr>
          <p:cNvPr id="15" name="object 26">
            <a:extLst>
              <a:ext uri="{FF2B5EF4-FFF2-40B4-BE49-F238E27FC236}">
                <a16:creationId xmlns:a16="http://schemas.microsoft.com/office/drawing/2014/main" id="{61301C6D-3A20-439C-8AB5-B6E1F279F572}"/>
              </a:ext>
            </a:extLst>
          </p:cNvPr>
          <p:cNvSpPr txBox="1">
            <a:spLocks noChangeAspect="1"/>
          </p:cNvSpPr>
          <p:nvPr/>
        </p:nvSpPr>
        <p:spPr>
          <a:xfrm>
            <a:off x="-256676" y="2107555"/>
            <a:ext cx="8245643" cy="782265"/>
          </a:xfrm>
          <a:prstGeom prst="rect">
            <a:avLst/>
          </a:prstGeom>
        </p:spPr>
        <p:txBody>
          <a:bodyPr vert="horz" wrap="square" lIns="0" tIns="13970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marR="5080" algn="r">
              <a:lnSpc>
                <a:spcPts val="5000"/>
              </a:lnSpc>
              <a:spcBef>
                <a:spcPts val="1100"/>
              </a:spcBef>
            </a:pPr>
            <a:r>
              <a:rPr lang="de-DE" spc="-150" dirty="0">
                <a:solidFill>
                  <a:srgbClr val="3B3838"/>
                </a:solidFill>
                <a:latin typeface="Futura Bk BT" panose="020B0502020204020303" pitchFamily="34" charset="0"/>
              </a:rPr>
              <a:t>CONNECT </a:t>
            </a:r>
            <a:r>
              <a:rPr lang="de-DE" spc="-150">
                <a:solidFill>
                  <a:srgbClr val="3B3838"/>
                </a:solidFill>
                <a:latin typeface="Futura Bk BT" panose="020B0502020204020303" pitchFamily="34" charset="0"/>
              </a:rPr>
              <a:t>CHEMICALS GROUP</a:t>
            </a:r>
            <a:endParaRPr lang="de-DE" spc="-150" dirty="0">
              <a:solidFill>
                <a:srgbClr val="3B3838"/>
              </a:solidFill>
              <a:latin typeface="Futura Bk BT" panose="020B0502020204020303" pitchFamily="34" charset="0"/>
            </a:endParaRPr>
          </a:p>
        </p:txBody>
      </p:sp>
      <p:sp>
        <p:nvSpPr>
          <p:cNvPr id="16" name="TextBox 15">
            <a:extLst>
              <a:ext uri="{FF2B5EF4-FFF2-40B4-BE49-F238E27FC236}">
                <a16:creationId xmlns:a16="http://schemas.microsoft.com/office/drawing/2014/main" id="{DADC0EFC-B429-4D2E-B244-E3B02660DDEB}"/>
              </a:ext>
            </a:extLst>
          </p:cNvPr>
          <p:cNvSpPr txBox="1">
            <a:spLocks noChangeAspect="1"/>
          </p:cNvSpPr>
          <p:nvPr/>
        </p:nvSpPr>
        <p:spPr>
          <a:xfrm>
            <a:off x="465735" y="2971034"/>
            <a:ext cx="4734804" cy="400110"/>
          </a:xfrm>
          <a:prstGeom prst="rect">
            <a:avLst/>
          </a:prstGeom>
          <a:noFill/>
          <a:ln>
            <a:noFill/>
          </a:ln>
          <a:effectLst/>
        </p:spPr>
        <p:txBody>
          <a:bodyPr wrap="square" lIns="91440" tIns="45720" rIns="91440" bIns="45720" rtlCol="0" anchor="t">
            <a:spAutoFit/>
          </a:bodyPr>
          <a:lstStyle/>
          <a:p>
            <a:r>
              <a:rPr lang="de-DE" sz="2000">
                <a:solidFill>
                  <a:schemeClr val="bg1"/>
                </a:solidFill>
                <a:latin typeface="Futura Bk BT"/>
              </a:rPr>
              <a:t>2022 COMPANY PRESENTATION</a:t>
            </a:r>
            <a:endParaRPr lang="en-US" sz="2000">
              <a:solidFill>
                <a:schemeClr val="bg1"/>
              </a:solidFill>
              <a:latin typeface="Futura Bk BT"/>
            </a:endParaRPr>
          </a:p>
        </p:txBody>
      </p:sp>
    </p:spTree>
    <p:extLst>
      <p:ext uri="{BB962C8B-B14F-4D97-AF65-F5344CB8AC3E}">
        <p14:creationId xmlns:p14="http://schemas.microsoft.com/office/powerpoint/2010/main" val="56677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9E87E053-E7D6-44FF-A4FA-E4663CB7964B}"/>
              </a:ext>
            </a:extLst>
          </p:cNvPr>
          <p:cNvGrpSpPr/>
          <p:nvPr/>
        </p:nvGrpSpPr>
        <p:grpSpPr>
          <a:xfrm>
            <a:off x="1078303" y="1271872"/>
            <a:ext cx="2967486" cy="4878761"/>
            <a:chOff x="1078303" y="1953343"/>
            <a:chExt cx="2967486" cy="4878761"/>
          </a:xfrm>
        </p:grpSpPr>
        <p:sp>
          <p:nvSpPr>
            <p:cNvPr id="25" name="Rectangle 24">
              <a:extLst>
                <a:ext uri="{FF2B5EF4-FFF2-40B4-BE49-F238E27FC236}">
                  <a16:creationId xmlns:a16="http://schemas.microsoft.com/office/drawing/2014/main" id="{DD45B4DF-4C58-494E-AE85-D67CCF5B0F73}"/>
                </a:ext>
              </a:extLst>
            </p:cNvPr>
            <p:cNvSpPr/>
            <p:nvPr/>
          </p:nvSpPr>
          <p:spPr>
            <a:xfrm>
              <a:off x="1078303" y="3145285"/>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a:p>
          </p:txBody>
        </p:sp>
        <p:sp>
          <p:nvSpPr>
            <p:cNvPr id="26" name="Rectangle 25">
              <a:extLst>
                <a:ext uri="{FF2B5EF4-FFF2-40B4-BE49-F238E27FC236}">
                  <a16:creationId xmlns:a16="http://schemas.microsoft.com/office/drawing/2014/main" id="{67DBD656-3250-4F2F-8483-03EBAAAAED67}"/>
                </a:ext>
              </a:extLst>
            </p:cNvPr>
            <p:cNvSpPr/>
            <p:nvPr/>
          </p:nvSpPr>
          <p:spPr>
            <a:xfrm>
              <a:off x="1199683"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7" name="Bildplatzhalter 16">
              <a:extLst>
                <a:ext uri="{FF2B5EF4-FFF2-40B4-BE49-F238E27FC236}">
                  <a16:creationId xmlns:a16="http://schemas.microsoft.com/office/drawing/2014/main" id="{F57ACCB9-F5AF-4A33-B4C5-A2D43934150E}"/>
                </a:ext>
              </a:extLst>
            </p:cNvPr>
            <p:cNvPicPr>
              <a:picLocks noChangeAspect="1"/>
            </p:cNvPicPr>
            <p:nvPr/>
          </p:nvPicPr>
          <p:blipFill>
            <a:blip r:embed="rId2">
              <a:extLst>
                <a:ext uri="{28A0092B-C50C-407E-A947-70E740481C1C}">
                  <a14:useLocalDpi xmlns:a14="http://schemas.microsoft.com/office/drawing/2010/main" val="0"/>
                </a:ext>
              </a:extLst>
            </a:blip>
            <a:srcRect l="5335" r="5335"/>
            <a:stretch/>
          </p:blipFill>
          <p:spPr>
            <a:xfrm>
              <a:off x="1199681" y="1953343"/>
              <a:ext cx="2700672" cy="1827829"/>
            </a:xfrm>
            <a:prstGeom prst="rect">
              <a:avLst/>
            </a:prstGeom>
            <a:ln w="15875">
              <a:solidFill>
                <a:schemeClr val="accent1"/>
              </a:solidFill>
            </a:ln>
          </p:spPr>
        </p:pic>
        <p:sp>
          <p:nvSpPr>
            <p:cNvPr id="28" name="TextBox 27">
              <a:extLst>
                <a:ext uri="{FF2B5EF4-FFF2-40B4-BE49-F238E27FC236}">
                  <a16:creationId xmlns:a16="http://schemas.microsoft.com/office/drawing/2014/main" id="{1060D1FF-BAB2-4CB4-85DF-3C8848A2B015}"/>
                </a:ext>
              </a:extLst>
            </p:cNvPr>
            <p:cNvSpPr txBox="1"/>
            <p:nvPr/>
          </p:nvSpPr>
          <p:spPr>
            <a:xfrm>
              <a:off x="1199681" y="3872065"/>
              <a:ext cx="2711307" cy="584775"/>
            </a:xfrm>
            <a:prstGeom prst="rect">
              <a:avLst/>
            </a:prstGeom>
            <a:noFill/>
            <a:ln>
              <a:noFill/>
            </a:ln>
          </p:spPr>
          <p:txBody>
            <a:bodyPr wrap="square" rtlCol="0">
              <a:spAutoFit/>
            </a:bodyPr>
            <a:lstStyle/>
            <a:p>
              <a:pPr algn="ctr"/>
              <a:r>
                <a:rPr lang="fr-FR" sz="1600" dirty="0">
                  <a:solidFill>
                    <a:schemeClr val="bg1"/>
                  </a:solidFill>
                  <a:latin typeface="Futura-Light" panose="020B0400000000000000" pitchFamily="34" charset="0"/>
                </a:rPr>
                <a:t>Nantong </a:t>
              </a:r>
              <a:r>
                <a:rPr lang="fr-FR" sz="1600" dirty="0" err="1">
                  <a:solidFill>
                    <a:schemeClr val="bg1"/>
                  </a:solidFill>
                  <a:latin typeface="Futura-Light" panose="020B0400000000000000" pitchFamily="34" charset="0"/>
                </a:rPr>
                <a:t>Botao</a:t>
              </a:r>
              <a:r>
                <a:rPr lang="fr-FR" sz="1600" dirty="0">
                  <a:solidFill>
                    <a:schemeClr val="bg1"/>
                  </a:solidFill>
                  <a:latin typeface="Futura-Light" panose="020B0400000000000000" pitchFamily="34" charset="0"/>
                </a:rPr>
                <a:t> </a:t>
              </a:r>
            </a:p>
            <a:p>
              <a:pPr algn="ctr"/>
              <a:r>
                <a:rPr lang="fr-FR" sz="1600" dirty="0">
                  <a:solidFill>
                    <a:schemeClr val="bg1"/>
                  </a:solidFill>
                  <a:latin typeface="Futura-Light" panose="020B0400000000000000" pitchFamily="34" charset="0"/>
                </a:rPr>
                <a:t>Chemical Co. Ltd.</a:t>
              </a:r>
            </a:p>
          </p:txBody>
        </p:sp>
      </p:grpSp>
      <p:grpSp>
        <p:nvGrpSpPr>
          <p:cNvPr id="31" name="Group 30">
            <a:extLst>
              <a:ext uri="{FF2B5EF4-FFF2-40B4-BE49-F238E27FC236}">
                <a16:creationId xmlns:a16="http://schemas.microsoft.com/office/drawing/2014/main" id="{86700615-EADE-4014-867F-338FB0DCD05D}"/>
              </a:ext>
            </a:extLst>
          </p:cNvPr>
          <p:cNvGrpSpPr/>
          <p:nvPr/>
        </p:nvGrpSpPr>
        <p:grpSpPr>
          <a:xfrm>
            <a:off x="4624286" y="1271872"/>
            <a:ext cx="2967486" cy="4878762"/>
            <a:chOff x="4624286" y="1953343"/>
            <a:chExt cx="2967486" cy="4878762"/>
          </a:xfrm>
        </p:grpSpPr>
        <p:sp>
          <p:nvSpPr>
            <p:cNvPr id="32" name="Rectangle 31">
              <a:extLst>
                <a:ext uri="{FF2B5EF4-FFF2-40B4-BE49-F238E27FC236}">
                  <a16:creationId xmlns:a16="http://schemas.microsoft.com/office/drawing/2014/main" id="{194240B5-856C-424A-A577-5657074B40AC}"/>
                </a:ext>
              </a:extLst>
            </p:cNvPr>
            <p:cNvSpPr/>
            <p:nvPr/>
          </p:nvSpPr>
          <p:spPr>
            <a:xfrm>
              <a:off x="4624286" y="3145286"/>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a:p>
          </p:txBody>
        </p:sp>
        <p:sp>
          <p:nvSpPr>
            <p:cNvPr id="33" name="Rectangle 32">
              <a:extLst>
                <a:ext uri="{FF2B5EF4-FFF2-40B4-BE49-F238E27FC236}">
                  <a16:creationId xmlns:a16="http://schemas.microsoft.com/office/drawing/2014/main" id="{4CA50AD1-D71E-4EFC-8A70-689DD9B9D42B}"/>
                </a:ext>
              </a:extLst>
            </p:cNvPr>
            <p:cNvSpPr/>
            <p:nvPr/>
          </p:nvSpPr>
          <p:spPr>
            <a:xfrm>
              <a:off x="4745666"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4" name="Bildplatzhalter 16">
              <a:extLst>
                <a:ext uri="{FF2B5EF4-FFF2-40B4-BE49-F238E27FC236}">
                  <a16:creationId xmlns:a16="http://schemas.microsoft.com/office/drawing/2014/main" id="{E1E1B6B0-CF5B-47EA-99F5-2B8027AD3D45}"/>
                </a:ext>
              </a:extLst>
            </p:cNvPr>
            <p:cNvPicPr>
              <a:picLocks noChangeAspect="1"/>
            </p:cNvPicPr>
            <p:nvPr/>
          </p:nvPicPr>
          <p:blipFill>
            <a:blip r:embed="rId3">
              <a:extLst>
                <a:ext uri="{28A0092B-C50C-407E-A947-70E740481C1C}">
                  <a14:useLocalDpi xmlns:a14="http://schemas.microsoft.com/office/drawing/2010/main" val="0"/>
                </a:ext>
              </a:extLst>
            </a:blip>
            <a:srcRect l="5335" r="5335"/>
            <a:stretch/>
          </p:blipFill>
          <p:spPr>
            <a:xfrm>
              <a:off x="4745664" y="1953343"/>
              <a:ext cx="2700672" cy="1827829"/>
            </a:xfrm>
            <a:prstGeom prst="rect">
              <a:avLst/>
            </a:prstGeom>
            <a:ln w="15875">
              <a:solidFill>
                <a:schemeClr val="accent1"/>
              </a:solidFill>
            </a:ln>
          </p:spPr>
        </p:pic>
        <p:sp>
          <p:nvSpPr>
            <p:cNvPr id="35" name="TextBox 34">
              <a:extLst>
                <a:ext uri="{FF2B5EF4-FFF2-40B4-BE49-F238E27FC236}">
                  <a16:creationId xmlns:a16="http://schemas.microsoft.com/office/drawing/2014/main" id="{2A630A84-D001-44F0-A020-72C7CDC3FFCD}"/>
                </a:ext>
              </a:extLst>
            </p:cNvPr>
            <p:cNvSpPr txBox="1"/>
            <p:nvPr/>
          </p:nvSpPr>
          <p:spPr>
            <a:xfrm>
              <a:off x="4745664" y="3880691"/>
              <a:ext cx="2711307" cy="584775"/>
            </a:xfrm>
            <a:prstGeom prst="rect">
              <a:avLst/>
            </a:prstGeom>
            <a:noFill/>
            <a:ln>
              <a:noFill/>
            </a:ln>
          </p:spPr>
          <p:txBody>
            <a:bodyPr wrap="square" rtlCol="0">
              <a:spAutoFit/>
            </a:bodyPr>
            <a:lstStyle/>
            <a:p>
              <a:pPr algn="ctr"/>
              <a:r>
                <a:rPr lang="en-US" sz="1600" dirty="0">
                  <a:solidFill>
                    <a:schemeClr val="bg1"/>
                  </a:solidFill>
                  <a:latin typeface="Futura-Light" panose="020B0400000000000000" pitchFamily="34" charset="0"/>
                </a:rPr>
                <a:t>Connect Wilson (Penglai) </a:t>
              </a:r>
              <a:r>
                <a:rPr lang="en-US" sz="1600" dirty="0" err="1">
                  <a:solidFill>
                    <a:schemeClr val="bg1"/>
                  </a:solidFill>
                  <a:latin typeface="Futura-Light" panose="020B0400000000000000" pitchFamily="34" charset="0"/>
                </a:rPr>
                <a:t>Chemie</a:t>
              </a:r>
              <a:r>
                <a:rPr lang="en-US" sz="1600" dirty="0">
                  <a:solidFill>
                    <a:schemeClr val="bg1"/>
                  </a:solidFill>
                  <a:latin typeface="Futura-Light" panose="020B0400000000000000" pitchFamily="34" charset="0"/>
                </a:rPr>
                <a:t> Co. Ltd.</a:t>
              </a:r>
              <a:endParaRPr lang="fr-FR" sz="1600" dirty="0">
                <a:solidFill>
                  <a:schemeClr val="bg1"/>
                </a:solidFill>
                <a:latin typeface="Futura-Light" panose="020B0400000000000000" pitchFamily="34" charset="0"/>
              </a:endParaRPr>
            </a:p>
          </p:txBody>
        </p:sp>
      </p:grpSp>
      <p:sp>
        <p:nvSpPr>
          <p:cNvPr id="38" name="Textplatzhalter 23">
            <a:extLst>
              <a:ext uri="{FF2B5EF4-FFF2-40B4-BE49-F238E27FC236}">
                <a16:creationId xmlns:a16="http://schemas.microsoft.com/office/drawing/2014/main" id="{2D008305-EF17-41B2-B48F-0F5D9E7F41D5}"/>
              </a:ext>
            </a:extLst>
          </p:cNvPr>
          <p:cNvSpPr txBox="1">
            <a:spLocks/>
          </p:cNvSpPr>
          <p:nvPr/>
        </p:nvSpPr>
        <p:spPr>
          <a:xfrm>
            <a:off x="0" y="261338"/>
            <a:ext cx="1191885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de-DE" sz="5000" dirty="0">
                <a:solidFill>
                  <a:schemeClr val="bg2">
                    <a:lumMod val="25000"/>
                  </a:schemeClr>
                </a:solidFill>
                <a:latin typeface="Futura Bk BT" panose="020B0502020204020303" pitchFamily="34" charset="0"/>
              </a:rPr>
              <a:t>PRODUCTION </a:t>
            </a:r>
            <a:r>
              <a:rPr lang="de-DE" sz="5000" dirty="0">
                <a:solidFill>
                  <a:srgbClr val="91CFF0"/>
                </a:solidFill>
                <a:latin typeface="Futura Bk BT" panose="020B0502020204020303" pitchFamily="34" charset="0"/>
              </a:rPr>
              <a:t>SITES</a:t>
            </a:r>
          </a:p>
        </p:txBody>
      </p:sp>
      <p:pic>
        <p:nvPicPr>
          <p:cNvPr id="39" name="Picture 38">
            <a:extLst>
              <a:ext uri="{FF2B5EF4-FFF2-40B4-BE49-F238E27FC236}">
                <a16:creationId xmlns:a16="http://schemas.microsoft.com/office/drawing/2014/main" id="{D904BC62-E357-4F48-B436-D8AEB2C3FB34}"/>
              </a:ext>
            </a:extLst>
          </p:cNvPr>
          <p:cNvPicPr>
            <a:picLocks noChangeAspect="1"/>
          </p:cNvPicPr>
          <p:nvPr/>
        </p:nvPicPr>
        <p:blipFill rotWithShape="1">
          <a:blip r:embed="rId4">
            <a:extLst>
              <a:ext uri="{28A0092B-C50C-407E-A947-70E740481C1C}">
                <a14:useLocalDpi xmlns:a14="http://schemas.microsoft.com/office/drawing/2010/main" val="0"/>
              </a:ext>
            </a:extLst>
          </a:blip>
          <a:srcRect l="20191" t="21246" r="18980" b="20896"/>
          <a:stretch/>
        </p:blipFill>
        <p:spPr>
          <a:xfrm>
            <a:off x="273146" y="74633"/>
            <a:ext cx="2448789" cy="1310324"/>
          </a:xfrm>
          <a:prstGeom prst="rect">
            <a:avLst/>
          </a:prstGeom>
        </p:spPr>
      </p:pic>
      <p:sp>
        <p:nvSpPr>
          <p:cNvPr id="40" name="Rectangle 39">
            <a:extLst>
              <a:ext uri="{FF2B5EF4-FFF2-40B4-BE49-F238E27FC236}">
                <a16:creationId xmlns:a16="http://schemas.microsoft.com/office/drawing/2014/main" id="{66F89045-C831-4330-B2A4-2263ECA653AC}"/>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1" name="Textplatzhalter 23">
            <a:extLst>
              <a:ext uri="{FF2B5EF4-FFF2-40B4-BE49-F238E27FC236}">
                <a16:creationId xmlns:a16="http://schemas.microsoft.com/office/drawing/2014/main" id="{94B7D9D2-873B-402B-96F8-6A7B416426AD}"/>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We are a Global Company</a:t>
            </a:r>
            <a:endParaRPr lang="de-DE" sz="2000" dirty="0">
              <a:solidFill>
                <a:srgbClr val="91CFF0"/>
              </a:solidFill>
              <a:latin typeface="Futura Bk BT" panose="020B0502020204020303" pitchFamily="34" charset="0"/>
            </a:endParaRPr>
          </a:p>
        </p:txBody>
      </p:sp>
      <p:grpSp>
        <p:nvGrpSpPr>
          <p:cNvPr id="43" name="Group 42">
            <a:extLst>
              <a:ext uri="{FF2B5EF4-FFF2-40B4-BE49-F238E27FC236}">
                <a16:creationId xmlns:a16="http://schemas.microsoft.com/office/drawing/2014/main" id="{25EF2C99-538B-43EF-9A7A-7A87D76E0E61}"/>
              </a:ext>
            </a:extLst>
          </p:cNvPr>
          <p:cNvGrpSpPr/>
          <p:nvPr/>
        </p:nvGrpSpPr>
        <p:grpSpPr>
          <a:xfrm>
            <a:off x="8159096" y="1271872"/>
            <a:ext cx="2967486" cy="4878761"/>
            <a:chOff x="8159096" y="1953343"/>
            <a:chExt cx="2967486" cy="4878761"/>
          </a:xfrm>
        </p:grpSpPr>
        <p:sp>
          <p:nvSpPr>
            <p:cNvPr id="45" name="Rectangle 44">
              <a:extLst>
                <a:ext uri="{FF2B5EF4-FFF2-40B4-BE49-F238E27FC236}">
                  <a16:creationId xmlns:a16="http://schemas.microsoft.com/office/drawing/2014/main" id="{0BBA69ED-56D4-4C17-AA1B-40D2F6A1633D}"/>
                </a:ext>
              </a:extLst>
            </p:cNvPr>
            <p:cNvSpPr/>
            <p:nvPr/>
          </p:nvSpPr>
          <p:spPr>
            <a:xfrm>
              <a:off x="8159096" y="3145285"/>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dirty="0"/>
            </a:p>
          </p:txBody>
        </p:sp>
        <p:sp>
          <p:nvSpPr>
            <p:cNvPr id="46" name="Rectangle 45">
              <a:extLst>
                <a:ext uri="{FF2B5EF4-FFF2-40B4-BE49-F238E27FC236}">
                  <a16:creationId xmlns:a16="http://schemas.microsoft.com/office/drawing/2014/main" id="{4AF38D28-4A49-47F6-8A48-443E1AE12968}"/>
                </a:ext>
              </a:extLst>
            </p:cNvPr>
            <p:cNvSpPr/>
            <p:nvPr/>
          </p:nvSpPr>
          <p:spPr>
            <a:xfrm>
              <a:off x="8280476"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7" name="Bildplatzhalter 16">
              <a:extLst>
                <a:ext uri="{FF2B5EF4-FFF2-40B4-BE49-F238E27FC236}">
                  <a16:creationId xmlns:a16="http://schemas.microsoft.com/office/drawing/2014/main" id="{78660FC9-677C-48A2-90C8-3B9AC42B227C}"/>
                </a:ext>
              </a:extLst>
            </p:cNvPr>
            <p:cNvPicPr>
              <a:picLocks noChangeAspect="1"/>
            </p:cNvPicPr>
            <p:nvPr/>
          </p:nvPicPr>
          <p:blipFill>
            <a:blip r:embed="rId5">
              <a:extLst>
                <a:ext uri="{28A0092B-C50C-407E-A947-70E740481C1C}">
                  <a14:useLocalDpi xmlns:a14="http://schemas.microsoft.com/office/drawing/2010/main" val="0"/>
                </a:ext>
              </a:extLst>
            </a:blip>
            <a:srcRect l="5335" r="5335"/>
            <a:stretch/>
          </p:blipFill>
          <p:spPr>
            <a:xfrm>
              <a:off x="8280474" y="1953343"/>
              <a:ext cx="2700672" cy="1827829"/>
            </a:xfrm>
            <a:prstGeom prst="rect">
              <a:avLst/>
            </a:prstGeom>
            <a:ln w="15875">
              <a:solidFill>
                <a:schemeClr val="accent1"/>
              </a:solidFill>
            </a:ln>
          </p:spPr>
        </p:pic>
        <p:sp>
          <p:nvSpPr>
            <p:cNvPr id="48" name="TextBox 47">
              <a:extLst>
                <a:ext uri="{FF2B5EF4-FFF2-40B4-BE49-F238E27FC236}">
                  <a16:creationId xmlns:a16="http://schemas.microsoft.com/office/drawing/2014/main" id="{D226A6A5-3876-4829-A779-7D6855B04270}"/>
                </a:ext>
              </a:extLst>
            </p:cNvPr>
            <p:cNvSpPr txBox="1"/>
            <p:nvPr/>
          </p:nvSpPr>
          <p:spPr>
            <a:xfrm>
              <a:off x="8280474" y="3880692"/>
              <a:ext cx="2711307" cy="584775"/>
            </a:xfrm>
            <a:prstGeom prst="rect">
              <a:avLst/>
            </a:prstGeom>
            <a:noFill/>
            <a:ln>
              <a:noFill/>
            </a:ln>
          </p:spPr>
          <p:txBody>
            <a:bodyPr wrap="square" rtlCol="0">
              <a:spAutoFit/>
            </a:bodyPr>
            <a:lstStyle/>
            <a:p>
              <a:pPr algn="ctr"/>
              <a:r>
                <a:rPr lang="en-US" sz="1600" dirty="0" err="1">
                  <a:solidFill>
                    <a:schemeClr val="bg1"/>
                  </a:solidFill>
                  <a:latin typeface="Futura-Light" panose="020B0400000000000000" pitchFamily="34" charset="0"/>
                </a:rPr>
                <a:t>LinYi</a:t>
              </a:r>
              <a:r>
                <a:rPr lang="en-US" sz="1600" dirty="0">
                  <a:solidFill>
                    <a:schemeClr val="bg1"/>
                  </a:solidFill>
                  <a:latin typeface="Futura-Light" panose="020B0400000000000000" pitchFamily="34" charset="0"/>
                </a:rPr>
                <a:t> Connect Chemical Technology Co. Ltd.</a:t>
              </a:r>
              <a:endParaRPr lang="fr-FR" sz="1600" dirty="0">
                <a:solidFill>
                  <a:schemeClr val="bg1"/>
                </a:solidFill>
                <a:latin typeface="Futura-Light" panose="020B0400000000000000" pitchFamily="34" charset="0"/>
              </a:endParaRPr>
            </a:p>
          </p:txBody>
        </p:sp>
      </p:grpSp>
      <p:sp>
        <p:nvSpPr>
          <p:cNvPr id="50" name="TextBox 49">
            <a:extLst>
              <a:ext uri="{FF2B5EF4-FFF2-40B4-BE49-F238E27FC236}">
                <a16:creationId xmlns:a16="http://schemas.microsoft.com/office/drawing/2014/main" id="{DE4D28C3-0C46-474C-BAF5-BBBFD85AD7B0}"/>
              </a:ext>
            </a:extLst>
          </p:cNvPr>
          <p:cNvSpPr txBox="1"/>
          <p:nvPr/>
        </p:nvSpPr>
        <p:spPr>
          <a:xfrm>
            <a:off x="5102087" y="3856417"/>
            <a:ext cx="2470504" cy="2008242"/>
          </a:xfrm>
          <a:prstGeom prst="rect">
            <a:avLst/>
          </a:prstGeom>
          <a:noFill/>
        </p:spPr>
        <p:txBody>
          <a:bodyPr wrap="square" rtlCol="0">
            <a:spAutoFit/>
          </a:bodyPr>
          <a:lstStyle/>
          <a:p>
            <a:r>
              <a:rPr lang="en-US" sz="1400" dirty="0">
                <a:solidFill>
                  <a:srgbClr val="4FB9E9"/>
                </a:solidFill>
                <a:latin typeface="Futura Bk BT" panose="020B0502020204020303" pitchFamily="34" charset="0"/>
              </a:rPr>
              <a:t>PRODUCTS</a:t>
            </a:r>
            <a:br>
              <a:rPr lang="en-US" sz="1400" dirty="0">
                <a:solidFill>
                  <a:srgbClr val="4FB9E9"/>
                </a:solidFill>
                <a:latin typeface="Futura Bk BT" panose="020B0502020204020303" pitchFamily="34" charset="0"/>
              </a:rPr>
            </a:br>
            <a:r>
              <a:rPr lang="en-US" sz="1300" dirty="0">
                <a:latin typeface="Futura-Light" panose="020B0400000000000000" pitchFamily="34" charset="0"/>
              </a:rPr>
              <a:t>Color formers and intermediates for thermal paper coating</a:t>
            </a:r>
          </a:p>
          <a:p>
            <a:pPr>
              <a:lnSpc>
                <a:spcPct val="150000"/>
              </a:lnSpc>
            </a:pPr>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- 2 (ODB – 2)	</a:t>
            </a:r>
          </a:p>
          <a:p>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- 205 (S205)	</a:t>
            </a:r>
          </a:p>
          <a:p>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- 1 (ODB – 1) 	</a:t>
            </a:r>
            <a:br>
              <a:rPr lang="en-US" sz="1300" dirty="0">
                <a:solidFill>
                  <a:srgbClr val="3B3838"/>
                </a:solidFill>
                <a:latin typeface="Futura-Light" panose="020B0400000000000000" pitchFamily="34" charset="0"/>
              </a:rPr>
            </a:br>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Green (I-2GN)</a:t>
            </a:r>
            <a:endParaRPr lang="en-IN" sz="1300" dirty="0">
              <a:solidFill>
                <a:srgbClr val="3B3838"/>
              </a:solidFill>
              <a:latin typeface="Futura-Light" panose="020B0400000000000000" pitchFamily="34" charset="0"/>
            </a:endParaRPr>
          </a:p>
          <a:p>
            <a:r>
              <a:rPr lang="en-IN" sz="1300" dirty="0">
                <a:solidFill>
                  <a:srgbClr val="3B3838"/>
                </a:solidFill>
                <a:latin typeface="Futura-Light" panose="020B0400000000000000" pitchFamily="34" charset="0"/>
              </a:rPr>
              <a:t>MMD/DPA 		</a:t>
            </a:r>
          </a:p>
          <a:p>
            <a:r>
              <a:rPr lang="en-IN" sz="1300" dirty="0">
                <a:solidFill>
                  <a:srgbClr val="3B3838"/>
                </a:solidFill>
                <a:latin typeface="Futura-Light" panose="020B0400000000000000" pitchFamily="34" charset="0"/>
              </a:rPr>
              <a:t>BBA/Keto Acid	</a:t>
            </a:r>
          </a:p>
        </p:txBody>
      </p:sp>
      <p:sp>
        <p:nvSpPr>
          <p:cNvPr id="51" name="TextBox 50">
            <a:extLst>
              <a:ext uri="{FF2B5EF4-FFF2-40B4-BE49-F238E27FC236}">
                <a16:creationId xmlns:a16="http://schemas.microsoft.com/office/drawing/2014/main" id="{0502D773-B38F-4ACB-B9CA-2DFCAD8936F5}"/>
              </a:ext>
            </a:extLst>
          </p:cNvPr>
          <p:cNvSpPr txBox="1"/>
          <p:nvPr/>
        </p:nvSpPr>
        <p:spPr>
          <a:xfrm>
            <a:off x="1563757" y="3882374"/>
            <a:ext cx="2442946" cy="1215717"/>
          </a:xfrm>
          <a:prstGeom prst="rect">
            <a:avLst/>
          </a:prstGeom>
          <a:noFill/>
        </p:spPr>
        <p:txBody>
          <a:bodyPr wrap="square" rtlCol="0">
            <a:spAutoFit/>
          </a:bodyPr>
          <a:lstStyle/>
          <a:p>
            <a:pPr>
              <a:lnSpc>
                <a:spcPct val="150000"/>
              </a:lnSpc>
            </a:pPr>
            <a:r>
              <a:rPr lang="en-US" sz="1400" dirty="0">
                <a:solidFill>
                  <a:srgbClr val="4FB9E9"/>
                </a:solidFill>
                <a:latin typeface="Futura Bk BT" panose="020B0502020204020303" pitchFamily="34" charset="0"/>
              </a:rPr>
              <a:t>PRODUCTS</a:t>
            </a:r>
          </a:p>
          <a:p>
            <a:r>
              <a:rPr lang="en-US" sz="1300" dirty="0">
                <a:solidFill>
                  <a:schemeClr val="bg2">
                    <a:lumMod val="25000"/>
                  </a:schemeClr>
                </a:solidFill>
                <a:latin typeface="Futura-Light" panose="020B0400000000000000" pitchFamily="34" charset="0"/>
              </a:rPr>
              <a:t>1,2,3 Benzotriazole  	</a:t>
            </a:r>
          </a:p>
          <a:p>
            <a:r>
              <a:rPr lang="en-US" sz="1300" dirty="0" err="1">
                <a:solidFill>
                  <a:schemeClr val="bg2">
                    <a:lumMod val="25000"/>
                  </a:schemeClr>
                </a:solidFill>
                <a:latin typeface="Futura-Light" panose="020B0400000000000000" pitchFamily="34" charset="0"/>
              </a:rPr>
              <a:t>Tolyltriazole</a:t>
            </a:r>
            <a:r>
              <a:rPr lang="en-US" sz="1300" dirty="0">
                <a:solidFill>
                  <a:schemeClr val="bg2">
                    <a:lumMod val="25000"/>
                  </a:schemeClr>
                </a:solidFill>
                <a:latin typeface="Futura-Light" panose="020B0400000000000000" pitchFamily="34" charset="0"/>
              </a:rPr>
              <a:t> &amp; salts	</a:t>
            </a:r>
          </a:p>
          <a:p>
            <a:r>
              <a:rPr lang="en-US" sz="1300" dirty="0">
                <a:solidFill>
                  <a:schemeClr val="bg2">
                    <a:lumMod val="25000"/>
                  </a:schemeClr>
                </a:solidFill>
                <a:latin typeface="Futura-Light" panose="020B0400000000000000" pitchFamily="34" charset="0"/>
              </a:rPr>
              <a:t>5-Methylbenzotriazole 	</a:t>
            </a:r>
          </a:p>
          <a:p>
            <a:r>
              <a:rPr lang="en-US" sz="1300" dirty="0">
                <a:solidFill>
                  <a:schemeClr val="bg2">
                    <a:lumMod val="25000"/>
                  </a:schemeClr>
                </a:solidFill>
                <a:latin typeface="Futura-Light" panose="020B0400000000000000" pitchFamily="34" charset="0"/>
              </a:rPr>
              <a:t>Bisphenol S 		</a:t>
            </a:r>
            <a:endParaRPr lang="en-IN" sz="1300" dirty="0">
              <a:solidFill>
                <a:schemeClr val="bg2">
                  <a:lumMod val="25000"/>
                </a:schemeClr>
              </a:solidFill>
              <a:latin typeface="Futura-Light" panose="020B0400000000000000" pitchFamily="34" charset="0"/>
            </a:endParaRPr>
          </a:p>
        </p:txBody>
      </p:sp>
      <p:sp>
        <p:nvSpPr>
          <p:cNvPr id="52" name="TextBox 51">
            <a:extLst>
              <a:ext uri="{FF2B5EF4-FFF2-40B4-BE49-F238E27FC236}">
                <a16:creationId xmlns:a16="http://schemas.microsoft.com/office/drawing/2014/main" id="{FFF90F3F-7B04-4F2A-B1E6-59C0CB7B4D7B}"/>
              </a:ext>
            </a:extLst>
          </p:cNvPr>
          <p:cNvSpPr txBox="1"/>
          <p:nvPr/>
        </p:nvSpPr>
        <p:spPr>
          <a:xfrm>
            <a:off x="8680174" y="3856417"/>
            <a:ext cx="2443096" cy="1315745"/>
          </a:xfrm>
          <a:prstGeom prst="rect">
            <a:avLst/>
          </a:prstGeom>
          <a:noFill/>
        </p:spPr>
        <p:txBody>
          <a:bodyPr wrap="square" rtlCol="0">
            <a:spAutoFit/>
          </a:bodyPr>
          <a:lstStyle/>
          <a:p>
            <a:pPr>
              <a:lnSpc>
                <a:spcPct val="150000"/>
              </a:lnSpc>
            </a:pPr>
            <a:r>
              <a:rPr lang="en-US" sz="1400" dirty="0">
                <a:solidFill>
                  <a:srgbClr val="4FB9E9"/>
                </a:solidFill>
                <a:latin typeface="Futura Bk BT" panose="020B0502020204020303" pitchFamily="34" charset="0"/>
              </a:rPr>
              <a:t>PRODUCTS</a:t>
            </a:r>
          </a:p>
          <a:p>
            <a:pPr>
              <a:lnSpc>
                <a:spcPct val="150000"/>
              </a:lnSpc>
            </a:pPr>
            <a:r>
              <a:rPr lang="en-US" sz="1300" dirty="0" err="1">
                <a:solidFill>
                  <a:srgbClr val="3B3838"/>
                </a:solidFill>
                <a:latin typeface="Futura-Light" panose="020B0400000000000000" pitchFamily="34" charset="0"/>
              </a:rPr>
              <a:t>Ethylbenzyl</a:t>
            </a:r>
            <a:r>
              <a:rPr lang="en-US" sz="1300" dirty="0">
                <a:solidFill>
                  <a:srgbClr val="3B3838"/>
                </a:solidFill>
                <a:latin typeface="Futura-Light" panose="020B0400000000000000" pitchFamily="34" charset="0"/>
              </a:rPr>
              <a:t> Chloride (EBC) </a:t>
            </a:r>
          </a:p>
          <a:p>
            <a:r>
              <a:rPr lang="en-US" sz="1300" dirty="0">
                <a:solidFill>
                  <a:srgbClr val="3B3838"/>
                </a:solidFill>
                <a:latin typeface="Futura-Light" panose="020B0400000000000000" pitchFamily="34" charset="0"/>
              </a:rPr>
              <a:t>Methylbenzyl Chloride (MBC)</a:t>
            </a:r>
          </a:p>
          <a:p>
            <a:r>
              <a:rPr lang="en-US" sz="1300" dirty="0">
                <a:solidFill>
                  <a:srgbClr val="3B3838"/>
                </a:solidFill>
                <a:latin typeface="Futura-Light" panose="020B0400000000000000" pitchFamily="34" charset="0"/>
              </a:rPr>
              <a:t>Quaternary Ammonium Compounds</a:t>
            </a:r>
            <a:endParaRPr lang="en-IN" sz="1300" dirty="0">
              <a:solidFill>
                <a:srgbClr val="3B3838"/>
              </a:solidFill>
              <a:latin typeface="Futura-Light" panose="020B0400000000000000" pitchFamily="34" charset="0"/>
            </a:endParaRPr>
          </a:p>
        </p:txBody>
      </p:sp>
      <p:pic>
        <p:nvPicPr>
          <p:cNvPr id="53" name="Picture 52">
            <a:extLst>
              <a:ext uri="{FF2B5EF4-FFF2-40B4-BE49-F238E27FC236}">
                <a16:creationId xmlns:a16="http://schemas.microsoft.com/office/drawing/2014/main" id="{A2FC6C75-8F80-4E9F-B72B-C0709E5A7E5F}"/>
              </a:ext>
            </a:extLst>
          </p:cNvPr>
          <p:cNvPicPr>
            <a:picLocks noChangeAspect="1"/>
          </p:cNvPicPr>
          <p:nvPr/>
        </p:nvPicPr>
        <p:blipFill rotWithShape="1">
          <a:blip r:embed="rId6">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738377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F6EAD0-9C1F-4BDF-B86D-F2F24DE5FB5A}"/>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AFBB1926-9B7C-4864-8234-0BC20E390DE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B0D341E4-15DE-42F1-A493-7BA07DC8CCA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8E37F65-5BC0-45AE-A764-E9297A4BEF6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5F9970B7-9283-478B-A58F-764010581A7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B1D97896-1041-4B84-A112-589591C3CA2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C899A7BE-6F98-415F-9B6B-37A45659746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A161205D-4E55-497A-93D2-18FCCA77DC8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A2201BC9-E4ED-4D5B-9158-E3F6D65D6EB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object 21">
            <a:hlinkClick r:id="rId10" action="ppaction://hlinksldjump"/>
            <a:extLst>
              <a:ext uri="{FF2B5EF4-FFF2-40B4-BE49-F238E27FC236}">
                <a16:creationId xmlns:a16="http://schemas.microsoft.com/office/drawing/2014/main" id="{5D074F39-3311-41E7-8321-FB0ACA103A9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291259C-B6A1-4794-8234-AAB557A0938E}"/>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D7F24A13-F1B5-4B90-A9BC-EAD65665132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CFF92F1-C962-42D1-A626-8FBAC6F515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E9209FD-AFEA-47ED-8B9F-457F10A45CB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999617272"/>
      </p:ext>
    </p:extLst>
  </p:cSld>
  <p:clrMapOvr>
    <a:masterClrMapping/>
  </p:clrMapOvr>
</p:sld>
</file>

<file path=ppt/slides/slide10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EFBED416-8969-4D5B-93D4-6FB056331AF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37F90B32-DC1F-4B96-A81A-88976E11D9B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91BF1BD-4C94-45E1-BB01-DC5055C62E0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AB9132A-BF87-4C60-B1ED-59D04B7039F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670B9250-7153-420F-8CFB-EE685F66C63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0C55E689-18C0-46A7-903A-A9E8F35F221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C7B79FCB-0B22-4D8A-BB32-C614A795BC4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2F4B355A-ADEE-4690-A415-6FF3FAA6110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65A294F-B5B7-438C-BA64-A70A9FD792B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C965D3E9-8109-40C2-A615-260713CD40B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821EC6FB-731E-4C8E-9C98-220FDA227ED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DC1EAAB7-0EE0-4B6F-B2E5-7A8C4B102D3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EC5BA0AF-1CD8-487A-ABF3-52E21FC9A69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0357AB57-ACC3-4D7C-8C51-B6367D80503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66553FEF-B7B1-4CBB-A21C-028054C0A9C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A3F45790-50DC-40C5-AE8A-CF378901167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1AB4BCD-F7C3-4271-8BF0-B2296F3E1A9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E19806A-DD6F-4F36-8467-2FB847A88F7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Chelates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0BD1CA29-2D6A-4B7A-9CC6-748FF47E485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A313A15D-3E22-4FE0-A79A-450CA4AF3D3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11E0EB47-0E9B-485F-8802-32DAB13E459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78AE434D-6E72-4CE2-BB36-E0887004038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315F3724-6239-4B56-B430-2634DA75F85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EBD064B1-08BF-4D87-AC44-37DA95FB18C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91C91355-B3E3-4170-A69D-E2FE8468BD0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6EB8562C-7B68-438C-A57B-5CD6DAC8B50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7C269BD-614B-4549-AE96-9E67AE4370A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BT199</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42AF48B7-230C-4AC7-98D2-357B6F6F074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66DE027B-30F9-4AD0-8C62-EF49CFC8E4F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DB137236-A2AC-4630-952A-968C8D2063E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7F7FE2D3-4CD9-419F-A50D-691389848CE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931F1601-B10F-4FE7-A605-B36FD079E72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6DA62BDB-BAEB-47A0-B191-AADA7975AA3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038DEF75-9785-4973-A8A3-078D27F61EB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952D1CD6-F80B-4C71-8E9C-97C3B339C93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04EF688-9F81-4617-8F4A-5BB69D30C7C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Fluoro Derivatives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Hexafluorozirconic acid (HFZA)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Nickel fluoride tetrahydrate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Potassium hexafluorozirconate (PHFZ)</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97D3D3EB-BE42-4A46-AFB5-1BF936D5968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F75D8311-5539-4195-BE13-D81F78D6180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3D7E75C2-4E3A-4092-AFA6-F7B5827A4C6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FE0B19C3-7D46-4022-B8BA-2F5918305A3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6F144BB7-4915-4ECF-88DE-07223052236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A26D602E-6783-4EAB-B44B-98DF7566504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8CFBAA0C-4DFE-4230-8628-653B9A4A051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87A6FEB-77EC-41EF-A3C4-D0FE1D347F8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01BCA55-E8CF-408C-B93B-B58000B0C39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Organic Titanates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Tetra-2-ethylhexyl titanate (T2EHT)</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Tetra-ethyltitanate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Tetra-n-butyl titanate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Titamix 80/20 (TIPT/TNBT)</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7DE23E05-9710-4067-91D0-D61239BE7A4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F3386FDF-D963-460E-88CE-D0CB13CC96B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45A82AE0-6F57-486D-B81C-A4EE572BC9B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78DE028F-A485-454F-BA1D-8399E6FEEF2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E33A4492-B734-494E-A320-FE33B2D712F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67ABE78B-AB01-413D-AF00-AD67A5BA54D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B0599C68-8EB1-4C17-9712-E87E86D3967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5BCAB100-1C66-434F-AE0E-6827FD8CCA5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F5B7AA2-7013-499B-82AA-360B8A635FF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3F477DF8-E3F1-4D41-BF70-E0AA1166F06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A1888A73-97B5-4047-806E-6F2967EF666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804FAD34-62A1-4BF5-8C28-FF2BE7387B2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7957499C-A4B1-4E0E-AF41-E0CB91BA243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23078666-EC53-4A74-B475-4CD642E559D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1B0417D0-134D-4F7D-8D5B-8A9F4E151FF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9F877722-7293-424E-861D-A158BC8A2BA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661AC341-F6BE-49CC-AB31-3152844E8DC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93AF5FC-F86C-4FF5-AB9A-94BD1A27209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Phenoxyethanol</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948615D-4D61-413B-B8F6-598432C5551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4244A49E-917D-4F0B-AC48-389BD8F728A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66D641F8-195A-4476-97CF-67FAD07E3A5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377F4B13-16ED-47DE-B547-44EE5F26788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D49A81FC-0714-4713-A479-586040C56BF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88ECD4C7-A1D7-4996-8058-32B3DB04633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6DC40B43-1F51-485B-9BE2-49D29664830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E292DFC4-BF6A-495F-A0FF-E941F52F8B4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B554E6A-05B2-460B-B2C4-D7D51A07874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Titanyl sulfate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C70D50-6E18-48D0-A110-0D8D22C8E5BA}"/>
              </a:ext>
            </a:extLst>
          </p:cNvPr>
          <p:cNvPicPr>
            <a:picLocks noChangeAspect="1"/>
          </p:cNvPicPr>
          <p:nvPr/>
        </p:nvPicPr>
        <p:blipFill rotWithShape="1">
          <a:blip r:embed="rId2">
            <a:extLst>
              <a:ext uri="{28A0092B-C50C-407E-A947-70E740481C1C}">
                <a14:useLocalDpi xmlns:a14="http://schemas.microsoft.com/office/drawing/2010/main" val="0"/>
              </a:ext>
            </a:extLst>
          </a:blip>
          <a:srcRect b="16002"/>
          <a:stretch/>
        </p:blipFill>
        <p:spPr>
          <a:xfrm>
            <a:off x="-9617" y="-214"/>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RESINS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90DBC1BA-71EC-4936-845F-084181C7B431}"/>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7702CADA-6195-4FA9-B1C4-4C6EFD9976FC}"/>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D630806F-776E-42DE-B80A-F5C021E6F0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719EA529-7A53-44B6-9F46-A71494946EA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909686B2-B015-4680-A001-1A30C6999F4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38366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48AF2DC1-4181-4713-9328-4AFAF7CF12F7}"/>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 name="Picture 2" descr="A picture containing shape&#10;&#10;Description automatically generated">
            <a:extLst>
              <a:ext uri="{FF2B5EF4-FFF2-40B4-BE49-F238E27FC236}">
                <a16:creationId xmlns:a16="http://schemas.microsoft.com/office/drawing/2014/main" id="{C6C54D68-5BA8-438C-942D-60D1703377D3}"/>
              </a:ext>
            </a:extLst>
          </p:cNvPr>
          <p:cNvPicPr>
            <a:picLocks noChangeAspect="1"/>
          </p:cNvPicPr>
          <p:nvPr/>
        </p:nvPicPr>
        <p:blipFill rotWithShape="1">
          <a:blip r:embed="rId2">
            <a:extLst>
              <a:ext uri="{28A0092B-C50C-407E-A947-70E740481C1C}">
                <a14:useLocalDpi xmlns:a14="http://schemas.microsoft.com/office/drawing/2010/main" val="0"/>
              </a:ext>
            </a:extLst>
          </a:blip>
          <a:srcRect l="50000" b="19185"/>
          <a:stretch/>
        </p:blipFill>
        <p:spPr>
          <a:xfrm>
            <a:off x="3654285" y="808287"/>
            <a:ext cx="4883429" cy="4439831"/>
          </a:xfrm>
          <a:prstGeom prst="rect">
            <a:avLst/>
          </a:prstGeom>
        </p:spPr>
      </p:pic>
      <p:pic>
        <p:nvPicPr>
          <p:cNvPr id="261" name="Bild" descr="Bild"/>
          <p:cNvPicPr>
            <a:picLocks noChangeAspect="1"/>
          </p:cNvPicPr>
          <p:nvPr/>
        </p:nvPicPr>
        <p:blipFill>
          <a:blip r:embed="rId3"/>
          <a:stretch>
            <a:fillRect/>
          </a:stretch>
        </p:blipFill>
        <p:spPr>
          <a:xfrm>
            <a:off x="11557669" y="218017"/>
            <a:ext cx="435432" cy="390245"/>
          </a:xfrm>
          <a:prstGeom prst="rect">
            <a:avLst/>
          </a:prstGeom>
          <a:ln w="12700">
            <a:miter lim="400000"/>
          </a:ln>
        </p:spPr>
      </p:pic>
      <p:sp>
        <p:nvSpPr>
          <p:cNvPr id="267" name="Folien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11</a:t>
            </a:fld>
            <a:endParaRPr/>
          </a:p>
        </p:txBody>
      </p:sp>
      <p:sp>
        <p:nvSpPr>
          <p:cNvPr id="15" name="Textplatzhalter 23">
            <a:extLst>
              <a:ext uri="{FF2B5EF4-FFF2-40B4-BE49-F238E27FC236}">
                <a16:creationId xmlns:a16="http://schemas.microsoft.com/office/drawing/2014/main" id="{8529E475-1434-407F-96EF-1C37032CC50C}"/>
              </a:ext>
            </a:extLst>
          </p:cNvPr>
          <p:cNvSpPr txBox="1">
            <a:spLocks/>
          </p:cNvSpPr>
          <p:nvPr/>
        </p:nvSpPr>
        <p:spPr>
          <a:xfrm>
            <a:off x="352106" y="289120"/>
            <a:ext cx="9640033"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400" dirty="0">
                <a:solidFill>
                  <a:schemeClr val="bg2">
                    <a:lumMod val="25000"/>
                  </a:schemeClr>
                </a:solidFill>
                <a:latin typeface="Futura Bk BT"/>
              </a:rPr>
              <a:t>SOURCING &amp; </a:t>
            </a:r>
            <a:r>
              <a:rPr lang="de-DE" sz="5400" dirty="0">
                <a:solidFill>
                  <a:srgbClr val="91CFF0"/>
                </a:solidFill>
                <a:latin typeface="Futura Bk BT"/>
              </a:rPr>
              <a:t>DISTRIBUTION</a:t>
            </a:r>
            <a:endParaRPr lang="de-DE" sz="5400" dirty="0">
              <a:solidFill>
                <a:srgbClr val="91CFF0"/>
              </a:solidFill>
              <a:latin typeface="Futura Bk BT" panose="020B0502020204020303" pitchFamily="34" charset="0"/>
            </a:endParaRPr>
          </a:p>
        </p:txBody>
      </p:sp>
      <p:sp>
        <p:nvSpPr>
          <p:cNvPr id="9" name="TextBox 8">
            <a:extLst>
              <a:ext uri="{FF2B5EF4-FFF2-40B4-BE49-F238E27FC236}">
                <a16:creationId xmlns:a16="http://schemas.microsoft.com/office/drawing/2014/main" id="{335788A3-B0C6-4FB0-8D51-FCD7C75F08E6}"/>
              </a:ext>
            </a:extLst>
          </p:cNvPr>
          <p:cNvSpPr txBox="1"/>
          <p:nvPr/>
        </p:nvSpPr>
        <p:spPr>
          <a:xfrm>
            <a:off x="2187533" y="1760154"/>
            <a:ext cx="3250095" cy="369332"/>
          </a:xfrm>
          <a:prstGeom prst="rect">
            <a:avLst/>
          </a:prstGeom>
          <a:noFill/>
        </p:spPr>
        <p:txBody>
          <a:bodyPr wrap="square">
            <a:spAutoFit/>
          </a:bodyPr>
          <a:lstStyle/>
          <a:p>
            <a:pPr algn="l"/>
            <a:r>
              <a:rPr lang="en-US" sz="1800" b="0" i="0" dirty="0">
                <a:solidFill>
                  <a:srgbClr val="242424"/>
                </a:solidFill>
                <a:effectLst/>
                <a:latin typeface="Futura"/>
              </a:rPr>
              <a:t>Extensive logistics network</a:t>
            </a:r>
            <a:endParaRPr lang="en-US" sz="1600" b="0" i="0" dirty="0">
              <a:solidFill>
                <a:srgbClr val="242424"/>
              </a:solidFill>
              <a:effectLst/>
              <a:latin typeface="Futura"/>
            </a:endParaRPr>
          </a:p>
        </p:txBody>
      </p:sp>
      <p:sp>
        <p:nvSpPr>
          <p:cNvPr id="11" name="TextBox 10">
            <a:extLst>
              <a:ext uri="{FF2B5EF4-FFF2-40B4-BE49-F238E27FC236}">
                <a16:creationId xmlns:a16="http://schemas.microsoft.com/office/drawing/2014/main" id="{D93D5B2C-7B58-477F-86AE-B8C6C37EFF7C}"/>
              </a:ext>
            </a:extLst>
          </p:cNvPr>
          <p:cNvSpPr txBox="1"/>
          <p:nvPr/>
        </p:nvSpPr>
        <p:spPr>
          <a:xfrm>
            <a:off x="352106" y="6406990"/>
            <a:ext cx="3670854" cy="646331"/>
          </a:xfrm>
          <a:prstGeom prst="rect">
            <a:avLst/>
          </a:prstGeom>
          <a:noFill/>
        </p:spPr>
        <p:txBody>
          <a:bodyPr wrap="square">
            <a:spAutoFit/>
          </a:bodyPr>
          <a:lstStyle/>
          <a:p>
            <a:pPr marL="0" marR="0">
              <a:spcBef>
                <a:spcPts val="0"/>
              </a:spcBef>
              <a:spcAft>
                <a:spcPts val="0"/>
              </a:spcAft>
            </a:pPr>
            <a:r>
              <a:rPr lang="en-US" sz="1800" dirty="0">
                <a:solidFill>
                  <a:srgbClr val="000000"/>
                </a:solidFill>
                <a:effectLst/>
                <a:latin typeface="Futura"/>
                <a:ea typeface="Calibri" panose="020F0502020204030204" pitchFamily="34" charset="0"/>
              </a:rPr>
              <a:t>Join Resources Build Solutions</a:t>
            </a:r>
            <a:endParaRPr lang="en-US" sz="2400" dirty="0">
              <a:effectLst/>
              <a:latin typeface="Futura"/>
              <a:ea typeface="Calibri" panose="020F0502020204030204" pitchFamily="34" charset="0"/>
            </a:endParaRPr>
          </a:p>
          <a:p>
            <a:pPr marL="0" marR="0">
              <a:spcBef>
                <a:spcPts val="0"/>
              </a:spcBef>
              <a:spcAft>
                <a:spcPts val="0"/>
              </a:spcAft>
            </a:pPr>
            <a:r>
              <a:rPr lang="en-US" sz="1800" dirty="0">
                <a:solidFill>
                  <a:srgbClr val="000000"/>
                </a:solidFill>
                <a:effectLst/>
                <a:latin typeface="Futura"/>
                <a:ea typeface="Calibri" panose="020F0502020204030204" pitchFamily="34" charset="0"/>
              </a:rPr>
              <a:t> </a:t>
            </a:r>
            <a:endParaRPr lang="en-US" sz="2400" dirty="0">
              <a:effectLst/>
              <a:latin typeface="Futura"/>
              <a:ea typeface="Calibri" panose="020F0502020204030204" pitchFamily="34" charset="0"/>
            </a:endParaRPr>
          </a:p>
        </p:txBody>
      </p:sp>
      <p:sp>
        <p:nvSpPr>
          <p:cNvPr id="10" name="AutoShape 2">
            <a:extLst>
              <a:ext uri="{FF2B5EF4-FFF2-40B4-BE49-F238E27FC236}">
                <a16:creationId xmlns:a16="http://schemas.microsoft.com/office/drawing/2014/main" id="{D7568EE4-A505-44DC-90D1-81D7180740B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TextBox 11">
            <a:extLst>
              <a:ext uri="{FF2B5EF4-FFF2-40B4-BE49-F238E27FC236}">
                <a16:creationId xmlns:a16="http://schemas.microsoft.com/office/drawing/2014/main" id="{F75D12C6-45D0-4A61-A52E-868CEFEDCDF8}"/>
              </a:ext>
            </a:extLst>
          </p:cNvPr>
          <p:cNvSpPr txBox="1"/>
          <p:nvPr/>
        </p:nvSpPr>
        <p:spPr>
          <a:xfrm>
            <a:off x="5950434" y="2145398"/>
            <a:ext cx="4680773" cy="369332"/>
          </a:xfrm>
          <a:prstGeom prst="rect">
            <a:avLst/>
          </a:prstGeom>
          <a:noFill/>
        </p:spPr>
        <p:txBody>
          <a:bodyPr wrap="square">
            <a:spAutoFit/>
          </a:bodyPr>
          <a:lstStyle/>
          <a:p>
            <a:pPr algn="l"/>
            <a:r>
              <a:rPr lang="en-US" sz="1800" i="0" dirty="0">
                <a:solidFill>
                  <a:srgbClr val="242424"/>
                </a:solidFill>
                <a:effectLst/>
                <a:latin typeface="Futura"/>
              </a:rPr>
              <a:t>Logistic platforms in major logistic hubs</a:t>
            </a:r>
            <a:endParaRPr lang="en-US" sz="1600" i="0" dirty="0">
              <a:solidFill>
                <a:srgbClr val="242424"/>
              </a:solidFill>
              <a:effectLst/>
              <a:latin typeface="Futura"/>
            </a:endParaRPr>
          </a:p>
        </p:txBody>
      </p:sp>
      <p:sp>
        <p:nvSpPr>
          <p:cNvPr id="14" name="TextBox 13">
            <a:extLst>
              <a:ext uri="{FF2B5EF4-FFF2-40B4-BE49-F238E27FC236}">
                <a16:creationId xmlns:a16="http://schemas.microsoft.com/office/drawing/2014/main" id="{3EA33B3A-58F3-4EAB-A6A7-3BD0FF7E3416}"/>
              </a:ext>
            </a:extLst>
          </p:cNvPr>
          <p:cNvSpPr txBox="1"/>
          <p:nvPr/>
        </p:nvSpPr>
        <p:spPr>
          <a:xfrm>
            <a:off x="5917303" y="2993933"/>
            <a:ext cx="2219531" cy="369332"/>
          </a:xfrm>
          <a:prstGeom prst="rect">
            <a:avLst/>
          </a:prstGeom>
          <a:noFill/>
        </p:spPr>
        <p:txBody>
          <a:bodyPr wrap="square">
            <a:spAutoFit/>
          </a:bodyPr>
          <a:lstStyle/>
          <a:p>
            <a:pPr algn="l"/>
            <a:r>
              <a:rPr lang="en-US" sz="1800" b="0" i="0" dirty="0">
                <a:solidFill>
                  <a:srgbClr val="242424"/>
                </a:solidFill>
                <a:effectLst/>
                <a:latin typeface="Futura"/>
              </a:rPr>
              <a:t>Local warehouse</a:t>
            </a:r>
            <a:endParaRPr lang="en-US" sz="1600" b="0" i="0" dirty="0">
              <a:solidFill>
                <a:srgbClr val="242424"/>
              </a:solidFill>
              <a:effectLst/>
              <a:latin typeface="Futura"/>
            </a:endParaRPr>
          </a:p>
        </p:txBody>
      </p:sp>
      <p:sp>
        <p:nvSpPr>
          <p:cNvPr id="16" name="TextBox 15">
            <a:extLst>
              <a:ext uri="{FF2B5EF4-FFF2-40B4-BE49-F238E27FC236}">
                <a16:creationId xmlns:a16="http://schemas.microsoft.com/office/drawing/2014/main" id="{712C327D-5D0D-4871-BAC5-A5BABA3F19A2}"/>
              </a:ext>
            </a:extLst>
          </p:cNvPr>
          <p:cNvSpPr txBox="1"/>
          <p:nvPr/>
        </p:nvSpPr>
        <p:spPr>
          <a:xfrm>
            <a:off x="1764647" y="3403779"/>
            <a:ext cx="3422373" cy="369332"/>
          </a:xfrm>
          <a:prstGeom prst="rect">
            <a:avLst/>
          </a:prstGeom>
          <a:noFill/>
        </p:spPr>
        <p:txBody>
          <a:bodyPr wrap="square">
            <a:spAutoFit/>
          </a:bodyPr>
          <a:lstStyle/>
          <a:p>
            <a:pPr algn="r"/>
            <a:r>
              <a:rPr lang="en-US" sz="1800" b="0" i="0" dirty="0">
                <a:solidFill>
                  <a:srgbClr val="242424"/>
                </a:solidFill>
                <a:effectLst/>
                <a:latin typeface="Futura"/>
              </a:rPr>
              <a:t>Industry range of products</a:t>
            </a:r>
            <a:endParaRPr lang="en-US" sz="1600" b="0" i="0" dirty="0">
              <a:solidFill>
                <a:srgbClr val="242424"/>
              </a:solidFill>
              <a:effectLst/>
              <a:latin typeface="Futura"/>
            </a:endParaRPr>
          </a:p>
        </p:txBody>
      </p:sp>
      <p:sp>
        <p:nvSpPr>
          <p:cNvPr id="18" name="TextBox 17">
            <a:extLst>
              <a:ext uri="{FF2B5EF4-FFF2-40B4-BE49-F238E27FC236}">
                <a16:creationId xmlns:a16="http://schemas.microsoft.com/office/drawing/2014/main" id="{FBBFD9AC-0E7B-48F7-8063-A90C2D679097}"/>
              </a:ext>
            </a:extLst>
          </p:cNvPr>
          <p:cNvSpPr txBox="1"/>
          <p:nvPr/>
        </p:nvSpPr>
        <p:spPr>
          <a:xfrm>
            <a:off x="5950434" y="3823218"/>
            <a:ext cx="3700250" cy="369332"/>
          </a:xfrm>
          <a:prstGeom prst="rect">
            <a:avLst/>
          </a:prstGeom>
          <a:noFill/>
        </p:spPr>
        <p:txBody>
          <a:bodyPr wrap="square">
            <a:spAutoFit/>
          </a:bodyPr>
          <a:lstStyle/>
          <a:p>
            <a:pPr algn="l"/>
            <a:r>
              <a:rPr lang="en-US" sz="1800" b="0" i="0" dirty="0">
                <a:solidFill>
                  <a:srgbClr val="242424"/>
                </a:solidFill>
                <a:effectLst/>
                <a:latin typeface="Futura"/>
              </a:rPr>
              <a:t>Exclusive distribution channel</a:t>
            </a:r>
            <a:endParaRPr lang="en-US" sz="1600" b="0" i="0" dirty="0">
              <a:solidFill>
                <a:srgbClr val="242424"/>
              </a:solidFill>
              <a:effectLst/>
              <a:latin typeface="Futura"/>
            </a:endParaRPr>
          </a:p>
        </p:txBody>
      </p:sp>
      <p:sp>
        <p:nvSpPr>
          <p:cNvPr id="20" name="TextBox 19">
            <a:extLst>
              <a:ext uri="{FF2B5EF4-FFF2-40B4-BE49-F238E27FC236}">
                <a16:creationId xmlns:a16="http://schemas.microsoft.com/office/drawing/2014/main" id="{9388E01A-BB55-42DA-AED0-C95647D0E3A8}"/>
              </a:ext>
            </a:extLst>
          </p:cNvPr>
          <p:cNvSpPr txBox="1"/>
          <p:nvPr/>
        </p:nvSpPr>
        <p:spPr>
          <a:xfrm>
            <a:off x="3250290" y="2583231"/>
            <a:ext cx="2219531" cy="369332"/>
          </a:xfrm>
          <a:prstGeom prst="rect">
            <a:avLst/>
          </a:prstGeom>
          <a:noFill/>
        </p:spPr>
        <p:txBody>
          <a:bodyPr wrap="square">
            <a:spAutoFit/>
          </a:bodyPr>
          <a:lstStyle/>
          <a:p>
            <a:pPr algn="l"/>
            <a:r>
              <a:rPr lang="en-US" sz="1800" b="0" i="0" dirty="0">
                <a:solidFill>
                  <a:srgbClr val="242424"/>
                </a:solidFill>
                <a:effectLst/>
                <a:latin typeface="Futura"/>
              </a:rPr>
              <a:t>Short lead times</a:t>
            </a:r>
            <a:endParaRPr lang="en-US" sz="1600" b="0" i="0" dirty="0">
              <a:solidFill>
                <a:srgbClr val="242424"/>
              </a:solidFill>
              <a:effectLst/>
              <a:latin typeface="Futura"/>
            </a:endParaRPr>
          </a:p>
        </p:txBody>
      </p:sp>
      <p:sp>
        <p:nvSpPr>
          <p:cNvPr id="22" name="TextBox 21">
            <a:extLst>
              <a:ext uri="{FF2B5EF4-FFF2-40B4-BE49-F238E27FC236}">
                <a16:creationId xmlns:a16="http://schemas.microsoft.com/office/drawing/2014/main" id="{5342B303-1844-4A69-9ACB-6332629079F4}"/>
              </a:ext>
            </a:extLst>
          </p:cNvPr>
          <p:cNvSpPr txBox="1"/>
          <p:nvPr/>
        </p:nvSpPr>
        <p:spPr>
          <a:xfrm>
            <a:off x="5917303" y="4671214"/>
            <a:ext cx="6573078" cy="861774"/>
          </a:xfrm>
          <a:prstGeom prst="rect">
            <a:avLst/>
          </a:prstGeom>
          <a:noFill/>
        </p:spPr>
        <p:txBody>
          <a:bodyPr wrap="square">
            <a:spAutoFit/>
          </a:bodyPr>
          <a:lstStyle/>
          <a:p>
            <a:pPr algn="l"/>
            <a:r>
              <a:rPr lang="en-US" sz="1800" b="0" i="0" dirty="0">
                <a:solidFill>
                  <a:srgbClr val="242424"/>
                </a:solidFill>
                <a:effectLst/>
                <a:latin typeface="Futura"/>
              </a:rPr>
              <a:t>Supply Chain management</a:t>
            </a:r>
            <a:endParaRPr lang="en-US" sz="1600" b="0" i="0" dirty="0">
              <a:solidFill>
                <a:srgbClr val="242424"/>
              </a:solidFill>
              <a:effectLst/>
              <a:latin typeface="Futura"/>
            </a:endParaRPr>
          </a:p>
          <a:p>
            <a:pPr algn="l"/>
            <a:br>
              <a:rPr lang="en-US" sz="1600" b="0" i="0" dirty="0">
                <a:solidFill>
                  <a:srgbClr val="242424"/>
                </a:solidFill>
                <a:effectLst/>
                <a:latin typeface="Futura"/>
              </a:rPr>
            </a:br>
            <a:endParaRPr lang="en-US" sz="1600" b="0" i="0" dirty="0">
              <a:solidFill>
                <a:srgbClr val="242424"/>
              </a:solidFill>
              <a:effectLst/>
              <a:latin typeface="Futura"/>
            </a:endParaRPr>
          </a:p>
        </p:txBody>
      </p:sp>
      <p:sp>
        <p:nvSpPr>
          <p:cNvPr id="24" name="TextBox 23">
            <a:extLst>
              <a:ext uri="{FF2B5EF4-FFF2-40B4-BE49-F238E27FC236}">
                <a16:creationId xmlns:a16="http://schemas.microsoft.com/office/drawing/2014/main" id="{F8E4FC08-2CF6-4524-8A5E-A659F3A4B5C2}"/>
              </a:ext>
            </a:extLst>
          </p:cNvPr>
          <p:cNvSpPr txBox="1"/>
          <p:nvPr/>
        </p:nvSpPr>
        <p:spPr>
          <a:xfrm>
            <a:off x="1583785" y="4214300"/>
            <a:ext cx="6639338" cy="369332"/>
          </a:xfrm>
          <a:prstGeom prst="rect">
            <a:avLst/>
          </a:prstGeom>
          <a:noFill/>
        </p:spPr>
        <p:txBody>
          <a:bodyPr wrap="square">
            <a:spAutoFit/>
          </a:bodyPr>
          <a:lstStyle/>
          <a:p>
            <a:r>
              <a:rPr lang="en-US" b="0" i="0" dirty="0">
                <a:solidFill>
                  <a:srgbClr val="242424"/>
                </a:solidFill>
                <a:effectLst/>
                <a:latin typeface="Futura"/>
              </a:rPr>
              <a:t>Globally active – local provider</a:t>
            </a:r>
            <a:endParaRPr lang="en-US" dirty="0">
              <a:latin typeface="Futura"/>
            </a:endParaRPr>
          </a:p>
        </p:txBody>
      </p:sp>
      <p:sp>
        <p:nvSpPr>
          <p:cNvPr id="25" name="TextBox 24">
            <a:extLst>
              <a:ext uri="{FF2B5EF4-FFF2-40B4-BE49-F238E27FC236}">
                <a16:creationId xmlns:a16="http://schemas.microsoft.com/office/drawing/2014/main" id="{AE214365-CAE4-4F26-8F3C-7886A2F150CE}"/>
              </a:ext>
            </a:extLst>
          </p:cNvPr>
          <p:cNvSpPr txBox="1"/>
          <p:nvPr/>
        </p:nvSpPr>
        <p:spPr>
          <a:xfrm>
            <a:off x="352106" y="5646311"/>
            <a:ext cx="10477617" cy="323165"/>
          </a:xfrm>
          <a:prstGeom prst="rect">
            <a:avLst/>
          </a:prstGeom>
          <a:noFill/>
        </p:spPr>
        <p:txBody>
          <a:bodyPr wrap="square">
            <a:spAutoFit/>
          </a:bodyPr>
          <a:lstStyle/>
          <a:p>
            <a:pPr marL="0" marR="0">
              <a:spcBef>
                <a:spcPts val="0"/>
              </a:spcBef>
              <a:spcAft>
                <a:spcPts val="0"/>
              </a:spcAft>
            </a:pPr>
            <a:r>
              <a:rPr lang="en-US" sz="1500" dirty="0">
                <a:solidFill>
                  <a:srgbClr val="188DC2"/>
                </a:solidFill>
                <a:effectLst/>
                <a:latin typeface="Futura"/>
                <a:ea typeface="Calibri" panose="020F0502020204030204" pitchFamily="34" charset="0"/>
              </a:rPr>
              <a:t>We connect our core competences with professional service partners, to ensure value added tailored service. </a:t>
            </a:r>
          </a:p>
        </p:txBody>
      </p:sp>
      <p:pic>
        <p:nvPicPr>
          <p:cNvPr id="27" name="Picture 26">
            <a:extLst>
              <a:ext uri="{FF2B5EF4-FFF2-40B4-BE49-F238E27FC236}">
                <a16:creationId xmlns:a16="http://schemas.microsoft.com/office/drawing/2014/main" id="{F53F6A50-9775-41B1-B142-65D0FEE1722C}"/>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7969305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FB553F-F359-4DCF-819F-F4CB0DDE00EA}"/>
              </a:ext>
            </a:extLst>
          </p:cNvPr>
          <p:cNvPicPr>
            <a:picLocks noChangeAspect="1"/>
          </p:cNvPicPr>
          <p:nvPr/>
        </p:nvPicPr>
        <p:blipFill rotWithShape="1">
          <a:blip r:embed="rId2">
            <a:extLst>
              <a:ext uri="{28A0092B-C50C-407E-A947-70E740481C1C}">
                <a14:useLocalDpi xmlns:a14="http://schemas.microsoft.com/office/drawing/2010/main" val="0"/>
              </a:ext>
            </a:extLst>
          </a:blip>
          <a:srcRect b="6786"/>
          <a:stretch/>
        </p:blipFill>
        <p:spPr>
          <a:xfrm>
            <a:off x="-14948" y="-8353"/>
            <a:ext cx="12206949"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RESINS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4F37CFA1-C51A-425A-AB01-B93FF814F23A}"/>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Antioxidant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Catalyst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Curing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Drying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Formaldehyde Scavenger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Hardener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Modifier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Plasticizer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Processing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Reactive Diluent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0DA55DA7-732A-4AA8-945E-1EA02B99990B}"/>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Acrylic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Alkyd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Formaldehyde Resin</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Foundry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Ion Exchange Resins</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Melamin-Formaldehyde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Polyester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Polyimide</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Printing Inks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Rubber</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Solvent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1952C694-3CDE-4BFC-859F-C9BAC264505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1ED44545-8BEB-4897-80EB-F5640651161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D183E38F-EA3C-4979-9934-7BDD740A9E4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BDE8AB1-0EB5-489D-B176-9542C9EF63D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7AE9DDF0-6CAF-4704-8299-5828105339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69379640"/>
      </p:ext>
    </p:extLst>
  </p:cSld>
  <p:clrMapOvr>
    <a:masterClrMapping/>
  </p:clrMapOvr>
</p:sld>
</file>

<file path=ppt/slides/slide11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FB553F-F359-4DCF-819F-F4CB0DDE00EA}"/>
              </a:ext>
            </a:extLst>
          </p:cNvPr>
          <p:cNvPicPr>
            <a:picLocks noChangeAspect="1"/>
          </p:cNvPicPr>
          <p:nvPr/>
        </p:nvPicPr>
        <p:blipFill rotWithShape="1">
          <a:blip r:embed="rId2">
            <a:extLst>
              <a:ext uri="{28A0092B-C50C-407E-A947-70E740481C1C}">
                <a14:useLocalDpi xmlns:a14="http://schemas.microsoft.com/office/drawing/2010/main" val="0"/>
              </a:ext>
            </a:extLst>
          </a:blip>
          <a:srcRect b="6786"/>
          <a:stretch/>
        </p:blipFill>
        <p:spPr>
          <a:xfrm>
            <a:off x="-14948" y="-8353"/>
            <a:ext cx="12206949"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RESINS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11F80966-A8D6-4DB3-9781-C2351F5BB29F}"/>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Stabilizer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Surface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Tackifier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Viscosity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 Scavenger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F904A57D-A346-4EB6-AA34-52113F829897}"/>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1952C694-3CDE-4BFC-859F-C9BAC264505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1ED44545-8BEB-4897-80EB-F5640651161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D183E38F-EA3C-4979-9934-7BDD740A9E4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BDE8AB1-0EB5-489D-B176-9542C9EF63D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7AE9DDF0-6CAF-4704-8299-5828105339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69379640"/>
      </p:ext>
    </p:extLst>
  </p:cSld>
  <p:clrMapOvr>
    <a:masterClrMapping/>
  </p:clrMapOvr>
</p:sld>
</file>

<file path=ppt/slides/slide11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67F440-B0DE-4AA6-8BFC-894D25B67D37}"/>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FE8E0F53-1223-4BD5-9184-5DC9AACDD69F}"/>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A7F0ECC8-C1CF-4ABA-9E2C-8C9F246D9E15}"/>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AE4AD122-1DAB-4D95-8BC9-8A6F9BA842A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CFCC5417-7FEE-4A7F-B2F8-E0BA84C16C2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B0E68BAD-B499-456F-BBA9-72F5B367A29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66AF5ECD-F573-46DF-A605-7B16B76266C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7A742348-6AF1-4A9D-9B40-6BCD9D49C25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9CCF3BAD-B115-400B-B4C2-8BAC10E7142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27CD2D8D-2222-442E-A91A-986FC4FE541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AE1609DD-B252-486A-AAA1-D3F1F05CD93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C03974D0-3CC8-45E6-B654-B2C6F0685889}"/>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68438E41-5735-4C5D-8EF6-70963AE57D8C}"/>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8FCEC9EE-3E10-4EAD-9526-1263C8C1D59F}"/>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A73355FF-BA6D-49CE-8F26-9B182310B9ED}"/>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FA1F0AFF-9513-4877-9B7E-3E4009650D0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object 21">
            <a:hlinkClick r:id="rId18" action="ppaction://hlinksldjump"/>
            <a:extLst>
              <a:ext uri="{FF2B5EF4-FFF2-40B4-BE49-F238E27FC236}">
                <a16:creationId xmlns:a16="http://schemas.microsoft.com/office/drawing/2014/main" id="{34F74D79-726B-4CCD-A87A-426E1EEAAB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6" name="Group 25">
            <a:extLst>
              <a:ext uri="{FF2B5EF4-FFF2-40B4-BE49-F238E27FC236}">
                <a16:creationId xmlns:a16="http://schemas.microsoft.com/office/drawing/2014/main" id="{5053F12D-21E7-4201-A42C-F18099EDCD75}"/>
              </a:ext>
            </a:extLst>
          </p:cNvPr>
          <p:cNvGrpSpPr/>
          <p:nvPr/>
        </p:nvGrpSpPr>
        <p:grpSpPr>
          <a:xfrm>
            <a:off x="11069815" y="0"/>
            <a:ext cx="736181" cy="614143"/>
            <a:chOff x="11069815" y="0"/>
            <a:chExt cx="736181" cy="614143"/>
          </a:xfrm>
        </p:grpSpPr>
        <p:sp>
          <p:nvSpPr>
            <p:cNvPr id="27" name="object 14">
              <a:extLst>
                <a:ext uri="{FF2B5EF4-FFF2-40B4-BE49-F238E27FC236}">
                  <a16:creationId xmlns:a16="http://schemas.microsoft.com/office/drawing/2014/main" id="{D3B5BD14-FED1-4E78-A915-F7FEE037E9B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8" name="object 15">
              <a:extLst>
                <a:ext uri="{FF2B5EF4-FFF2-40B4-BE49-F238E27FC236}">
                  <a16:creationId xmlns:a16="http://schemas.microsoft.com/office/drawing/2014/main" id="{081C3D64-3E15-4741-8F76-9D06466816D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9" name="object 21">
              <a:hlinkClick r:id="rId19" action="ppaction://hlinksldjump"/>
              <a:extLst>
                <a:ext uri="{FF2B5EF4-FFF2-40B4-BE49-F238E27FC236}">
                  <a16:creationId xmlns:a16="http://schemas.microsoft.com/office/drawing/2014/main" id="{4717960C-D4BC-4D28-88E8-676AC2FF9E8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96887779"/>
      </p:ext>
    </p:extLst>
  </p:cSld>
  <p:clrMapOvr>
    <a:masterClrMapping/>
  </p:clrMapOvr>
</p:sld>
</file>

<file path=ppt/slides/slide11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71D227D2-C889-484A-8AA6-B39D4602D8D0}"/>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72E05F3A-3D79-491A-BAF9-20B3682B7813}"/>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B1493482-081A-4419-BAC4-1897FEF7959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4E2CEC24-2925-4D3B-831D-96BBCB6E530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BAF10529-A17F-45AE-88A8-0EBAC18B347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3E02B03C-7F0C-4CCC-93FC-92B9CDD667B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8C79F2C7-6F32-422F-9705-5E83B97B858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90794CF4-9B72-49E2-A0A1-0A93F02FDF5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B3D2A282-1216-4550-B698-1D6236FCBC9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2C0E8337-1422-43CE-BE16-FD712C10FC7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912DF173-82B7-432F-8888-DA7E089E007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DD2C0B35-1D32-4941-BB37-DFD1CB9A157A}"/>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87F13F62-24E0-4D80-8B74-9A7E45BA7C02}"/>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0465DE3F-4945-4482-BA76-25E56C1498E8}"/>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F57A81BB-6341-4E95-ABFE-BC9DADCABBD9}"/>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5300166-EB68-4F37-9FCA-1E7F609888F5}"/>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Adhesion Promoters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Concat LA (Ammonium Lacto Titanate)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29FAAD7F-DE38-4CB9-922F-85B0473EE2F5}"/>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16C79821-2359-49E2-9EA3-3F3E3643FC1B}"/>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2329AEF1-325B-418C-B9F2-0217B13C3E7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6B0B67D7-BE6D-49F0-A5A7-491F637F9DA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1069C36A-39B9-4135-AB03-D8320D33EE9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B894AF23-8356-4377-8D54-CDF4BB62183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4FED8E91-859C-477F-B636-32BE445B44C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6F042881-0387-48F9-B09E-3600E5FB3AE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2780B113-1FDC-4DE7-8971-792A3D987BA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5F22692C-6E05-44C7-BF85-1E80E4BFB95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ABFB18C2-32F3-426F-B30C-7697BA1EE737}"/>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3D33141B-5A2B-423F-AEBF-D23626903F06}"/>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00E28B3B-1E16-4A5F-9020-70191D30F6B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389AF9FF-D9A5-411E-8245-9A587C257E71}"/>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8E96E971-3BCD-4504-A752-567711E95F62}"/>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D9776B1-7F2B-4F0C-BABE-1FE32EFE6EE0}"/>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99C4E472-9A11-46CA-849A-2B8FDB225643}"/>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F3AF491E-7F1A-49FF-9BFC-9F3F7BB33741}"/>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A7DA6550-1FA0-4D6F-BDDF-49AF15C030E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2547B19E-5364-4AC4-9BFC-96519E65E88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3D157903-F9D1-4B7E-A2D5-F4BD0AD9FC7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47A4A196-CBE5-4B03-A5FF-462D85673D8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DDE7AA86-5DA2-4C12-8CD7-5AF13013E24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A813A8E2-BC1B-4069-A05B-06B1AC0F4FF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48FDAC05-DF4F-4C4F-81C0-F60F91D729C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002C536D-2CD0-4D50-9028-5A2FB20F708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869882CD-3E0E-470D-AA80-41BD48EBD812}"/>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F831B3B3-E18C-42C3-A64E-C1EBAFC8AF09}"/>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1CAB6F6D-9E12-469C-8703-768D875EED83}"/>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CC7A4DF5-D339-4D90-8678-D137DECE30FC}"/>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C3E72352-5609-4167-AD6E-A2D77362514A}"/>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8EB5FB2-4417-42CE-A4DA-55BA5DF2B377}"/>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Carboxylic Acids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Dimethylolpropionic Acid</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DE96D963-551D-420E-B4FA-A6D147AE2E8D}"/>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9C69DEA2-5692-4B21-A38F-A78CACA08732}"/>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B5D844B7-4681-41B9-9B9D-93F75A85801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D015A352-A259-463D-B665-6ABDBAE04FA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B86EAFBF-AC33-4534-8AC8-9DA39761157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475DC71D-B593-4E3B-9B37-6F686C861B4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884B1E15-59AF-4E99-BB31-0EAA8EDDDBB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FADA8F41-B75B-473A-8B17-A2016462DBC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B074C6AA-DEFF-48D3-9C41-45A6C770E78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ECF74197-65AB-41CE-965F-904DBCDFEAA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421D4C38-759E-48BE-A770-AEAB2A98DEF8}"/>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2956E4EA-B983-4727-96E3-E3A1E836A8AC}"/>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72A24508-B31E-415C-8674-CA2FFB4BADDC}"/>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FE62B001-F63E-46BD-A451-6D719B7734CD}"/>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6BF29750-5250-4F41-A955-B4FD17065DB1}"/>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54AB2E2-1F96-42D4-BDF6-A6F1F6D438CB}"/>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Catalysts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9,9-Bis-(4-amino-3-chlorophenyl)-fluorene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Catalyst 8-S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Mono-butyl tin oxide (MBTO)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 phosphate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9CE799A5-3513-41E5-AF33-BBE646A7539B}"/>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030A6006-417F-40CE-B35E-A2AC65C6B52F}"/>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3175B106-5279-413E-A8FF-2D280764D83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86B1E0AA-DCFC-4097-8C56-21984276B12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D2BAFAF8-BA2F-44D2-9BDD-13535E20E8F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DB2F9DC2-D817-4E30-9BE8-7277CFD6233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CC22CA7E-6D09-45CA-B691-736DBE2770B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FF04783C-771B-488E-8F6E-8BB77586CC5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00F91244-9C5D-4791-B28B-EB0AF9BA926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315E2150-9EF1-4560-983C-15D39752772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F3784C72-8D15-4980-A174-B44BF815A210}"/>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B5AF1EF4-5AD3-4A56-A569-AC2D6913F7B9}"/>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801D19A4-4DA7-4375-A90C-7DD4DE031E7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FC2F9F86-677F-42A7-8331-F11B78CD38EA}"/>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8DBE5733-9932-43BA-844B-AB66D09B7991}"/>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76325A6-A139-4923-9755-E5E82A3EA152}"/>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Crosslinkers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47560879-201B-4BF4-AFEA-6AFDBBC3B6C3}"/>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B67495D7-936A-4D12-9A0B-A57ABF1D5116}"/>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B8EC656A-D848-4051-94AF-3082B1DA41E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AF3C64A4-1382-49A0-A667-13C2C1B0D97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D7C4C85C-1199-4E4E-B21B-9E22253118D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447CC49F-413E-4198-8860-768878B6495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0C82BA5F-196D-4BA8-BEC1-B7025CE0D48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1C382B76-27A3-41E8-B5E5-F2B7C3C4B8D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63F74986-1681-46F1-B625-5ACC83681A9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006FADE6-637E-4018-8B81-4ADC02F99DA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6C51FBAA-EF04-497D-8BC4-2CF5BA3335C7}"/>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5CF54115-72ED-47F6-ACA6-B78D6DF5ABB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65FAD964-CE29-47E2-817C-06550759273C}"/>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CF2D5907-7086-4B5D-A3BC-B9C52BD9FA43}"/>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E2FD61F7-98EF-45E0-86AD-97D99C90E61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CF5B78E-B137-4138-9116-37FE2E270E76}"/>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 phosphate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Tris (1-chloro-2-isopropyl) phosphate (TCPP)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6D5BD240-8B17-4984-A302-387FFA07BE2F}"/>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0E488A43-0ADE-412D-9183-34E9E4BE930A}"/>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17772790-944E-4EA7-A1B0-DCBC2630B21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7535BD4C-5BDF-4603-ACE0-517F2AED92C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B57B2065-1886-4BC0-8018-331B23AC064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D18064BF-10E2-4D25-9CD0-32460CF1E9F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ADBECC51-BB7E-4D5A-BA6B-0E3C09F7AC8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95CAE5FC-F0C3-490B-97E1-3A99DCA5707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9DAA8267-D927-4F09-AB3A-AF295126EDA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6CB87A79-4ECA-47F9-9960-58C299D1475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D48F59D2-FA3F-4FFB-993A-7249CA0065F0}"/>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FCBA3958-0D09-4755-88E5-884379023D99}"/>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BFF1EF07-936D-432F-8D81-0237DC0FC220}"/>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C9CCD50C-FCD9-4F3F-8F72-08618E99850C}"/>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331C0E39-D63F-4147-83BC-252776A40733}"/>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BA40CD4-A843-4F08-A6EE-17E56B1ACBE6}"/>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Glycidyl Ethers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2-Ethylhexyl glycidylether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n-Butyl glycidyl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Phenyl glycidyl ether</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752503-DC42-4C4B-897C-B8901F32ED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E2BDFB21-36A6-48C6-827F-5D46E3A2D4F1}"/>
              </a:ext>
            </a:extLst>
          </p:cNvPr>
          <p:cNvSpPr/>
          <p:nvPr/>
        </p:nvSpPr>
        <p:spPr>
          <a:xfrm>
            <a:off x="3061292" y="2466105"/>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324000" rIns="0" rtlCol="0" anchor="t" anchorCtr="0"/>
          <a:lstStyle/>
          <a:p>
            <a:pPr algn="ctr"/>
            <a:r>
              <a:rPr lang="en-US" sz="4000" b="1" spc="-300" dirty="0">
                <a:solidFill>
                  <a:srgbClr val="4EB9E9"/>
                </a:solidFill>
                <a:latin typeface="Futura Bk BT" panose="020B0502020204020303" pitchFamily="34" charset="0"/>
              </a:rPr>
              <a:t>750 m</a:t>
            </a:r>
            <a:r>
              <a:rPr lang="en-US" sz="4000" b="1" spc="-300" baseline="30000" dirty="0">
                <a:solidFill>
                  <a:srgbClr val="4EB9E9"/>
                </a:solidFill>
                <a:latin typeface="Futura Bk BT" panose="020B0502020204020303" pitchFamily="34" charset="0"/>
              </a:rPr>
              <a:t>3</a:t>
            </a:r>
          </a:p>
          <a:p>
            <a:pPr algn="ctr"/>
            <a:endPar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endParaRPr>
          </a:p>
          <a:p>
            <a:pPr algn="ctr"/>
            <a:r>
              <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rPr>
              <a:t>Reactor Volume</a:t>
            </a:r>
            <a:endParaRPr lang="en-US" sz="1000" b="1" dirty="0">
              <a:solidFill>
                <a:schemeClr val="tx1"/>
              </a:solidFill>
              <a:latin typeface="Futura-Light" panose="020B0400000000000000" pitchFamily="34" charset="0"/>
              <a:cs typeface="Arial" panose="020B0604020202020204" pitchFamily="34" charset="0"/>
            </a:endParaRPr>
          </a:p>
        </p:txBody>
      </p:sp>
      <p:sp>
        <p:nvSpPr>
          <p:cNvPr id="5" name="Rectangle 4">
            <a:extLst>
              <a:ext uri="{FF2B5EF4-FFF2-40B4-BE49-F238E27FC236}">
                <a16:creationId xmlns:a16="http://schemas.microsoft.com/office/drawing/2014/main" id="{E0F0F719-ED53-4316-A975-D96DFF307832}"/>
              </a:ext>
            </a:extLst>
          </p:cNvPr>
          <p:cNvSpPr/>
          <p:nvPr/>
        </p:nvSpPr>
        <p:spPr>
          <a:xfrm>
            <a:off x="5126505" y="2457450"/>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324000" rIns="0" rtlCol="0" anchor="t" anchorCtr="0"/>
          <a:lstStyle/>
          <a:p>
            <a:pPr algn="ctr"/>
            <a:r>
              <a:rPr lang="en-US" sz="4000" b="1" spc="-150" dirty="0">
                <a:solidFill>
                  <a:srgbClr val="4EB9E9"/>
                </a:solidFill>
                <a:latin typeface="Futura Bk BT" panose="020B0502020204020303" pitchFamily="34" charset="0"/>
              </a:rPr>
              <a:t>180</a:t>
            </a:r>
          </a:p>
          <a:p>
            <a:pPr algn="ctr"/>
            <a:endPar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endParaRPr>
          </a:p>
          <a:p>
            <a:pPr algn="ctr"/>
            <a:r>
              <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rPr>
              <a:t>Reaction Vessels</a:t>
            </a:r>
            <a:endParaRPr lang="en-US" sz="1000" dirty="0">
              <a:solidFill>
                <a:schemeClr val="tx1"/>
              </a:solidFill>
              <a:latin typeface="Futura-Light" panose="020B0400000000000000" pitchFamily="34" charset="0"/>
              <a:cs typeface="Arial" panose="020B0604020202020204" pitchFamily="34" charset="0"/>
            </a:endParaRPr>
          </a:p>
          <a:p>
            <a:pPr algn="ctr"/>
            <a:endParaRPr lang="en-IN" sz="1600" spc="-150" dirty="0">
              <a:solidFill>
                <a:srgbClr val="91CFF0"/>
              </a:solidFill>
              <a:latin typeface="Futura Bk BT" panose="020B0502020204020303" pitchFamily="34" charset="0"/>
            </a:endParaRPr>
          </a:p>
        </p:txBody>
      </p:sp>
      <p:sp>
        <p:nvSpPr>
          <p:cNvPr id="6" name="Rectangle 5">
            <a:extLst>
              <a:ext uri="{FF2B5EF4-FFF2-40B4-BE49-F238E27FC236}">
                <a16:creationId xmlns:a16="http://schemas.microsoft.com/office/drawing/2014/main" id="{C29092CD-8BC2-4353-B040-EA5C361B12E9}"/>
              </a:ext>
            </a:extLst>
          </p:cNvPr>
          <p:cNvSpPr/>
          <p:nvPr/>
        </p:nvSpPr>
        <p:spPr>
          <a:xfrm>
            <a:off x="7191718" y="2466105"/>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tIns="324000" rtlCol="0" anchor="t" anchorCtr="0"/>
          <a:lstStyle/>
          <a:p>
            <a:pPr algn="ctr"/>
            <a:r>
              <a:rPr lang="en-US" sz="4000" b="1" spc="-150" dirty="0">
                <a:solidFill>
                  <a:srgbClr val="4EB9E9"/>
                </a:solidFill>
                <a:latin typeface="Futura Bk BT" panose="020B0502020204020303" pitchFamily="34" charset="0"/>
              </a:rPr>
              <a:t>16</a:t>
            </a:r>
          </a:p>
          <a:p>
            <a:pPr algn="ctr"/>
            <a:endParaRPr lang="de-DE" sz="1600" dirty="0">
              <a:solidFill>
                <a:schemeClr val="tx1"/>
              </a:solidFill>
              <a:latin typeface="Futura-Light" panose="020B0400000000000000" pitchFamily="34" charset="0"/>
              <a:cs typeface="Arial" panose="020B0604020202020204" pitchFamily="34" charset="0"/>
            </a:endParaRPr>
          </a:p>
          <a:p>
            <a:pPr algn="ctr"/>
            <a:r>
              <a:rPr lang="de-DE" sz="1600" dirty="0">
                <a:solidFill>
                  <a:schemeClr val="tx1"/>
                </a:solidFill>
                <a:latin typeface="Futura-Light" panose="020B0400000000000000" pitchFamily="34" charset="0"/>
                <a:cs typeface="Arial" panose="020B0604020202020204" pitchFamily="34" charset="0"/>
              </a:rPr>
              <a:t>Partner Companies</a:t>
            </a:r>
            <a:endParaRPr lang="de-DE" sz="1000" dirty="0">
              <a:solidFill>
                <a:schemeClr val="tx1"/>
              </a:solidFill>
              <a:latin typeface="Futura-Light" panose="020B0400000000000000" pitchFamily="34" charset="0"/>
              <a:cs typeface="Arial" panose="020B0604020202020204" pitchFamily="34" charset="0"/>
            </a:endParaRPr>
          </a:p>
        </p:txBody>
      </p:sp>
    </p:spTree>
    <p:extLst>
      <p:ext uri="{BB962C8B-B14F-4D97-AF65-F5344CB8AC3E}">
        <p14:creationId xmlns:p14="http://schemas.microsoft.com/office/powerpoint/2010/main" val="261025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2A2FBE4C-319D-41AF-AE97-C5032DE84352}"/>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811B9862-E59F-447E-9E01-644F9BF8B31A}"/>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3A1EC918-8F44-4540-9D4D-28EC89EA955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69A290A4-28BA-4D91-9B43-49DC19778F2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F7DB799D-020A-4EE5-A752-09459521E26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2E7BC4CF-39CF-4F5A-8E6F-5589C03366A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1B7793B0-82D6-4D03-B6A0-62DE87A5453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2F9032B7-B8F1-4679-866C-673F6E2D263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F5F02953-68D4-4803-82B4-72369B63FAE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C36651BA-6458-4F33-A022-1254B8C1489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972B9FC4-BAA1-4D0A-BCFF-4FA2FC356D4E}"/>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AB0CAE27-81ED-4B4B-A1C8-C0CEB7346E0D}"/>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432B3636-1900-428B-9FD0-FF81340B1333}"/>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B863D4D2-0459-47E1-A453-2C73737D9BAF}"/>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6044E040-BCCA-4512-A3AE-3C873A30AA66}"/>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28AA291-DA9C-4374-97C1-F3129424F772}"/>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Cresyldiphenyl phosphate (CDP)</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580BAAE3-1E43-42C2-9FD2-7EAAAB66374F}"/>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81E64664-D2E7-4F96-8D8F-67D1CFA28C42}"/>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4C50562E-08DD-4DF2-AAD1-C426BBB035E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D4CC5F97-4DF5-43E6-89E0-DE8E81E4DBD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389CFEB5-C1EB-42EC-AAEE-42E786DC73C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EDC77B5B-706E-4E38-9EB6-1DB79001D01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F544FE51-35B0-49B6-B825-8C7AE544139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906726EE-7315-49DF-B2F5-B6031ABDCF0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F2FD823F-1952-481A-BB38-7FE51B59EEB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81304038-B7C6-4894-8C7B-6632B741615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7E52C233-0B11-4651-B6C1-BC60FA61CC8F}"/>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306E9730-5F59-44E8-8A50-0CA774D4A1A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41DC4CB5-C90C-4D77-B600-1E41E271CF85}"/>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F0E16300-B0C7-4128-9D67-471DD2D2019A}"/>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F1672219-F330-4EDD-9CF6-3040250D8C11}"/>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009BF65-0C22-48CB-ADBC-5F6F84D6D7FC}"/>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1,4-butanediol-dimethacrylate  (BDDMA)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2-Hydroxyethyl methacrylate (HEMA)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2-Hydroxypropyl methacrylate (HPMA)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M-epsilon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 glycol monovinyl ether</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Isobutyl vinyl ether (VIBE)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Polyethylenglycol-200-di-methylacrylate (PEG200DMA)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 (Ethylene glycol) divinyl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Triethylenglycol-di-methacrylate (TEGDMA)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Vinyl toluene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8CE2BEF8-9251-4C58-9D9B-E276D0924235}"/>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0B48C692-ABE8-4C80-8658-1EB4B8B48413}"/>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B53A3871-C34A-43F0-811D-357EEFB099A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0967F898-01F7-4AFC-87AC-993FA912309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A5D358A3-EAA0-4DE4-A85D-0FB58D82087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A0FE9A68-6E27-43A2-866B-9F2DCE618D3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155DF690-C597-497C-BE58-B41A1D0BD0B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84F9539F-9CB0-4F52-9CA0-3AFBA76C14C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B7F0869B-5CF2-433D-B484-9086CCADEE0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B59D1082-99A5-477A-983D-E039A26B8FB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D424726D-F363-4E43-BCCD-558340ACBC29}"/>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5F2A5D3E-29FC-492B-8F3C-8354DE099A82}"/>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4D659727-7C67-4DB7-BC20-6ACF88395913}"/>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92066B47-6027-4A01-A035-1CC75725623A}"/>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03B0A11F-81AD-45F7-80D7-6A80D4F107F0}"/>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92DAE92-FE7B-42AD-9168-FB5B934136D3}"/>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P2200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679FDBEC-AEAF-4031-887E-54AA10DC04F0}"/>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C82ABF84-E03E-4E6B-91A1-ECD6069180F4}"/>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55B01C7E-A6CD-4C35-AF30-27E17CF5B38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A7181C31-2396-4397-8005-87F8D6C7055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1BBED2A7-BE91-4E61-A214-FACBA483120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7BC72D93-0792-4349-BD53-F0C35AEBADE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287078C2-621F-437B-B5F2-A3826AA3CB3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7C9D6918-EDED-43AC-9C6D-6D7CACF345B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128CAB47-119C-4D7F-B24A-6E6A4EBD689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772D8C4C-26F0-4215-A51E-0BA6C98BB80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B86E3842-0872-4397-9538-BCE1EB0E8432}"/>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195E8F20-6022-4F74-9DA1-A353D0C482A6}"/>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B31089B7-20D4-444D-B4DE-6B82DD1FBDB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5F23062B-CF17-4D5B-B171-431AC9FCD53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00178328-E8A4-4776-97C7-4E061CF593B2}"/>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C561208-FE4B-41B7-B3FC-1C8704FC5D01}"/>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Vinyl toluene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27819C16-4FF0-4A0B-BF89-609DC16D9262}"/>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9C3CF56B-4045-4C7E-8401-5343CFA36330}"/>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79033B40-6DA3-4BEF-AE45-1592CD70225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1BF043D3-8CBE-4688-86C0-D3AF51635F7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E0835294-CC6F-443A-8CC7-C0DEB9EA1AE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56B957AB-283B-4625-9336-330769FEC3E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D64E74E7-988B-4DF3-93C3-7B253949AE2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291E6E9C-F59C-49BE-BDE7-CB3BCE79FF9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695676A2-EB83-48DD-9EF6-7455D13F079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D7FC114E-8B23-4B75-BFE1-A90DEC7BB06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6C959EED-AD4F-442F-9F2B-B2E17C7DFF55}"/>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82D5C621-C832-43EE-9394-96FFEB06123D}"/>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9A1FF8C9-CA7F-4742-9051-62DD96D22805}"/>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568819D6-57CA-4688-B43E-4ECA6F22D4FE}"/>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9413B654-25A5-4A2D-A364-45D599EC2220}"/>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F5F8A9F-1823-45D1-A028-26938409DCDE}"/>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Silanes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Ureido silane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061A20E9-0E96-4B5B-BEA9-2B63AF7F7BDC}"/>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24A704FE-17F9-4568-B0C7-6AED43685EF3}"/>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9A2A26D7-440D-4AFE-BF8B-262D15CB563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6A3DBF01-017C-4CC3-B3E5-C6AE7192FEA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02F5CF7B-75E6-4DE7-B8DC-FB2D7F495C2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29D3CD68-21EC-499B-9742-1326B10ABEE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BA2C0C72-CF4E-4009-A03A-10B7293A88C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D0BF5962-A4A6-45F8-9B26-BF535D1D856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59DE731D-84C4-472F-BEFA-AA3AD557C16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729876D1-7B25-4FB7-AF33-377F872079A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A0FCD77F-D204-46A7-BD15-E64D79EF795C}"/>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AEC98F3A-138B-45CE-A25D-8F912A8CA43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B4D785C0-94BA-40BE-8A57-09A4E964E703}"/>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80D54F6D-47A8-4F0F-9762-5DCA8FA36447}"/>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6CA8A1E4-C305-4879-9D01-478D263A1BF3}"/>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52D4399-7BD9-4F2A-A07F-A448674A6319}"/>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4-Acryloylmorpholine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Acetylacetone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Benzyl alcohol Industrial grade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1DFE64CC-0BF8-467D-8572-38AE5E03A576}"/>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CBE743BB-48BA-4A8D-A8B8-9905C92B2D15}"/>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C450E9B9-BE5D-4270-BB4D-F5215081636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D9C6BD8C-798B-46BC-A7BB-1CB77C14ECB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0001088F-9D9F-407B-AA73-E6A111A24FE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A2D0536B-6286-4284-85BF-38E50E8E164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143EF227-8407-4E7E-ACC7-520EF0A3384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B4C1AA28-3E8A-448D-8034-B797B8DF844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089C8D20-7C80-46CE-926E-A7B4ABB240C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FE96E543-4DBC-4C8E-8CFA-C5809391547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F640DF0C-1F01-40CE-A359-0AD57325A71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74244DC7-D65C-4EE0-8240-FD285AC68EC9}"/>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14228C2B-62FE-4F97-B5FA-0DC2EF5572B5}"/>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5DF4A13C-B580-498C-84F8-C2ADB9E83513}"/>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ADDEBD6D-83C9-446F-83F2-C02888D8A5F9}"/>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D170320-31A4-4AA0-9B6A-C63F057D0618}"/>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20385AF4-01E2-4977-9044-911CA3A897C1}"/>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3D6A4F1C-7EF4-4CC4-A027-A9BE96593CF2}"/>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E7277667-AAC9-4479-A7F2-C6BD95E3A38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C85A5F40-C474-4BCB-AB55-B5E65D2F6D6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0EA08822-F765-4716-B042-9EA5392DB0D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6C124279-B617-43E0-B0DF-45ABBA18380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65278955-4B6E-405E-9DD2-BD61AEC9C1E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A2CD57CB-CB3E-4B82-92FC-70BE5ED86C2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98C1583F-DE4B-4A74-B498-BDAE6A0C0D9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3CECA328-B95F-4B98-B86A-84AADC51AE5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EBCC2650-91A3-4F3D-AAE2-716975A8E2A2}"/>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B941B02D-6FB7-438C-B474-158D9546874C}"/>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C330C38D-0254-4D1F-B0E6-A951ECA13C3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DEFA10A6-2FA7-419F-A5E7-24759C20A13E}"/>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02ABABC5-3F1D-437E-ADC4-B9CD22E33D7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86BCC5D-41EF-49A1-B483-7BF9076A481C}"/>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1,5 Pentanediol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2,3,5 Trimethylhydroquinone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4-tert Butyl-pyro-catechol (TBC; solid and methanol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Benzoic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urea anhydrous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E05D3AE-4A3F-47C1-B617-6EAD9FA530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6005"/>
          <a:stretch/>
        </p:blipFill>
        <p:spPr>
          <a:xfrm>
            <a:off x="-3699" y="-11302"/>
            <a:ext cx="12196654"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EC514E2A-B786-4CD6-AC9C-316EEBB703B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BA30B7BE-E953-467D-A432-4D1706073F1A}"/>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ABCF7B13-5B35-4B38-A1C8-93598D77797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14E14460-B90B-40A0-896A-72A415F3942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37763224-56B4-4D55-A523-4C787C1FF70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62648703"/>
      </p:ext>
    </p:extLst>
  </p:cSld>
  <p:clrMapOvr>
    <a:masterClrMapping/>
  </p:clrMapOvr>
</p:sld>
</file>

<file path=ppt/slides/slide12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986D425D-7E59-4B3E-982D-04F733E9E60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9D3D8105-F834-4291-A64D-F80F37F0200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CB7D070B-1C4A-46A9-8FE3-33A29132023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B52F268-37F9-4D17-BDAD-4D9CBBE61EE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02B4139D-1D29-488D-A8B3-DC04CE458CE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F757FBD8-3426-4A8B-A8E6-3A6EB832284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65B8D656-3CB2-48CA-82C5-22D92C9511A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30069E97-1CDD-4585-8923-B657B1A0855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10" action="ppaction://hlinksldjump"/>
            <a:extLst>
              <a:ext uri="{FF2B5EF4-FFF2-40B4-BE49-F238E27FC236}">
                <a16:creationId xmlns:a16="http://schemas.microsoft.com/office/drawing/2014/main" id="{6B6D82DA-3CCC-4203-8C37-3B231A1C44A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455FB025-8AF8-4863-B64B-4521E2E9BFD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7D0A7B03-7520-4C6B-85D9-3CECC8E4A77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22DDFBF1-1651-4289-AA51-6027FF30711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1" action="ppaction://hlinksldjump"/>
              <a:extLst>
                <a:ext uri="{FF2B5EF4-FFF2-40B4-BE49-F238E27FC236}">
                  <a16:creationId xmlns:a16="http://schemas.microsoft.com/office/drawing/2014/main" id="{33D73F50-4F61-40BD-A529-547F030F381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687363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A727C4-1BFD-4AD0-A935-0CAAB0EBF0C5}"/>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 name="Picture 3">
            <a:extLst>
              <a:ext uri="{FF2B5EF4-FFF2-40B4-BE49-F238E27FC236}">
                <a16:creationId xmlns:a16="http://schemas.microsoft.com/office/drawing/2014/main" id="{8939846A-03A1-4A6F-AAF0-CADD7A4BEC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343026"/>
            <a:ext cx="1619846" cy="2374295"/>
          </a:xfrm>
          <a:prstGeom prst="rect">
            <a:avLst/>
          </a:prstGeom>
        </p:spPr>
      </p:pic>
      <p:pic>
        <p:nvPicPr>
          <p:cNvPr id="7" name="Picture 6">
            <a:extLst>
              <a:ext uri="{FF2B5EF4-FFF2-40B4-BE49-F238E27FC236}">
                <a16:creationId xmlns:a16="http://schemas.microsoft.com/office/drawing/2014/main" id="{BC5CF8E1-960A-460F-BC88-75D68FF78148}"/>
              </a:ext>
            </a:extLst>
          </p:cNvPr>
          <p:cNvPicPr>
            <a:picLocks noChangeAspect="1"/>
          </p:cNvPicPr>
          <p:nvPr/>
        </p:nvPicPr>
        <p:blipFill rotWithShape="1">
          <a:blip r:embed="rId3">
            <a:extLst>
              <a:ext uri="{28A0092B-C50C-407E-A947-70E740481C1C}">
                <a14:useLocalDpi xmlns:a14="http://schemas.microsoft.com/office/drawing/2010/main" val="0"/>
              </a:ext>
            </a:extLst>
          </a:blip>
          <a:srcRect l="20077" t="24309" r="18131" b="18071"/>
          <a:stretch/>
        </p:blipFill>
        <p:spPr>
          <a:xfrm>
            <a:off x="9367282" y="191386"/>
            <a:ext cx="2594345" cy="1360968"/>
          </a:xfrm>
          <a:prstGeom prst="rect">
            <a:avLst/>
          </a:prstGeom>
        </p:spPr>
      </p:pic>
      <p:sp>
        <p:nvSpPr>
          <p:cNvPr id="8" name="Textplatzhalter 23">
            <a:extLst>
              <a:ext uri="{FF2B5EF4-FFF2-40B4-BE49-F238E27FC236}">
                <a16:creationId xmlns:a16="http://schemas.microsoft.com/office/drawing/2014/main" id="{956F8D06-E292-41E5-8202-C17F52ECAC37}"/>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Custom Manufacturing Process</a:t>
            </a:r>
            <a:endParaRPr lang="de-DE" sz="2000" dirty="0">
              <a:solidFill>
                <a:srgbClr val="91CFF0"/>
              </a:solidFill>
              <a:latin typeface="Futura Bk BT" panose="020B0502020204020303" pitchFamily="34" charset="0"/>
            </a:endParaRPr>
          </a:p>
        </p:txBody>
      </p:sp>
      <p:pic>
        <p:nvPicPr>
          <p:cNvPr id="5" name="Picture 4">
            <a:extLst>
              <a:ext uri="{FF2B5EF4-FFF2-40B4-BE49-F238E27FC236}">
                <a16:creationId xmlns:a16="http://schemas.microsoft.com/office/drawing/2014/main" id="{0BD679FF-EC9D-4BC8-8D19-2E3775191A84}"/>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607273" y="4496050"/>
            <a:ext cx="2594344" cy="2361950"/>
          </a:xfrm>
          <a:prstGeom prst="rect">
            <a:avLst/>
          </a:prstGeom>
        </p:spPr>
      </p:pic>
      <p:sp>
        <p:nvSpPr>
          <p:cNvPr id="19" name="Rectangle 18">
            <a:extLst>
              <a:ext uri="{FF2B5EF4-FFF2-40B4-BE49-F238E27FC236}">
                <a16:creationId xmlns:a16="http://schemas.microsoft.com/office/drawing/2014/main" id="{1259F126-8FDA-4353-8929-62691170B4AB}"/>
              </a:ext>
            </a:extLst>
          </p:cNvPr>
          <p:cNvSpPr/>
          <p:nvPr/>
        </p:nvSpPr>
        <p:spPr>
          <a:xfrm>
            <a:off x="-9617" y="6304547"/>
            <a:ext cx="10561312" cy="553453"/>
          </a:xfrm>
          <a:prstGeom prst="rect">
            <a:avLst/>
          </a:prstGeom>
          <a:solidFill>
            <a:srgbClr val="95D5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0" name="Picture 19">
            <a:extLst>
              <a:ext uri="{FF2B5EF4-FFF2-40B4-BE49-F238E27FC236}">
                <a16:creationId xmlns:a16="http://schemas.microsoft.com/office/drawing/2014/main" id="{B9606BBE-1036-4503-9A85-D0DFE782A3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343026"/>
            <a:ext cx="1619846" cy="2374295"/>
          </a:xfrm>
          <a:prstGeom prst="rect">
            <a:avLst/>
          </a:prstGeom>
        </p:spPr>
      </p:pic>
      <p:sp>
        <p:nvSpPr>
          <p:cNvPr id="22" name="Textplatzhalter 23">
            <a:extLst>
              <a:ext uri="{FF2B5EF4-FFF2-40B4-BE49-F238E27FC236}">
                <a16:creationId xmlns:a16="http://schemas.microsoft.com/office/drawing/2014/main" id="{C61FF8F3-D7FD-4E0C-959E-69F748267390}"/>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Custom Manufacturing Process</a:t>
            </a:r>
            <a:endParaRPr lang="de-DE" sz="2000" dirty="0">
              <a:solidFill>
                <a:srgbClr val="91CFF0"/>
              </a:solidFill>
              <a:latin typeface="Futura Bk BT" panose="020B0502020204020303" pitchFamily="34" charset="0"/>
            </a:endParaRPr>
          </a:p>
        </p:txBody>
      </p:sp>
      <p:pic>
        <p:nvPicPr>
          <p:cNvPr id="23" name="Picture 22">
            <a:extLst>
              <a:ext uri="{FF2B5EF4-FFF2-40B4-BE49-F238E27FC236}">
                <a16:creationId xmlns:a16="http://schemas.microsoft.com/office/drawing/2014/main" id="{53C3E785-2E65-4488-83CB-238DF2C2C058}"/>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607273" y="4496050"/>
            <a:ext cx="2594344" cy="2361950"/>
          </a:xfrm>
          <a:prstGeom prst="rect">
            <a:avLst/>
          </a:prstGeom>
        </p:spPr>
      </p:pic>
      <p:sp>
        <p:nvSpPr>
          <p:cNvPr id="30" name="Textplatzhalter 23">
            <a:extLst>
              <a:ext uri="{FF2B5EF4-FFF2-40B4-BE49-F238E27FC236}">
                <a16:creationId xmlns:a16="http://schemas.microsoft.com/office/drawing/2014/main" id="{2A40DE1F-CE74-4231-8DC5-D1FB8FDE02B1}"/>
              </a:ext>
            </a:extLst>
          </p:cNvPr>
          <p:cNvSpPr txBox="1">
            <a:spLocks/>
          </p:cNvSpPr>
          <p:nvPr/>
        </p:nvSpPr>
        <p:spPr>
          <a:xfrm>
            <a:off x="1448095" y="296303"/>
            <a:ext cx="8081322"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3600" dirty="0">
                <a:solidFill>
                  <a:srgbClr val="3B3838"/>
                </a:solidFill>
                <a:latin typeface="Futura Bk BT" panose="020B0502020204020303" pitchFamily="34" charset="0"/>
              </a:rPr>
              <a:t>We transform your </a:t>
            </a:r>
            <a:r>
              <a:rPr lang="de-DE" sz="3600" dirty="0">
                <a:solidFill>
                  <a:srgbClr val="4CB4E4"/>
                </a:solidFill>
                <a:latin typeface="Futura Bk BT" panose="020B0502020204020303" pitchFamily="34" charset="0"/>
              </a:rPr>
              <a:t>idea</a:t>
            </a:r>
            <a:r>
              <a:rPr lang="de-DE" sz="3600" dirty="0">
                <a:solidFill>
                  <a:srgbClr val="3B3838"/>
                </a:solidFill>
                <a:latin typeface="Futura Bk BT" panose="020B0502020204020303" pitchFamily="34" charset="0"/>
              </a:rPr>
              <a:t> to product</a:t>
            </a:r>
          </a:p>
        </p:txBody>
      </p:sp>
      <p:sp>
        <p:nvSpPr>
          <p:cNvPr id="2" name="Rectangle 1">
            <a:extLst>
              <a:ext uri="{FF2B5EF4-FFF2-40B4-BE49-F238E27FC236}">
                <a16:creationId xmlns:a16="http://schemas.microsoft.com/office/drawing/2014/main" id="{12357194-D79A-4CDC-8794-29B4A901D50F}"/>
              </a:ext>
            </a:extLst>
          </p:cNvPr>
          <p:cNvSpPr/>
          <p:nvPr/>
        </p:nvSpPr>
        <p:spPr>
          <a:xfrm>
            <a:off x="7765366" y="5528602"/>
            <a:ext cx="1463040" cy="255495"/>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6" name="Picture 5">
            <a:extLst>
              <a:ext uri="{FF2B5EF4-FFF2-40B4-BE49-F238E27FC236}">
                <a16:creationId xmlns:a16="http://schemas.microsoft.com/office/drawing/2014/main" id="{1CD4EFC1-B2D9-4EAF-801B-604E1AB7DAFE}"/>
              </a:ext>
            </a:extLst>
          </p:cNvPr>
          <p:cNvPicPr>
            <a:picLocks noChangeAspect="1"/>
          </p:cNvPicPr>
          <p:nvPr/>
        </p:nvPicPr>
        <p:blipFill>
          <a:blip r:embed="rId5"/>
          <a:stretch>
            <a:fillRect/>
          </a:stretch>
        </p:blipFill>
        <p:spPr>
          <a:xfrm>
            <a:off x="2648206" y="1030772"/>
            <a:ext cx="4648200" cy="5000625"/>
          </a:xfrm>
          <a:prstGeom prst="rect">
            <a:avLst/>
          </a:prstGeom>
        </p:spPr>
      </p:pic>
    </p:spTree>
    <p:extLst>
      <p:ext uri="{BB962C8B-B14F-4D97-AF65-F5344CB8AC3E}">
        <p14:creationId xmlns:p14="http://schemas.microsoft.com/office/powerpoint/2010/main" val="35002072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710C92AF-008A-4AFA-8D99-1E9A7FDF429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254B1E1-0AB8-4C6B-9154-5390E08570D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EE466D6-98AC-4591-B9EB-33E9850207E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58C48A57-A095-4488-A218-77E3606D539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A432F729-ECE9-4CE7-B5B7-97011328099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CD8A9937-57E9-4B3D-AFFB-5CDD7726439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DCEF936-F2D1-4487-9EE5-5126C2764C9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F69BA083-A253-4D06-B9CF-203C2E21B66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7367290-1A0E-420A-A9A6-7749C273B71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Alkoxylates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FE333C5E-3992-4BD1-A10A-544FF0D39D5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11367DB5-6265-4F70-8041-6143402E6C2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C9F0B6F9-B586-415D-A949-F32B83865D9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D32275F-CC7F-4BB7-B6A7-02A68903165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ED9D48D6-D585-4E74-8C6A-4F8196B323A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50029AF8-5D53-4D19-A858-EB88FAD1243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3AEB9B77-EC1D-4FC8-B614-AE26F3D6F1D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6709AB20-385A-4B5C-B2DE-C8D40EF70C1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B7E6DAC-19DC-49F0-8714-84553275DB7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795AA193-A020-4EE9-8B6D-C464606E756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20BE8458-7BC5-424F-89CC-B80043ACA47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8201E2F-9403-4FC2-817B-09AF6951B8B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35A1928-9059-4487-AC8E-C5038374C1E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67A17400-EFF6-4D71-928A-788431BBC8D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60134CD7-FB94-41D6-94FD-6802299B838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D1566A3D-222A-415F-88FD-D08CD3DC7BD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E4FDBD4C-E3EB-48A3-8C07-F4038177F54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3A27F6E-2BA4-4DD9-889C-174DECDA898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CE4D2135-E7E0-4160-926A-4F53DD6FCDE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B5D5D6A4-5B72-4C2B-A5CF-B99257D6E0D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B07290E7-2D88-416B-A04F-BF6864AD862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712E94B1-328A-47F8-B49C-62D9D7865C6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357C8800-5137-4E1D-97D6-5C07970A07E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6CF918CE-40B8-499F-B3D9-2CD5C56D12E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CD7B57C0-BB89-41C2-AC5D-7C1B11C9258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5652B5F6-8202-4A36-90F9-9AFBBB9E1BE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BEEF518-1602-4F46-BE45-07C909DEF33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Formaldehyde Scavengers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 urea </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60807253-1995-4C00-9458-37639ED2549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A7CECC7-456D-4C7A-934C-2EC6BE0B1B5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8A4B0A2-40F0-4267-94FB-5E5E158670A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F0C4C7EA-6BBB-4DD4-8611-17621749A46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90C082F1-9B93-448D-881C-60F8B544DB7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D004EBAB-2566-4818-B02B-50938955127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926288F2-4CA5-4F7A-907A-ED73181A041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540BCEC-84DF-4E4D-9C7E-736E6A5DB4D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5471FC1-01A0-470E-9AE7-1996E38BF70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2,2'-Dichlorodiethyl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 glycol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Allylglycidylether (AGE)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N-Methylaniline (NMA)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24899A47-CEDC-4541-A4F9-27D4789989C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FF21294E-9B7B-48B1-AC8D-F20607B1590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679826C-161E-437D-A211-9085D3C7639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34D3F05D-B0D2-45C1-BF98-6A762BF8851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0C372833-8784-411C-BE61-5407E76332A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9D2CAFBF-E15F-45CF-B6A0-2629B2A6621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96F05A7F-DC01-4CA9-8D32-33194570068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C66BEB5D-2B77-4A99-9394-ED00B17585B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555E0F9-DE45-4F36-88E7-AE5832854F8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6E998203-AFE8-427C-B7FB-A671F2A19A3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0A965A20-12BE-4513-B7CC-614B64ED4FF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DBA77FA7-AA00-4097-B313-2D52D5947B3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CFA05C5E-C563-46AD-B0AE-BD7096CF071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45AD4B39-F083-4CCE-A993-E93FA7E4BB3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F15BEDBC-9C97-4335-847B-2E274844645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0DE9D598-8D37-4F7A-9422-3305B428F19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5D96A91E-E656-46F3-AF60-4F6BDC32B5A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F4920A4-C84A-4D36-A879-1E12E77C4C0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Tanning Agents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DB873829-2DD4-4E28-92C0-5C8B1F8D323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532EB5FB-C180-4C9B-9AEE-B6F26490C4E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4FAFA1EA-4B59-4BC4-9AA0-26948EBAFE3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3062C720-A64C-4C68-84B3-394B3ACF0DF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F76968C7-83EC-4B43-A5B5-04C2815290A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8BC5D0EE-DBDA-490E-AE3F-1210D4947F4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359B8B4-E9E1-41B7-83EE-739BD743E99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E3A963C2-256E-4B79-A0D3-5BD8193B2B6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7E6D130-8A3E-4B01-84B4-32B4F12B360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Zirconium acetate (ZA)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C6B1B0E-13BD-464D-A6DA-8583B0AE5E5A}"/>
              </a:ext>
            </a:extLst>
          </p:cNvPr>
          <p:cNvPicPr>
            <a:picLocks noChangeAspect="1"/>
          </p:cNvPicPr>
          <p:nvPr/>
        </p:nvPicPr>
        <p:blipFill rotWithShape="1">
          <a:blip r:embed="rId2">
            <a:extLst>
              <a:ext uri="{28A0092B-C50C-407E-A947-70E740481C1C}">
                <a14:useLocalDpi xmlns:a14="http://schemas.microsoft.com/office/drawing/2010/main" val="0"/>
              </a:ext>
            </a:extLst>
          </a:blip>
          <a:srcRect t="10466" b="13145"/>
          <a:stretch/>
        </p:blipFill>
        <p:spPr>
          <a:xfrm>
            <a:off x="-5522" y="-8353"/>
            <a:ext cx="12221898" cy="700205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FLAME</a:t>
            </a:r>
            <a:r>
              <a:rPr lang="de-DE" sz="5000" dirty="0">
                <a:solidFill>
                  <a:schemeClr val="accent5">
                    <a:lumMod val="60000"/>
                    <a:lumOff val="40000"/>
                  </a:schemeClr>
                </a:solidFill>
                <a:latin typeface="Futura Bk BT" panose="020B0502020204020303" pitchFamily="34" charset="0"/>
              </a:rPr>
              <a:t> </a:t>
            </a:r>
            <a:r>
              <a:rPr lang="de-DE" sz="5000" dirty="0">
                <a:solidFill>
                  <a:schemeClr val="bg1"/>
                </a:solidFill>
                <a:latin typeface="Futura Bk BT" panose="020B0502020204020303" pitchFamily="34" charset="0"/>
              </a:rPr>
              <a:t>RETARDANTS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50" y="2063448"/>
            <a:ext cx="4231884"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432000" tIns="288000" rIns="0" bIns="0" rtlCol="0"/>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Chlorinated paraffin 70%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Cresyldiphenyl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Tributyl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Trichloropropyl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Triethyl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Triphenyl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Zinc borate</a:t>
            </a: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3" name="object 21">
            <a:hlinkClick r:id="rId4" action="ppaction://hlinksldjump"/>
            <a:extLst>
              <a:ext uri="{FF2B5EF4-FFF2-40B4-BE49-F238E27FC236}">
                <a16:creationId xmlns:a16="http://schemas.microsoft.com/office/drawing/2014/main" id="{1DF9A05E-B83A-4652-A90E-2844B1BEF6C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7E5F7858-E577-417A-992C-9BB0B6269EAA}"/>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17648098-F212-4597-833B-26B0EE8A562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788E559C-E3C9-4DD1-A831-DA642041E75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5" action="ppaction://hlinksldjump"/>
              <a:extLst>
                <a:ext uri="{FF2B5EF4-FFF2-40B4-BE49-F238E27FC236}">
                  <a16:creationId xmlns:a16="http://schemas.microsoft.com/office/drawing/2014/main" id="{2501F2C7-50A6-43E1-8174-3A641A402B84}"/>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2552559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7827997-E2E7-400A-8B8F-064F67BCF044}"/>
              </a:ext>
            </a:extLst>
          </p:cNvPr>
          <p:cNvPicPr>
            <a:picLocks noChangeAspect="1"/>
          </p:cNvPicPr>
          <p:nvPr/>
        </p:nvPicPr>
        <p:blipFill rotWithShape="1">
          <a:blip r:embed="rId2">
            <a:extLst>
              <a:ext uri="{28A0092B-C50C-407E-A947-70E740481C1C}">
                <a14:useLocalDpi xmlns:a14="http://schemas.microsoft.com/office/drawing/2010/main" val="0"/>
              </a:ext>
            </a:extLst>
          </a:blip>
          <a:srcRect t="10466" b="13145"/>
          <a:stretch/>
        </p:blipFill>
        <p:spPr>
          <a:xfrm>
            <a:off x="-5522" y="-8353"/>
            <a:ext cx="12221898" cy="700205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FLAME</a:t>
            </a:r>
            <a:r>
              <a:rPr lang="de-DE" sz="5000" dirty="0">
                <a:solidFill>
                  <a:schemeClr val="accent5">
                    <a:lumMod val="60000"/>
                    <a:lumOff val="40000"/>
                  </a:schemeClr>
                </a:solidFill>
                <a:latin typeface="Futura Bk BT" panose="020B0502020204020303" pitchFamily="34" charset="0"/>
              </a:rPr>
              <a:t> </a:t>
            </a:r>
            <a:r>
              <a:rPr lang="de-DE" sz="5000" dirty="0">
                <a:solidFill>
                  <a:schemeClr val="bg1"/>
                </a:solidFill>
                <a:latin typeface="Futura Bk BT" panose="020B0502020204020303" pitchFamily="34" charset="0"/>
              </a:rPr>
              <a:t>RETARDANTS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50" y="2063448"/>
            <a:ext cx="4231884"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432000" tIns="288000" rIns="0" bIns="0" rtlCol="0"/>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APP PHASE I</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APP PHASE II</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 	Normal grade</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 	Modified grades: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Melamine, Silane, Epoxy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Resin, Melamine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Formaldehyde Resin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Water-soluble APP</a:t>
            </a: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nvGraphicFramePr>
        <p:xfrm>
          <a:off x="6054334" y="2061429"/>
          <a:ext cx="4633580" cy="4354195"/>
        </p:xfrm>
        <a:graphic>
          <a:graphicData uri="http://schemas.openxmlformats.org/drawingml/2006/table">
            <a:tbl>
              <a:tblPr firstRow="1" bandRow="1">
                <a:tableStyleId>{5C22544A-7EE6-4342-B048-85BDC9FD1C3A}</a:tableStyleId>
              </a:tblPr>
              <a:tblGrid>
                <a:gridCol w="3862664">
                  <a:extLst>
                    <a:ext uri="{9D8B030D-6E8A-4147-A177-3AD203B41FA5}">
                      <a16:colId xmlns:a16="http://schemas.microsoft.com/office/drawing/2014/main" val="27093299"/>
                    </a:ext>
                  </a:extLst>
                </a:gridCol>
                <a:gridCol w="770916">
                  <a:extLst>
                    <a:ext uri="{9D8B030D-6E8A-4147-A177-3AD203B41FA5}">
                      <a16:colId xmlns:a16="http://schemas.microsoft.com/office/drawing/2014/main" val="2547902174"/>
                    </a:ext>
                  </a:extLst>
                </a:gridCol>
              </a:tblGrid>
              <a:tr h="536694">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Multiple Applications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17501">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Agrochemical</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Paints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Phenolic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Plastics </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PU-foams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Textile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Wood</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spcBef>
                          <a:spcPts val="380"/>
                        </a:spcBef>
                        <a:buClr>
                          <a:srgbClr val="FFFFFF"/>
                        </a:buClr>
                        <a:buFontTx/>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E31CCF36-0EEF-4970-8ADC-915C8DEE9694}"/>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F6B13741-C0C4-4783-9347-B355B6C6257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48BB3480-F6C4-444D-B7F6-C2AF23742A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08933A4D-4CFB-481E-A0FA-CFF331AFFB9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A5DD213C-BBB3-4185-ACE8-F29B7FECC65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32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382AB3E-D7C2-4A13-A79C-74CE09B9770C}"/>
              </a:ext>
            </a:extLst>
          </p:cNvPr>
          <p:cNvPicPr>
            <a:picLocks noChangeAspect="1"/>
          </p:cNvPicPr>
          <p:nvPr/>
        </p:nvPicPr>
        <p:blipFill rotWithShape="1">
          <a:blip r:embed="rId2">
            <a:extLst>
              <a:ext uri="{28A0092B-C50C-407E-A947-70E740481C1C}">
                <a14:useLocalDpi xmlns:a14="http://schemas.microsoft.com/office/drawing/2010/main" val="0"/>
              </a:ext>
            </a:extLst>
          </a:blip>
          <a:srcRect l="15508"/>
          <a:stretch/>
        </p:blipFill>
        <p:spPr>
          <a:xfrm>
            <a:off x="0" y="0"/>
            <a:ext cx="8698015" cy="6821326"/>
          </a:xfrm>
          <a:prstGeom prst="rect">
            <a:avLst/>
          </a:prstGeom>
        </p:spPr>
      </p:pic>
      <p:pic>
        <p:nvPicPr>
          <p:cNvPr id="3" name="Picture 2">
            <a:extLst>
              <a:ext uri="{FF2B5EF4-FFF2-40B4-BE49-F238E27FC236}">
                <a16:creationId xmlns:a16="http://schemas.microsoft.com/office/drawing/2014/main" id="{2A5B7552-C0A7-4C76-ABC6-93E848B69998}"/>
              </a:ext>
            </a:extLst>
          </p:cNvPr>
          <p:cNvPicPr>
            <a:picLocks noChangeAspect="1"/>
          </p:cNvPicPr>
          <p:nvPr/>
        </p:nvPicPr>
        <p:blipFill rotWithShape="1">
          <a:blip r:embed="rId3">
            <a:extLst>
              <a:ext uri="{28A0092B-C50C-407E-A947-70E740481C1C}">
                <a14:useLocalDpi xmlns:a14="http://schemas.microsoft.com/office/drawing/2010/main" val="0"/>
              </a:ext>
            </a:extLst>
          </a:blip>
          <a:srcRect l="21781"/>
          <a:stretch/>
        </p:blipFill>
        <p:spPr>
          <a:xfrm>
            <a:off x="2655518" y="0"/>
            <a:ext cx="9536482" cy="6858000"/>
          </a:xfrm>
          <a:prstGeom prst="rect">
            <a:avLst/>
          </a:prstGeom>
        </p:spPr>
      </p:pic>
      <p:sp>
        <p:nvSpPr>
          <p:cNvPr id="12" name="Rectangle: Rounded Corners 11">
            <a:hlinkClick r:id="rId4" action="ppaction://hlinksldjump"/>
            <a:extLst>
              <a:ext uri="{FF2B5EF4-FFF2-40B4-BE49-F238E27FC236}">
                <a16:creationId xmlns:a16="http://schemas.microsoft.com/office/drawing/2014/main" id="{61077D44-3286-4611-B027-AEEF1EEEBE03}"/>
              </a:ext>
            </a:extLst>
          </p:cNvPr>
          <p:cNvSpPr/>
          <p:nvPr/>
        </p:nvSpPr>
        <p:spPr>
          <a:xfrm>
            <a:off x="3667069" y="102487"/>
            <a:ext cx="3816000" cy="310443"/>
          </a:xfrm>
          <a:prstGeom prst="roundRect">
            <a:avLst/>
          </a:prstGeom>
          <a:solidFill>
            <a:srgbClr val="11426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sz="1600" dirty="0">
                <a:solidFill>
                  <a:schemeClr val="bg1"/>
                </a:solidFill>
                <a:latin typeface="Futura Bk BT" panose="020B0502020204020303" pitchFamily="34" charset="0"/>
              </a:rPr>
              <a:t>  Cosmetic &amp; Personal Care</a:t>
            </a:r>
            <a:endParaRPr lang="en-IN" sz="1600" dirty="0">
              <a:solidFill>
                <a:schemeClr val="bg1"/>
              </a:solidFill>
              <a:latin typeface="Futura Bk BT" panose="020B0502020204020303" pitchFamily="34" charset="0"/>
            </a:endParaRPr>
          </a:p>
        </p:txBody>
      </p:sp>
      <p:sp>
        <p:nvSpPr>
          <p:cNvPr id="13" name="Rectangle: Rounded Corners 12">
            <a:hlinkClick r:id="rId5" action="ppaction://hlinksldjump"/>
            <a:extLst>
              <a:ext uri="{FF2B5EF4-FFF2-40B4-BE49-F238E27FC236}">
                <a16:creationId xmlns:a16="http://schemas.microsoft.com/office/drawing/2014/main" id="{66DCE31E-E7B6-4D32-8B01-53A8F08976F6}"/>
              </a:ext>
            </a:extLst>
          </p:cNvPr>
          <p:cNvSpPr/>
          <p:nvPr/>
        </p:nvSpPr>
        <p:spPr>
          <a:xfrm>
            <a:off x="3948863" y="446990"/>
            <a:ext cx="3816000" cy="309031"/>
          </a:xfrm>
          <a:prstGeom prst="roundRect">
            <a:avLst/>
          </a:prstGeom>
          <a:solidFill>
            <a:srgbClr val="164C7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  Household &amp; Industrial Care</a:t>
            </a:r>
            <a:endParaRPr lang="en-IN" sz="1600" dirty="0">
              <a:latin typeface="Futura Bk BT" panose="020B0502020204020303" pitchFamily="34" charset="0"/>
            </a:endParaRPr>
          </a:p>
        </p:txBody>
      </p:sp>
      <p:sp>
        <p:nvSpPr>
          <p:cNvPr id="14" name="Rectangle: Rounded Corners 13">
            <a:hlinkClick r:id="rId6" action="ppaction://hlinksldjump"/>
            <a:extLst>
              <a:ext uri="{FF2B5EF4-FFF2-40B4-BE49-F238E27FC236}">
                <a16:creationId xmlns:a16="http://schemas.microsoft.com/office/drawing/2014/main" id="{79BFA4E3-9A29-4500-B394-F7F96EF31B0E}"/>
              </a:ext>
            </a:extLst>
          </p:cNvPr>
          <p:cNvSpPr/>
          <p:nvPr/>
        </p:nvSpPr>
        <p:spPr>
          <a:xfrm>
            <a:off x="4188000" y="796368"/>
            <a:ext cx="3816000" cy="310444"/>
          </a:xfrm>
          <a:prstGeom prst="roundRect">
            <a:avLst/>
          </a:prstGeom>
          <a:solidFill>
            <a:srgbClr val="1C5782"/>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 Lubricants &amp; Metal Working</a:t>
            </a:r>
            <a:endParaRPr lang="en-IN" sz="1600" dirty="0">
              <a:latin typeface="Futura Bk BT" panose="020B0502020204020303" pitchFamily="34" charset="0"/>
            </a:endParaRPr>
          </a:p>
        </p:txBody>
      </p:sp>
      <p:sp>
        <p:nvSpPr>
          <p:cNvPr id="15" name="Rectangle: Rounded Corners 14">
            <a:hlinkClick r:id="rId7" action="ppaction://hlinksldjump"/>
            <a:extLst>
              <a:ext uri="{FF2B5EF4-FFF2-40B4-BE49-F238E27FC236}">
                <a16:creationId xmlns:a16="http://schemas.microsoft.com/office/drawing/2014/main" id="{AF859742-A5FA-43A9-9093-CABDB605321F}"/>
              </a:ext>
            </a:extLst>
          </p:cNvPr>
          <p:cNvSpPr/>
          <p:nvPr/>
        </p:nvSpPr>
        <p:spPr>
          <a:xfrm>
            <a:off x="4349007" y="1146402"/>
            <a:ext cx="3816000" cy="288703"/>
          </a:xfrm>
          <a:prstGeom prst="roundRect">
            <a:avLst/>
          </a:prstGeom>
          <a:solidFill>
            <a:srgbClr val="22638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Coatings Adhesives Sealants</a:t>
            </a:r>
            <a:endParaRPr lang="en-IN" sz="1600" dirty="0">
              <a:latin typeface="Futura Bk BT" panose="020B0502020204020303" pitchFamily="34" charset="0"/>
            </a:endParaRPr>
          </a:p>
        </p:txBody>
      </p:sp>
      <p:sp>
        <p:nvSpPr>
          <p:cNvPr id="16" name="Rectangle: Rounded Corners 15">
            <a:hlinkClick r:id="rId8" action="ppaction://hlinksldjump"/>
            <a:extLst>
              <a:ext uri="{FF2B5EF4-FFF2-40B4-BE49-F238E27FC236}">
                <a16:creationId xmlns:a16="http://schemas.microsoft.com/office/drawing/2014/main" id="{A6AC783E-1168-4C0D-8FB9-BED1384920A0}"/>
              </a:ext>
            </a:extLst>
          </p:cNvPr>
          <p:cNvSpPr/>
          <p:nvPr/>
        </p:nvSpPr>
        <p:spPr>
          <a:xfrm>
            <a:off x="4379708" y="1466943"/>
            <a:ext cx="3852001" cy="279316"/>
          </a:xfrm>
          <a:prstGeom prst="roundRect">
            <a:avLst/>
          </a:prstGeom>
          <a:solidFill>
            <a:srgbClr val="276D9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Paper</a:t>
            </a:r>
            <a:endParaRPr lang="en-IN" sz="1600" dirty="0">
              <a:latin typeface="Futura Bk BT" panose="020B0502020204020303"/>
            </a:endParaRPr>
          </a:p>
        </p:txBody>
      </p:sp>
      <p:sp>
        <p:nvSpPr>
          <p:cNvPr id="32" name="Rectangle: Rounded Corners 31">
            <a:hlinkClick r:id="rId25" action="ppaction://hlinksldjump"/>
            <a:extLst>
              <a:ext uri="{FF2B5EF4-FFF2-40B4-BE49-F238E27FC236}">
                <a16:creationId xmlns:a16="http://schemas.microsoft.com/office/drawing/2014/main" id="{4AFFEB39-F0B1-4D0B-993E-A90201B868F8}"/>
              </a:ext>
            </a:extLst>
          </p:cNvPr>
          <p:cNvSpPr/>
          <p:nvPr/>
        </p:nvSpPr>
        <p:spPr>
          <a:xfrm>
            <a:off x="4526263" y="1790019"/>
            <a:ext cx="3852001" cy="279316"/>
          </a:xfrm>
          <a:prstGeom prst="roundRect">
            <a:avLst/>
          </a:prstGeom>
          <a:solidFill>
            <a:srgbClr val="276D9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Plastics</a:t>
            </a:r>
            <a:endParaRPr lang="en-IN" sz="1600" dirty="0">
              <a:latin typeface="Futura Bk BT" panose="020B0502020204020303"/>
            </a:endParaRPr>
          </a:p>
        </p:txBody>
      </p:sp>
      <p:sp>
        <p:nvSpPr>
          <p:cNvPr id="17" name="Rectangle: Rounded Corners 16">
            <a:hlinkClick r:id="rId9" action="ppaction://hlinksldjump"/>
            <a:extLst>
              <a:ext uri="{FF2B5EF4-FFF2-40B4-BE49-F238E27FC236}">
                <a16:creationId xmlns:a16="http://schemas.microsoft.com/office/drawing/2014/main" id="{DB0F6ABC-3D99-4D54-9A12-A6C786E640AA}"/>
              </a:ext>
            </a:extLst>
          </p:cNvPr>
          <p:cNvSpPr/>
          <p:nvPr/>
        </p:nvSpPr>
        <p:spPr>
          <a:xfrm>
            <a:off x="4570575" y="2107940"/>
            <a:ext cx="3884132" cy="336886"/>
          </a:xfrm>
          <a:prstGeom prst="roundRect">
            <a:avLst/>
          </a:prstGeom>
          <a:solidFill>
            <a:srgbClr val="2E79A6"/>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Water Treatment</a:t>
            </a:r>
            <a:endParaRPr lang="en-IN" sz="1600" dirty="0">
              <a:latin typeface="Futura Bk BT" panose="020B0502020204020303"/>
            </a:endParaRPr>
          </a:p>
        </p:txBody>
      </p:sp>
      <p:sp>
        <p:nvSpPr>
          <p:cNvPr id="19" name="Rectangle: Rounded Corners 18">
            <a:hlinkClick r:id="rId10" action="ppaction://hlinksldjump"/>
            <a:extLst>
              <a:ext uri="{FF2B5EF4-FFF2-40B4-BE49-F238E27FC236}">
                <a16:creationId xmlns:a16="http://schemas.microsoft.com/office/drawing/2014/main" id="{966FBCF9-D57E-4847-B3B9-07C2F98B162E}"/>
              </a:ext>
            </a:extLst>
          </p:cNvPr>
          <p:cNvSpPr/>
          <p:nvPr/>
        </p:nvSpPr>
        <p:spPr>
          <a:xfrm>
            <a:off x="4663620" y="2488275"/>
            <a:ext cx="3888812" cy="314938"/>
          </a:xfrm>
          <a:prstGeom prst="roundRect">
            <a:avLst/>
          </a:prstGeom>
          <a:solidFill>
            <a:srgbClr val="3383B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Construction </a:t>
            </a:r>
            <a:endParaRPr lang="en-IN" sz="1600" dirty="0">
              <a:latin typeface="Futura Bk BT" panose="020B0502020204020303"/>
            </a:endParaRPr>
          </a:p>
        </p:txBody>
      </p:sp>
      <p:sp>
        <p:nvSpPr>
          <p:cNvPr id="21" name="Rectangle: Rounded Corners 20">
            <a:hlinkClick r:id="rId11" action="ppaction://hlinksldjump"/>
            <a:extLst>
              <a:ext uri="{FF2B5EF4-FFF2-40B4-BE49-F238E27FC236}">
                <a16:creationId xmlns:a16="http://schemas.microsoft.com/office/drawing/2014/main" id="{E88DC456-7842-4FBD-9DDB-5A77C0C7B5D5}"/>
              </a:ext>
            </a:extLst>
          </p:cNvPr>
          <p:cNvSpPr/>
          <p:nvPr/>
        </p:nvSpPr>
        <p:spPr>
          <a:xfrm>
            <a:off x="4847307" y="2856873"/>
            <a:ext cx="3813002" cy="330182"/>
          </a:xfrm>
          <a:prstGeom prst="roundRect">
            <a:avLst/>
          </a:prstGeom>
          <a:solidFill>
            <a:srgbClr val="398EB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sz="1600" dirty="0">
                <a:latin typeface="Futura Bk BT" panose="020B0502020204020303"/>
              </a:rPr>
              <a:t>Flavor &amp; Fragrances</a:t>
            </a:r>
            <a:endParaRPr lang="en-IN" sz="1600" dirty="0">
              <a:latin typeface="Futura Bk BT" panose="020B0502020204020303"/>
            </a:endParaRPr>
          </a:p>
        </p:txBody>
      </p:sp>
      <p:sp>
        <p:nvSpPr>
          <p:cNvPr id="22" name="Rectangle: Rounded Corners 21">
            <a:hlinkClick r:id="rId12" action="ppaction://hlinksldjump"/>
            <a:extLst>
              <a:ext uri="{FF2B5EF4-FFF2-40B4-BE49-F238E27FC236}">
                <a16:creationId xmlns:a16="http://schemas.microsoft.com/office/drawing/2014/main" id="{B511E92B-4A12-4B1D-AF31-3C41F2848081}"/>
              </a:ext>
            </a:extLst>
          </p:cNvPr>
          <p:cNvSpPr/>
          <p:nvPr/>
        </p:nvSpPr>
        <p:spPr>
          <a:xfrm>
            <a:off x="4846371" y="3221805"/>
            <a:ext cx="3865522" cy="332399"/>
          </a:xfrm>
          <a:prstGeom prst="roundRect">
            <a:avLst/>
          </a:prstGeom>
          <a:solidFill>
            <a:srgbClr val="3D96C4"/>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sz="1600" dirty="0">
                <a:latin typeface="Futura Bk BT" panose="020B0502020204020303"/>
              </a:rPr>
              <a:t>Agriculture</a:t>
            </a:r>
            <a:endParaRPr lang="en-IN" sz="1600" dirty="0">
              <a:latin typeface="Futura Bk BT" panose="020B0502020204020303"/>
            </a:endParaRPr>
          </a:p>
        </p:txBody>
      </p:sp>
      <p:sp>
        <p:nvSpPr>
          <p:cNvPr id="23" name="Rectangle: Rounded Corners 22">
            <a:hlinkClick r:id="rId13" action="ppaction://hlinksldjump"/>
            <a:extLst>
              <a:ext uri="{FF2B5EF4-FFF2-40B4-BE49-F238E27FC236}">
                <a16:creationId xmlns:a16="http://schemas.microsoft.com/office/drawing/2014/main" id="{8FB6FD3B-CBE8-47F5-A0C4-4E9D11D225DF}"/>
              </a:ext>
            </a:extLst>
          </p:cNvPr>
          <p:cNvSpPr/>
          <p:nvPr/>
        </p:nvSpPr>
        <p:spPr>
          <a:xfrm>
            <a:off x="4907543" y="3607864"/>
            <a:ext cx="3818228" cy="325693"/>
          </a:xfrm>
          <a:prstGeom prst="roundRect">
            <a:avLst/>
          </a:prstGeom>
          <a:solidFill>
            <a:srgbClr val="409DCB"/>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sz="1600" dirty="0">
                <a:latin typeface="Futura Bk BT" panose="020B0502020204020303"/>
              </a:rPr>
              <a:t>Pharma</a:t>
            </a:r>
            <a:endParaRPr lang="en-IN" sz="1600" dirty="0">
              <a:latin typeface="Futura Bk BT" panose="020B0502020204020303"/>
            </a:endParaRPr>
          </a:p>
        </p:txBody>
      </p:sp>
      <p:sp>
        <p:nvSpPr>
          <p:cNvPr id="24" name="Rectangle: Rounded Corners 23">
            <a:hlinkClick r:id="rId14" action="ppaction://hlinksldjump"/>
            <a:extLst>
              <a:ext uri="{FF2B5EF4-FFF2-40B4-BE49-F238E27FC236}">
                <a16:creationId xmlns:a16="http://schemas.microsoft.com/office/drawing/2014/main" id="{C07FE589-605A-4834-9B80-7DC3C02FA887}"/>
              </a:ext>
            </a:extLst>
          </p:cNvPr>
          <p:cNvSpPr/>
          <p:nvPr/>
        </p:nvSpPr>
        <p:spPr>
          <a:xfrm>
            <a:off x="4989520" y="3978645"/>
            <a:ext cx="3698718" cy="271710"/>
          </a:xfrm>
          <a:prstGeom prst="roundRect">
            <a:avLst/>
          </a:prstGeom>
          <a:solidFill>
            <a:srgbClr val="43A2D1"/>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marL="85725"/>
            <a:r>
              <a:rPr lang="en-US" sz="1600" dirty="0">
                <a:latin typeface="Futura Bk BT" panose="020B0502020204020303"/>
              </a:rPr>
              <a:t>Metal Surface treatment</a:t>
            </a:r>
            <a:endParaRPr lang="en-IN" sz="1600" dirty="0">
              <a:latin typeface="Futura Bk BT" panose="020B0502020204020303"/>
            </a:endParaRPr>
          </a:p>
        </p:txBody>
      </p:sp>
      <p:sp>
        <p:nvSpPr>
          <p:cNvPr id="25" name="Rectangle: Rounded Corners 24">
            <a:hlinkClick r:id="rId15" action="ppaction://hlinksldjump"/>
            <a:extLst>
              <a:ext uri="{FF2B5EF4-FFF2-40B4-BE49-F238E27FC236}">
                <a16:creationId xmlns:a16="http://schemas.microsoft.com/office/drawing/2014/main" id="{238939B7-8A90-4E7A-AF75-B2C7B6726EEF}"/>
              </a:ext>
            </a:extLst>
          </p:cNvPr>
          <p:cNvSpPr/>
          <p:nvPr/>
        </p:nvSpPr>
        <p:spPr>
          <a:xfrm>
            <a:off x="4989520" y="4295238"/>
            <a:ext cx="3599999" cy="343724"/>
          </a:xfrm>
          <a:prstGeom prst="roundRect">
            <a:avLst/>
          </a:prstGeom>
          <a:solidFill>
            <a:srgbClr val="48A9D9"/>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Resins</a:t>
            </a:r>
          </a:p>
        </p:txBody>
      </p:sp>
      <p:sp>
        <p:nvSpPr>
          <p:cNvPr id="20" name="Rectangle: Rounded Corners 19">
            <a:hlinkClick r:id="rId16" action="ppaction://hlinksldjump"/>
            <a:extLst>
              <a:ext uri="{FF2B5EF4-FFF2-40B4-BE49-F238E27FC236}">
                <a16:creationId xmlns:a16="http://schemas.microsoft.com/office/drawing/2014/main" id="{B5DB5E86-44ED-4DB2-B09B-AECBF10CD3D5}"/>
              </a:ext>
            </a:extLst>
          </p:cNvPr>
          <p:cNvSpPr/>
          <p:nvPr/>
        </p:nvSpPr>
        <p:spPr>
          <a:xfrm>
            <a:off x="4888698" y="4692622"/>
            <a:ext cx="3599999" cy="292954"/>
          </a:xfrm>
          <a:prstGeom prst="roundRect">
            <a:avLst/>
          </a:prstGeom>
          <a:solidFill>
            <a:srgbClr val="48ACDB"/>
          </a:solidFill>
          <a:ln>
            <a:noFill/>
          </a:ln>
        </p:spPr>
        <p:style>
          <a:lnRef idx="2">
            <a:schemeClr val="accent1">
              <a:shade val="50000"/>
            </a:schemeClr>
          </a:lnRef>
          <a:fillRef idx="1">
            <a:schemeClr val="accent1"/>
          </a:fillRef>
          <a:effectRef idx="0">
            <a:schemeClr val="accent1"/>
          </a:effectRef>
          <a:fontRef idx="minor">
            <a:schemeClr val="lt1"/>
          </a:fontRef>
        </p:style>
        <p:txBody>
          <a:bodyPr lIns="576000" rtlCol="0" anchor="ctr"/>
          <a:lstStyle/>
          <a:p>
            <a:r>
              <a:rPr lang="en-IN" sz="1600" dirty="0">
                <a:latin typeface="Futura Bk BT" panose="020B0502020204020303"/>
              </a:rPr>
              <a:t>Textile &amp; Leather</a:t>
            </a:r>
          </a:p>
        </p:txBody>
      </p:sp>
      <p:sp>
        <p:nvSpPr>
          <p:cNvPr id="26" name="Rectangle: Rounded Corners 25">
            <a:hlinkClick r:id="rId17" action="ppaction://hlinksldjump"/>
            <a:extLst>
              <a:ext uri="{FF2B5EF4-FFF2-40B4-BE49-F238E27FC236}">
                <a16:creationId xmlns:a16="http://schemas.microsoft.com/office/drawing/2014/main" id="{02A57175-18C1-4D12-BBC8-775489C9C32D}"/>
              </a:ext>
            </a:extLst>
          </p:cNvPr>
          <p:cNvSpPr/>
          <p:nvPr/>
        </p:nvSpPr>
        <p:spPr>
          <a:xfrm>
            <a:off x="4791733" y="5033299"/>
            <a:ext cx="3558073" cy="319978"/>
          </a:xfrm>
          <a:prstGeom prst="roundRect">
            <a:avLst/>
          </a:prstGeom>
          <a:solidFill>
            <a:srgbClr val="4BB1E1"/>
          </a:solidFill>
          <a:ln>
            <a:noFill/>
          </a:ln>
        </p:spPr>
        <p:style>
          <a:lnRef idx="2">
            <a:schemeClr val="accent1">
              <a:shade val="50000"/>
            </a:schemeClr>
          </a:lnRef>
          <a:fillRef idx="1">
            <a:schemeClr val="accent1"/>
          </a:fillRef>
          <a:effectRef idx="0">
            <a:schemeClr val="accent1"/>
          </a:effectRef>
          <a:fontRef idx="minor">
            <a:schemeClr val="lt1"/>
          </a:fontRef>
        </p:style>
        <p:txBody>
          <a:bodyPr lIns="648000" rtlCol="0" anchor="ctr"/>
          <a:lstStyle/>
          <a:p>
            <a:r>
              <a:rPr lang="en-IN" sz="1600" dirty="0">
                <a:latin typeface="Futura Bk BT" panose="020B0502020204020303"/>
              </a:rPr>
              <a:t>Flame retardants</a:t>
            </a:r>
          </a:p>
        </p:txBody>
      </p:sp>
      <p:sp>
        <p:nvSpPr>
          <p:cNvPr id="28" name="Rectangle: Rounded Corners 27">
            <a:hlinkClick r:id="rId18" action="ppaction://hlinksldjump"/>
            <a:extLst>
              <a:ext uri="{FF2B5EF4-FFF2-40B4-BE49-F238E27FC236}">
                <a16:creationId xmlns:a16="http://schemas.microsoft.com/office/drawing/2014/main" id="{099E6166-9A7E-49B0-9EE3-AFCA6261FD43}"/>
              </a:ext>
            </a:extLst>
          </p:cNvPr>
          <p:cNvSpPr/>
          <p:nvPr/>
        </p:nvSpPr>
        <p:spPr>
          <a:xfrm>
            <a:off x="4915634" y="5404882"/>
            <a:ext cx="3329888" cy="287222"/>
          </a:xfrm>
          <a:prstGeom prst="roundRect">
            <a:avLst/>
          </a:prstGeom>
          <a:solidFill>
            <a:srgbClr val="4CB4E4"/>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Biocides &amp; Preservatives</a:t>
            </a:r>
          </a:p>
        </p:txBody>
      </p:sp>
      <p:sp>
        <p:nvSpPr>
          <p:cNvPr id="29" name="Rectangle: Rounded Corners 28">
            <a:hlinkClick r:id="rId19" action="ppaction://hlinksldjump"/>
            <a:extLst>
              <a:ext uri="{FF2B5EF4-FFF2-40B4-BE49-F238E27FC236}">
                <a16:creationId xmlns:a16="http://schemas.microsoft.com/office/drawing/2014/main" id="{CB22D1A7-8974-4FE6-9182-93ED204AE374}"/>
              </a:ext>
            </a:extLst>
          </p:cNvPr>
          <p:cNvSpPr/>
          <p:nvPr/>
        </p:nvSpPr>
        <p:spPr>
          <a:xfrm>
            <a:off x="4788814" y="5735170"/>
            <a:ext cx="3347140" cy="286146"/>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IN" sz="1600" dirty="0">
                <a:latin typeface="Futura Bk BT" panose="020B0502020204020303"/>
              </a:rPr>
              <a:t> H - Quest </a:t>
            </a:r>
          </a:p>
        </p:txBody>
      </p:sp>
      <p:sp>
        <p:nvSpPr>
          <p:cNvPr id="30" name="Rectangle: Rounded Corners 29">
            <a:hlinkClick r:id="rId20" action="ppaction://hlinksldjump"/>
            <a:extLst>
              <a:ext uri="{FF2B5EF4-FFF2-40B4-BE49-F238E27FC236}">
                <a16:creationId xmlns:a16="http://schemas.microsoft.com/office/drawing/2014/main" id="{FAE160F1-626F-4B27-B1B1-BF83B2485A83}"/>
              </a:ext>
            </a:extLst>
          </p:cNvPr>
          <p:cNvSpPr/>
          <p:nvPr/>
        </p:nvSpPr>
        <p:spPr>
          <a:xfrm>
            <a:off x="4727200" y="6070852"/>
            <a:ext cx="3229343" cy="294875"/>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  Organic  Titanates</a:t>
            </a:r>
          </a:p>
        </p:txBody>
      </p:sp>
      <p:sp>
        <p:nvSpPr>
          <p:cNvPr id="31" name="Rectangle: Rounded Corners 30">
            <a:hlinkClick r:id="rId21" action="ppaction://hlinksldjump"/>
            <a:extLst>
              <a:ext uri="{FF2B5EF4-FFF2-40B4-BE49-F238E27FC236}">
                <a16:creationId xmlns:a16="http://schemas.microsoft.com/office/drawing/2014/main" id="{CE1E60E0-ADE3-403E-B16A-3B94C6893981}"/>
              </a:ext>
            </a:extLst>
          </p:cNvPr>
          <p:cNvSpPr/>
          <p:nvPr/>
        </p:nvSpPr>
        <p:spPr>
          <a:xfrm>
            <a:off x="4612462" y="6413054"/>
            <a:ext cx="3205086" cy="333305"/>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  Vinyl ethers</a:t>
            </a:r>
          </a:p>
        </p:txBody>
      </p:sp>
      <p:pic>
        <p:nvPicPr>
          <p:cNvPr id="11" name="Picture 10">
            <a:extLst>
              <a:ext uri="{FF2B5EF4-FFF2-40B4-BE49-F238E27FC236}">
                <a16:creationId xmlns:a16="http://schemas.microsoft.com/office/drawing/2014/main" id="{1FF2F7BA-3BA0-4C1D-805A-2F2A85EF5083}"/>
              </a:ext>
            </a:extLst>
          </p:cNvPr>
          <p:cNvPicPr>
            <a:picLocks noChangeAspect="1"/>
          </p:cNvPicPr>
          <p:nvPr/>
        </p:nvPicPr>
        <p:blipFill rotWithShape="1">
          <a:blip r:embed="rId22">
            <a:extLst>
              <a:ext uri="{28A0092B-C50C-407E-A947-70E740481C1C}">
                <a14:useLocalDpi xmlns:a14="http://schemas.microsoft.com/office/drawing/2010/main" val="0"/>
              </a:ext>
            </a:extLst>
          </a:blip>
          <a:srcRect l="21781" r="57003"/>
          <a:stretch/>
        </p:blipFill>
        <p:spPr>
          <a:xfrm>
            <a:off x="2655517" y="0"/>
            <a:ext cx="2586692" cy="6858000"/>
          </a:xfrm>
          <a:prstGeom prst="rect">
            <a:avLst/>
          </a:prstGeom>
          <a:effectLst>
            <a:outerShdw blurRad="203200" dist="38100" algn="l" rotWithShape="0">
              <a:prstClr val="black">
                <a:alpha val="76000"/>
              </a:prstClr>
            </a:outerShdw>
          </a:effectLst>
        </p:spPr>
      </p:pic>
      <p:pic>
        <p:nvPicPr>
          <p:cNvPr id="10" name="Picture 9">
            <a:extLst>
              <a:ext uri="{FF2B5EF4-FFF2-40B4-BE49-F238E27FC236}">
                <a16:creationId xmlns:a16="http://schemas.microsoft.com/office/drawing/2014/main" id="{14CC63E9-6E7E-4F25-9D2E-05AF80FA8406}"/>
              </a:ext>
            </a:extLst>
          </p:cNvPr>
          <p:cNvPicPr>
            <a:picLocks noChangeAspect="1"/>
          </p:cNvPicPr>
          <p:nvPr/>
        </p:nvPicPr>
        <p:blipFill rotWithShape="1">
          <a:blip r:embed="rId23">
            <a:extLst>
              <a:ext uri="{28A0092B-C50C-407E-A947-70E740481C1C}">
                <a14:useLocalDpi xmlns:a14="http://schemas.microsoft.com/office/drawing/2010/main" val="0"/>
              </a:ext>
            </a:extLst>
          </a:blip>
          <a:srcRect r="36511"/>
          <a:stretch/>
        </p:blipFill>
        <p:spPr>
          <a:xfrm>
            <a:off x="3242016" y="4532724"/>
            <a:ext cx="2594344" cy="2361950"/>
          </a:xfrm>
          <a:prstGeom prst="rect">
            <a:avLst/>
          </a:prstGeom>
        </p:spPr>
      </p:pic>
      <p:grpSp>
        <p:nvGrpSpPr>
          <p:cNvPr id="33" name="Group 32">
            <a:extLst>
              <a:ext uri="{FF2B5EF4-FFF2-40B4-BE49-F238E27FC236}">
                <a16:creationId xmlns:a16="http://schemas.microsoft.com/office/drawing/2014/main" id="{9CD82AF5-73E3-490C-90E3-5641E9FE08C8}"/>
              </a:ext>
            </a:extLst>
          </p:cNvPr>
          <p:cNvGrpSpPr/>
          <p:nvPr/>
        </p:nvGrpSpPr>
        <p:grpSpPr>
          <a:xfrm>
            <a:off x="10938875" y="8449"/>
            <a:ext cx="735773" cy="613836"/>
            <a:chOff x="11070223" y="-8046"/>
            <a:chExt cx="735773" cy="613836"/>
          </a:xfrm>
        </p:grpSpPr>
        <p:sp>
          <p:nvSpPr>
            <p:cNvPr id="34" name="object 14">
              <a:extLst>
                <a:ext uri="{FF2B5EF4-FFF2-40B4-BE49-F238E27FC236}">
                  <a16:creationId xmlns:a16="http://schemas.microsoft.com/office/drawing/2014/main" id="{69D82DFF-B6BF-474E-B0CB-3ED6AFC1F9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35" name="object 15">
              <a:extLst>
                <a:ext uri="{FF2B5EF4-FFF2-40B4-BE49-F238E27FC236}">
                  <a16:creationId xmlns:a16="http://schemas.microsoft.com/office/drawing/2014/main" id="{96217441-3F97-4858-9F45-F7E4D8216BF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36" name="object 21">
              <a:hlinkClick r:id="rId24" action="ppaction://hlinksldjump"/>
              <a:extLst>
                <a:ext uri="{FF2B5EF4-FFF2-40B4-BE49-F238E27FC236}">
                  <a16:creationId xmlns:a16="http://schemas.microsoft.com/office/drawing/2014/main" id="{DACD09C6-39B6-4CA4-AE78-EEEF676FB2DA}"/>
                </a:ext>
              </a:extLst>
            </p:cNvPr>
            <p:cNvSpPr/>
            <p:nvPr/>
          </p:nvSpPr>
          <p:spPr>
            <a:xfrm>
              <a:off x="11070223" y="-8046"/>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dirty="0"/>
            </a:p>
          </p:txBody>
        </p:sp>
      </p:grpSp>
    </p:spTree>
    <p:extLst>
      <p:ext uri="{BB962C8B-B14F-4D97-AF65-F5344CB8AC3E}">
        <p14:creationId xmlns:p14="http://schemas.microsoft.com/office/powerpoint/2010/main" val="80736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A75354D-1B67-ACA8-23B3-BDC0EB3286A7}"/>
              </a:ext>
            </a:extLst>
          </p:cNvPr>
          <p:cNvPicPr>
            <a:picLocks noChangeAspect="1"/>
          </p:cNvPicPr>
          <p:nvPr/>
        </p:nvPicPr>
        <p:blipFill>
          <a:blip r:embed="rId2"/>
          <a:stretch>
            <a:fillRect/>
          </a:stretch>
        </p:blipFill>
        <p:spPr>
          <a:xfrm>
            <a:off x="0" y="0"/>
            <a:ext cx="12192000" cy="6937764"/>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BIOCIDES &amp; </a:t>
            </a:r>
            <a:r>
              <a:rPr lang="de-DE" sz="5000" dirty="0">
                <a:solidFill>
                  <a:schemeClr val="bg1"/>
                </a:solidFill>
                <a:latin typeface="Futura Bk BT" panose="020B0502020204020303" pitchFamily="34" charset="0"/>
              </a:rPr>
              <a:t>PRESERVATIVES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49" y="2063448"/>
            <a:ext cx="5030837"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288000" tIns="288000" rIns="0" bIns="0" rtlCol="0"/>
          <a:lstStyle/>
          <a:p>
            <a:pPr marL="12700">
              <a:lnSpc>
                <a:spcPct val="100000"/>
              </a:lnSpc>
              <a:spcBef>
                <a:spcPts val="100"/>
              </a:spcBef>
            </a:pPr>
            <a:r>
              <a:rPr lang="en-IN" sz="2800" dirty="0">
                <a:latin typeface="Futura Bk BT" panose="020B0502020204020303" pitchFamily="34" charset="0"/>
                <a:cs typeface="Verdana"/>
              </a:rPr>
              <a:t>Industrial biocides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Bronopol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2,2-Dibromo-3-nitrilo-propionamide (DBNPA)</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Isothiazolinone series (CIT-MIT, BIT, MIT, OIT)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2-Phenoxyethanol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Sodium dimethyl dithiocarbamate (SDDC)</a:t>
            </a:r>
          </a:p>
          <a:p>
            <a:pPr marL="12065">
              <a:lnSpc>
                <a:spcPct val="100000"/>
              </a:lnSpc>
              <a:spcBef>
                <a:spcPts val="380"/>
              </a:spcBef>
              <a:buClr>
                <a:srgbClr val="FFFFFF"/>
              </a:buClr>
              <a:tabLst>
                <a:tab pos="244475" algn="l"/>
              </a:tabLst>
            </a:pPr>
            <a:endParaRPr lang="de-DE" sz="1600" dirty="0">
              <a:latin typeface="Futura-Light" panose="020B0400000000000000" pitchFamily="34" charset="0"/>
              <a:cs typeface="Verdana"/>
            </a:endParaRPr>
          </a:p>
          <a:p>
            <a:pPr marL="12065">
              <a:lnSpc>
                <a:spcPct val="100000"/>
              </a:lnSpc>
              <a:spcBef>
                <a:spcPts val="380"/>
              </a:spcBef>
              <a:buClr>
                <a:srgbClr val="FFFFFF"/>
              </a:buClr>
              <a:tabLst>
                <a:tab pos="244475" algn="l"/>
              </a:tabLst>
            </a:pPr>
            <a:r>
              <a:rPr lang="en-US" sz="1600" dirty="0">
                <a:latin typeface="Futura-Light" panose="020B0400000000000000" pitchFamily="34" charset="0"/>
                <a:cs typeface="Verdana"/>
              </a:rPr>
              <a:t>Various biocide-formulations are available under our “</a:t>
            </a:r>
            <a:r>
              <a:rPr lang="en-US" sz="1600" dirty="0" err="1">
                <a:latin typeface="Futura-Light" panose="020B0400000000000000" pitchFamily="34" charset="0"/>
                <a:cs typeface="Verdana"/>
              </a:rPr>
              <a:t>Conncide</a:t>
            </a:r>
            <a:r>
              <a:rPr lang="en-US" sz="1600" dirty="0">
                <a:latin typeface="Futura-Light" panose="020B0400000000000000" pitchFamily="34" charset="0"/>
                <a:cs typeface="Verdana"/>
              </a:rPr>
              <a:t>” brand name</a:t>
            </a:r>
            <a:endParaRPr lang="en-IN" sz="1600" dirty="0">
              <a:latin typeface="Futura-Light" panose="020B0400000000000000" pitchFamily="34" charset="0"/>
              <a:cs typeface="Verdana"/>
            </a:endParaRPr>
          </a:p>
          <a:p>
            <a:pPr marL="12700">
              <a:lnSpc>
                <a:spcPct val="100000"/>
              </a:lnSpc>
              <a:spcBef>
                <a:spcPts val="100"/>
              </a:spcBef>
            </a:pP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4" action="ppaction://hlinksldjump"/>
            <a:extLst>
              <a:ext uri="{FF2B5EF4-FFF2-40B4-BE49-F238E27FC236}">
                <a16:creationId xmlns:a16="http://schemas.microsoft.com/office/drawing/2014/main" id="{AECE97BB-438C-4FBF-B625-2841302B5F9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49BB9C1C-DBE4-4C11-883F-A003304FDB31}"/>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369F421A-5E53-460F-8CFA-572A4CB66A5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6" name="object 15">
              <a:extLst>
                <a:ext uri="{FF2B5EF4-FFF2-40B4-BE49-F238E27FC236}">
                  <a16:creationId xmlns:a16="http://schemas.microsoft.com/office/drawing/2014/main" id="{00F7F1F1-7026-4111-B531-B1D21C02C5B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7" name="object 21">
              <a:hlinkClick r:id="rId5" action="ppaction://hlinksldjump"/>
              <a:extLst>
                <a:ext uri="{FF2B5EF4-FFF2-40B4-BE49-F238E27FC236}">
                  <a16:creationId xmlns:a16="http://schemas.microsoft.com/office/drawing/2014/main" id="{BF973354-9D32-4479-B01A-8E011D9AEA1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6197496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2376D36-FCF7-A4B5-43D6-BFF982183F10}"/>
              </a:ext>
            </a:extLst>
          </p:cNvPr>
          <p:cNvPicPr>
            <a:picLocks noChangeAspect="1"/>
          </p:cNvPicPr>
          <p:nvPr/>
        </p:nvPicPr>
        <p:blipFill>
          <a:blip r:embed="rId2"/>
          <a:stretch>
            <a:fillRect/>
          </a:stretch>
        </p:blipFill>
        <p:spPr>
          <a:xfrm>
            <a:off x="0" y="-29509"/>
            <a:ext cx="12249234" cy="6887509"/>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H-QUEST GREEN </a:t>
            </a:r>
            <a:r>
              <a:rPr lang="de-DE" sz="5000" dirty="0">
                <a:solidFill>
                  <a:schemeClr val="bg1"/>
                </a:solidFill>
                <a:latin typeface="Futura Bk BT" panose="020B0502020204020303" pitchFamily="34" charset="0"/>
              </a:rPr>
              <a:t>CHELATION</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425300">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N" sz="2800" b="0" dirty="0">
                        <a:solidFill>
                          <a:schemeClr val="tx1"/>
                        </a:solidFill>
                        <a:latin typeface="Futura Bk BT" panose="020B0502020204020303" pitchFamily="34" charset="0"/>
                        <a:cs typeface="Verdana"/>
                      </a:endParaRP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Excellent sequestration over a wide range of </a:t>
                      </a:r>
                      <a:br>
                        <a:rPr lang="de-DE" sz="1600" dirty="0">
                          <a:latin typeface="Futura-Light" panose="020B0400000000000000" pitchFamily="34" charset="0"/>
                          <a:cs typeface="Verdana"/>
                        </a:rPr>
                      </a:br>
                      <a:r>
                        <a:rPr lang="de-DE" sz="1600" dirty="0">
                          <a:latin typeface="Futura-Light" panose="020B0400000000000000" pitchFamily="34" charset="0"/>
                          <a:cs typeface="Verdana"/>
                        </a:rPr>
                        <a:t>metal ions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Extremely high sequestration capacity for Fe3</a:t>
                      </a:r>
                      <a:r>
                        <a:rPr lang="de-DE" sz="1600" baseline="30000" dirty="0">
                          <a:latin typeface="Futura-Light" panose="020B0400000000000000" pitchFamily="34" charset="0"/>
                          <a:cs typeface="Verdana"/>
                        </a:rPr>
                        <a: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Compatible with strong alkali solutions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Readily biodegradable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EDTA free / non-hazardous / non-toxic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Excellent bleach stability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Certified organic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TSCA listed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INCI listed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FDA approved</a:t>
                      </a:r>
                      <a:endParaRPr lang="en-IN"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4" name="Table 13">
            <a:extLst>
              <a:ext uri="{FF2B5EF4-FFF2-40B4-BE49-F238E27FC236}">
                <a16:creationId xmlns:a16="http://schemas.microsoft.com/office/drawing/2014/main" id="{08661D32-9D33-4345-A9F1-663441F235C1}"/>
              </a:ext>
            </a:extLst>
          </p:cNvPr>
          <p:cNvGraphicFramePr>
            <a:graphicFrameLocks noGrp="1"/>
          </p:cNvGraphicFramePr>
          <p:nvPr>
            <p:extLst>
              <p:ext uri="{D42A27DB-BD31-4B8C-83A1-F6EECF244321}">
                <p14:modId xmlns:p14="http://schemas.microsoft.com/office/powerpoint/2010/main" val="481502558"/>
              </p:ext>
            </p:extLst>
          </p:nvPr>
        </p:nvGraphicFramePr>
        <p:xfrm>
          <a:off x="1814347" y="2061430"/>
          <a:ext cx="4241139" cy="4336888"/>
        </p:xfrm>
        <a:graphic>
          <a:graphicData uri="http://schemas.openxmlformats.org/drawingml/2006/table">
            <a:tbl>
              <a:tblPr firstRow="1" bandRow="1">
                <a:tableStyleId>{5C22544A-7EE6-4342-B048-85BDC9FD1C3A}</a:tableStyleId>
              </a:tblPr>
              <a:tblGrid>
                <a:gridCol w="4032859">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53343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600" b="0" dirty="0">
                          <a:solidFill>
                            <a:schemeClr val="tx1"/>
                          </a:solidFill>
                          <a:latin typeface="Futura Bk BT" panose="020B0502020204020303" pitchFamily="34" charset="0"/>
                          <a:cs typeface="Verdana"/>
                        </a:rPr>
                        <a:t>Industries &amp; Applications</a:t>
                      </a:r>
                    </a:p>
                  </a:txBody>
                  <a:tcPr marL="252000" marR="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Boiler water additive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Peroxide stabilization in cleaning chemicals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Bottle washing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Cosmetics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General metal cleaning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Micronutrients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de-rusting/de-greasing treatments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Oilfield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Textile processing</a:t>
                      </a:r>
                      <a:endParaRPr lang="en-IN" sz="1600" dirty="0">
                        <a:latin typeface="Futura-Light" panose="020B0400000000000000" pitchFamily="34" charset="0"/>
                        <a:cs typeface="Verdana"/>
                      </a:endParaRPr>
                    </a:p>
                  </a:txBody>
                  <a:tcPr marL="252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5AD42F0E-E0D4-4D7E-89CA-A6DAD87CDD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B2CAFD8B-3EFC-4DC1-80B4-B7E441CD547A}"/>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6AA9D566-84B8-454C-A4AE-1DF3EAA8BD5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065920EB-8EC7-45C4-A757-4245170A80E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570D3147-5F6A-4727-8892-D8EDDC32645A}"/>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66092907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B1ECAA-332B-425E-86BD-98A66CE0F53C}"/>
              </a:ext>
            </a:extLst>
          </p:cNvPr>
          <p:cNvPicPr>
            <a:picLocks noChangeAspect="1"/>
          </p:cNvPicPr>
          <p:nvPr/>
        </p:nvPicPr>
        <p:blipFill rotWithShape="1">
          <a:blip r:embed="rId2">
            <a:extLst>
              <a:ext uri="{28A0092B-C50C-407E-A947-70E740481C1C}">
                <a14:useLocalDpi xmlns:a14="http://schemas.microsoft.com/office/drawing/2010/main" val="0"/>
              </a:ext>
            </a:extLst>
          </a:blip>
          <a:srcRect t="7734" b="7943"/>
          <a:stretch/>
        </p:blipFill>
        <p:spPr>
          <a:xfrm>
            <a:off x="-14947" y="-8353"/>
            <a:ext cx="12222446" cy="7002049"/>
          </a:xfrm>
          <a:prstGeom prst="rect">
            <a:avLst/>
          </a:prstGeom>
        </p:spPr>
      </p:pic>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5" name="object 8">
            <a:extLst>
              <a:ext uri="{FF2B5EF4-FFF2-40B4-BE49-F238E27FC236}">
                <a16:creationId xmlns:a16="http://schemas.microsoft.com/office/drawing/2014/main" id="{19AFF86F-BE5C-494C-9C27-CBE383CE4291}"/>
              </a:ext>
            </a:extLst>
          </p:cNvPr>
          <p:cNvSpPr/>
          <p:nvPr/>
        </p:nvSpPr>
        <p:spPr>
          <a:xfrm>
            <a:off x="4038600" y="-8353"/>
            <a:ext cx="6650507" cy="7002050"/>
          </a:xfrm>
          <a:custGeom>
            <a:avLst/>
            <a:gdLst/>
            <a:ahLst/>
            <a:cxnLst/>
            <a:rect l="l" t="t" r="r" b="b"/>
            <a:pathLst>
              <a:path w="8874760" h="6858000">
                <a:moveTo>
                  <a:pt x="8865171" y="6426009"/>
                </a:moveTo>
                <a:lnTo>
                  <a:pt x="0" y="6426009"/>
                </a:lnTo>
                <a:lnTo>
                  <a:pt x="0" y="6858000"/>
                </a:lnTo>
                <a:lnTo>
                  <a:pt x="8865171" y="6858000"/>
                </a:lnTo>
                <a:lnTo>
                  <a:pt x="8865171" y="6426009"/>
                </a:lnTo>
                <a:close/>
              </a:path>
              <a:path w="8874760" h="6858000">
                <a:moveTo>
                  <a:pt x="8874176" y="0"/>
                </a:moveTo>
                <a:lnTo>
                  <a:pt x="9004" y="0"/>
                </a:lnTo>
                <a:lnTo>
                  <a:pt x="9004" y="2069998"/>
                </a:lnTo>
                <a:lnTo>
                  <a:pt x="8874176" y="2069998"/>
                </a:lnTo>
                <a:lnTo>
                  <a:pt x="8874176" y="0"/>
                </a:lnTo>
                <a:close/>
              </a:path>
            </a:pathLst>
          </a:custGeom>
          <a:solidFill>
            <a:srgbClr val="000000">
              <a:alpha val="54998"/>
            </a:srgbClr>
          </a:solidFill>
        </p:spPr>
        <p:txBody>
          <a:bodyPr wrap="square" lIns="0" tIns="576000" rIns="252000" bIns="0" rtlCol="0"/>
          <a:lstStyle/>
          <a:p>
            <a:pPr algn="r"/>
            <a:r>
              <a:rPr lang="de-DE" sz="5000" dirty="0">
                <a:solidFill>
                  <a:srgbClr val="91CFF0"/>
                </a:solidFill>
                <a:latin typeface="Futura Bk BT" panose="020B0502020204020303" pitchFamily="34" charset="0"/>
              </a:rPr>
              <a:t>ORGANIC </a:t>
            </a:r>
            <a:r>
              <a:rPr lang="de-DE" sz="5000" dirty="0">
                <a:solidFill>
                  <a:schemeClr val="bg1"/>
                </a:solidFill>
                <a:latin typeface="Futura Bk BT" panose="020B0502020204020303" pitchFamily="34" charset="0"/>
              </a:rPr>
              <a:t>TITANATES</a:t>
            </a:r>
            <a:endParaRPr sz="5000" dirty="0">
              <a:latin typeface="Futura Bk BT" panose="020B0502020204020303" pitchFamily="34" charset="0"/>
            </a:endParaRPr>
          </a:p>
        </p:txBody>
      </p:sp>
      <p:sp>
        <p:nvSpPr>
          <p:cNvPr id="16" name="object 7">
            <a:extLst>
              <a:ext uri="{FF2B5EF4-FFF2-40B4-BE49-F238E27FC236}">
                <a16:creationId xmlns:a16="http://schemas.microsoft.com/office/drawing/2014/main" id="{379AE126-BB0A-4D46-8854-F1DB4043ABB6}"/>
              </a:ext>
            </a:extLst>
          </p:cNvPr>
          <p:cNvSpPr/>
          <p:nvPr/>
        </p:nvSpPr>
        <p:spPr>
          <a:xfrm>
            <a:off x="6045504" y="2099352"/>
            <a:ext cx="4633579" cy="4442849"/>
          </a:xfrm>
          <a:custGeom>
            <a:avLst/>
            <a:gdLst/>
            <a:ahLst/>
            <a:cxnLst/>
            <a:rect l="l" t="t" r="r" b="b"/>
            <a:pathLst>
              <a:path w="4901565" h="4356100">
                <a:moveTo>
                  <a:pt x="4901526" y="0"/>
                </a:moveTo>
                <a:lnTo>
                  <a:pt x="0" y="0"/>
                </a:lnTo>
                <a:lnTo>
                  <a:pt x="0" y="4355998"/>
                </a:lnTo>
                <a:lnTo>
                  <a:pt x="4901526" y="4355998"/>
                </a:lnTo>
                <a:lnTo>
                  <a:pt x="4901526" y="0"/>
                </a:lnTo>
                <a:close/>
              </a:path>
            </a:pathLst>
          </a:custGeom>
          <a:solidFill>
            <a:srgbClr val="91CFF0">
              <a:alpha val="75000"/>
            </a:srgbClr>
          </a:solidFill>
        </p:spPr>
        <p:txBody>
          <a:bodyPr wrap="square" lIns="288000" tIns="216000" rIns="0" bIns="0" rtlCol="0"/>
          <a:lstStyle/>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Butyl titanate polymer</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Concat LA (Ammonium lacto titanate)</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Tetra-2-ethylhexyl titanate (T2EHT)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Tetra-ethyl titanate (TET)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Tetra-isopropyl titanate (TIPT)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Tetra-n-butyl- titanate (TNBT) </a:t>
            </a:r>
          </a:p>
          <a:p>
            <a:r>
              <a:rPr lang="en-IN" sz="2800" dirty="0">
                <a:latin typeface="Futura Bk BT" panose="020B0502020204020303" pitchFamily="34" charset="0"/>
                <a:cs typeface="Verdana"/>
              </a:rPr>
              <a:t>Applications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Silicone and solvent based coatings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2K systems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Glass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Air-dry coatings</a:t>
            </a:r>
            <a:endParaRPr lang="de-DE" sz="1800" dirty="0">
              <a:latin typeface="Futura-Light" panose="020B0400000000000000" pitchFamily="34" charset="0"/>
              <a:cs typeface="Verdana"/>
            </a:endParaRPr>
          </a:p>
        </p:txBody>
      </p:sp>
      <p:sp>
        <p:nvSpPr>
          <p:cNvPr id="13" name="object 21">
            <a:hlinkClick r:id="rId4" action="ppaction://hlinksldjump"/>
            <a:extLst>
              <a:ext uri="{FF2B5EF4-FFF2-40B4-BE49-F238E27FC236}">
                <a16:creationId xmlns:a16="http://schemas.microsoft.com/office/drawing/2014/main" id="{42707A31-76DD-4306-A499-856BAF6B72A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081D72D7-4795-48C8-82F8-402F20F17C54}"/>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29354092-09D8-4E4C-B397-79A7E73E511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37B9B8EB-67D7-414B-BA94-C16FBB78895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87E98646-46F5-4CB7-9F01-7D9E9BA12611}"/>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7045594"/>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4424BE-8086-4226-9F28-146DA71CE4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1"/>
            <a:ext cx="12206850"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VINYL </a:t>
            </a:r>
            <a:r>
              <a:rPr lang="de-DE" sz="5000" dirty="0">
                <a:solidFill>
                  <a:schemeClr val="bg1"/>
                </a:solidFill>
                <a:latin typeface="Futura Bk BT" panose="020B0502020204020303" pitchFamily="34" charset="0"/>
              </a:rPr>
              <a:t>ETHER</a:t>
            </a:r>
            <a:endParaRPr lang="en-IN" sz="5000" dirty="0">
              <a:solidFill>
                <a:schemeClr val="bg1"/>
              </a:solidFill>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extLst>
              <p:ext uri="{D42A27DB-BD31-4B8C-83A1-F6EECF244321}">
                <p14:modId xmlns:p14="http://schemas.microsoft.com/office/powerpoint/2010/main" val="133903990"/>
              </p:ext>
            </p:extLst>
          </p:nvPr>
        </p:nvGraphicFramePr>
        <p:xfrm>
          <a:off x="6054334" y="2061429"/>
          <a:ext cx="4633580" cy="3132740"/>
        </p:xfrm>
        <a:graphic>
          <a:graphicData uri="http://schemas.openxmlformats.org/drawingml/2006/table">
            <a:tbl>
              <a:tblPr firstRow="1" bandRow="1">
                <a:tableStyleId>{5C22544A-7EE6-4342-B048-85BDC9FD1C3A}</a:tableStyleId>
              </a:tblPr>
              <a:tblGrid>
                <a:gridCol w="4425300">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536029">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Divinyl Ether</a:t>
                      </a: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2596711">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Etyhleneglycoldivinyl ether (Mono | Di | Tri)</a:t>
                      </a:r>
                    </a:p>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p>
                      <a:pPr marL="12065" indent="0">
                        <a:lnSpc>
                          <a:spcPct val="100000"/>
                        </a:lnSpc>
                        <a:spcBef>
                          <a:spcPts val="380"/>
                        </a:spcBef>
                        <a:buClr>
                          <a:srgbClr val="FFFFFF"/>
                        </a:buClr>
                        <a:buNone/>
                        <a:tabLst>
                          <a:tab pos="244475" algn="l"/>
                        </a:tabLst>
                      </a:pPr>
                      <a:r>
                        <a:rPr lang="en-IN" sz="2800" dirty="0" err="1">
                          <a:latin typeface="Futura Bk BT" panose="020B0502020204020303" pitchFamily="34" charset="0"/>
                          <a:cs typeface="Verdana"/>
                        </a:rPr>
                        <a:t>Hydroxylvinyl</a:t>
                      </a:r>
                      <a:r>
                        <a:rPr lang="en-IN" sz="2800" dirty="0">
                          <a:latin typeface="Futura Bk BT" panose="020B0502020204020303" pitchFamily="34" charset="0"/>
                          <a:cs typeface="Verdana"/>
                        </a:rPr>
                        <a:t>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4-Hydroxybutylvinyl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Ethyleneglycolvinyl ether</a:t>
                      </a:r>
                    </a:p>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4" name="Table 13">
            <a:extLst>
              <a:ext uri="{FF2B5EF4-FFF2-40B4-BE49-F238E27FC236}">
                <a16:creationId xmlns:a16="http://schemas.microsoft.com/office/drawing/2014/main" id="{08661D32-9D33-4345-A9F1-663441F235C1}"/>
              </a:ext>
            </a:extLst>
          </p:cNvPr>
          <p:cNvGraphicFramePr>
            <a:graphicFrameLocks noGrp="1"/>
          </p:cNvGraphicFramePr>
          <p:nvPr>
            <p:extLst>
              <p:ext uri="{D42A27DB-BD31-4B8C-83A1-F6EECF244321}">
                <p14:modId xmlns:p14="http://schemas.microsoft.com/office/powerpoint/2010/main" val="2166906875"/>
              </p:ext>
            </p:extLst>
          </p:nvPr>
        </p:nvGraphicFramePr>
        <p:xfrm>
          <a:off x="1814347" y="2061430"/>
          <a:ext cx="4241139" cy="3123312"/>
        </p:xfrm>
        <a:graphic>
          <a:graphicData uri="http://schemas.openxmlformats.org/drawingml/2006/table">
            <a:tbl>
              <a:tblPr firstRow="1" bandRow="1">
                <a:tableStyleId>{5C22544A-7EE6-4342-B048-85BDC9FD1C3A}</a:tableStyleId>
              </a:tblPr>
              <a:tblGrid>
                <a:gridCol w="4032859">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Mono Vinyl Ether</a:t>
                      </a: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2588592">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Butylvinyl ether (n | iso | tert)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Cyclo – Hexylvinyl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Dodecylvinyl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Ethylvinyl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Hexadylvinyl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n – Octylvinyl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Octadecylvinyl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Propylvinyl ether (n | iso)</a:t>
                      </a:r>
                      <a:endParaRPr lang="en-IN"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grpSp>
        <p:nvGrpSpPr>
          <p:cNvPr id="2" name="Group 1">
            <a:extLst>
              <a:ext uri="{FF2B5EF4-FFF2-40B4-BE49-F238E27FC236}">
                <a16:creationId xmlns:a16="http://schemas.microsoft.com/office/drawing/2014/main" id="{AED54788-35E1-4E0B-9F17-AC389677BFB7}"/>
              </a:ext>
            </a:extLst>
          </p:cNvPr>
          <p:cNvGrpSpPr/>
          <p:nvPr/>
        </p:nvGrpSpPr>
        <p:grpSpPr>
          <a:xfrm>
            <a:off x="11074018" y="-9497"/>
            <a:ext cx="731978" cy="615287"/>
            <a:chOff x="11074018" y="-9497"/>
            <a:chExt cx="731978" cy="615287"/>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4" action="ppaction://hlinksldjump"/>
              <a:extLst>
                <a:ext uri="{FF2B5EF4-FFF2-40B4-BE49-F238E27FC236}">
                  <a16:creationId xmlns:a16="http://schemas.microsoft.com/office/drawing/2014/main" id="{BF5091A3-3886-4170-B208-80CE4F39DEB5}"/>
                </a:ext>
              </a:extLst>
            </p:cNvPr>
            <p:cNvSpPr/>
            <p:nvPr/>
          </p:nvSpPr>
          <p:spPr>
            <a:xfrm>
              <a:off x="11074018" y="-9497"/>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grpSp>
        <p:nvGrpSpPr>
          <p:cNvPr id="16" name="Group 15">
            <a:extLst>
              <a:ext uri="{FF2B5EF4-FFF2-40B4-BE49-F238E27FC236}">
                <a16:creationId xmlns:a16="http://schemas.microsoft.com/office/drawing/2014/main" id="{041B5F8D-1660-4BA8-9CB7-C32404085C06}"/>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792E735-9B55-4F3F-8025-82A8D6150FD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D64F0B76-0461-43E0-A404-C899941B7FE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ABD40654-A9FA-428A-9C0E-EFA97DD3ED9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956831834"/>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5365458-C97C-4A9A-88E9-2C910346E465}"/>
              </a:ext>
            </a:extLst>
          </p:cNvPr>
          <p:cNvSpPr txBox="1"/>
          <p:nvPr/>
        </p:nvSpPr>
        <p:spPr>
          <a:xfrm>
            <a:off x="233981" y="6183491"/>
            <a:ext cx="4049261" cy="400110"/>
          </a:xfrm>
          <a:prstGeom prst="rect">
            <a:avLst/>
          </a:prstGeom>
          <a:noFill/>
        </p:spPr>
        <p:txBody>
          <a:bodyPr wrap="square" rtlCol="0">
            <a:spAutoFit/>
          </a:bodyPr>
          <a:lstStyle/>
          <a:p>
            <a:pPr marL="12065">
              <a:lnSpc>
                <a:spcPct val="100000"/>
              </a:lnSpc>
              <a:spcBef>
                <a:spcPts val="380"/>
              </a:spcBef>
              <a:buClr>
                <a:srgbClr val="FFFFFF"/>
              </a:buClr>
              <a:tabLst>
                <a:tab pos="244475" algn="l"/>
              </a:tabLst>
            </a:pPr>
            <a:r>
              <a:rPr lang="de-DE" sz="2000" dirty="0">
                <a:solidFill>
                  <a:schemeClr val="bg1"/>
                </a:solidFill>
                <a:latin typeface="Futura-Light" panose="020B0400000000000000" pitchFamily="34" charset="0"/>
                <a:cs typeface="Verdana"/>
              </a:rPr>
              <a:t>www.connectchemicals.com</a:t>
            </a:r>
          </a:p>
        </p:txBody>
      </p:sp>
      <p:sp>
        <p:nvSpPr>
          <p:cNvPr id="8" name="TextBox 7">
            <a:extLst>
              <a:ext uri="{FF2B5EF4-FFF2-40B4-BE49-F238E27FC236}">
                <a16:creationId xmlns:a16="http://schemas.microsoft.com/office/drawing/2014/main" id="{7300F089-1BC6-4826-B5A0-4A9BF5D5C62C}"/>
              </a:ext>
            </a:extLst>
          </p:cNvPr>
          <p:cNvSpPr txBox="1"/>
          <p:nvPr/>
        </p:nvSpPr>
        <p:spPr>
          <a:xfrm>
            <a:off x="8801099" y="6183491"/>
            <a:ext cx="3390901" cy="400110"/>
          </a:xfrm>
          <a:prstGeom prst="rect">
            <a:avLst/>
          </a:prstGeom>
          <a:noFill/>
        </p:spPr>
        <p:txBody>
          <a:bodyPr wrap="square" rtlCol="0">
            <a:spAutoFit/>
          </a:bodyPr>
          <a:lstStyle/>
          <a:p>
            <a:pPr marL="12065">
              <a:lnSpc>
                <a:spcPct val="100000"/>
              </a:lnSpc>
              <a:spcBef>
                <a:spcPts val="380"/>
              </a:spcBef>
              <a:buClr>
                <a:srgbClr val="FFFFFF"/>
              </a:buClr>
              <a:tabLst>
                <a:tab pos="244475" algn="l"/>
              </a:tabLst>
            </a:pPr>
            <a:r>
              <a:rPr lang="de-DE" sz="2000" dirty="0">
                <a:solidFill>
                  <a:schemeClr val="bg1"/>
                </a:solidFill>
                <a:latin typeface="Futura-Light" panose="020B0400000000000000" pitchFamily="34" charset="0"/>
                <a:cs typeface="Verdana"/>
              </a:rPr>
              <a:t>info@connectchemicals.com</a:t>
            </a:r>
          </a:p>
        </p:txBody>
      </p:sp>
      <p:sp>
        <p:nvSpPr>
          <p:cNvPr id="10" name="Rectangle 9">
            <a:extLst>
              <a:ext uri="{FF2B5EF4-FFF2-40B4-BE49-F238E27FC236}">
                <a16:creationId xmlns:a16="http://schemas.microsoft.com/office/drawing/2014/main" id="{576C2EFD-618E-47F5-8B08-298E240F9466}"/>
              </a:ext>
            </a:extLst>
          </p:cNvPr>
          <p:cNvSpPr/>
          <p:nvPr/>
        </p:nvSpPr>
        <p:spPr>
          <a:xfrm rot="20842948">
            <a:off x="4052088" y="2316623"/>
            <a:ext cx="4306530" cy="2509582"/>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a:extLst>
              <a:ext uri="{FF2B5EF4-FFF2-40B4-BE49-F238E27FC236}">
                <a16:creationId xmlns:a16="http://schemas.microsoft.com/office/drawing/2014/main" id="{FF9ABBEE-65F5-4BE1-ACB4-B9D1DF98A9B0}"/>
              </a:ext>
            </a:extLst>
          </p:cNvPr>
          <p:cNvSpPr/>
          <p:nvPr/>
        </p:nvSpPr>
        <p:spPr>
          <a:xfrm rot="21191424">
            <a:off x="3954302" y="2319874"/>
            <a:ext cx="4306530" cy="2378629"/>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Rectangle 1">
            <a:extLst>
              <a:ext uri="{FF2B5EF4-FFF2-40B4-BE49-F238E27FC236}">
                <a16:creationId xmlns:a16="http://schemas.microsoft.com/office/drawing/2014/main" id="{9BA17334-483B-4A8C-AA7C-7E3E3696BE2E}"/>
              </a:ext>
            </a:extLst>
          </p:cNvPr>
          <p:cNvSpPr/>
          <p:nvPr/>
        </p:nvSpPr>
        <p:spPr>
          <a:xfrm>
            <a:off x="3942734" y="2320562"/>
            <a:ext cx="4306530" cy="2271103"/>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2" name="Grafik 30">
            <a:extLst>
              <a:ext uri="{FF2B5EF4-FFF2-40B4-BE49-F238E27FC236}">
                <a16:creationId xmlns:a16="http://schemas.microsoft.com/office/drawing/2014/main" id="{028DCED4-ECA4-48E0-98B6-7A2B480C85E7}"/>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16535" y="2374789"/>
            <a:ext cx="1400630" cy="579810"/>
          </a:xfrm>
          <a:prstGeom prst="rect">
            <a:avLst/>
          </a:prstGeom>
        </p:spPr>
      </p:pic>
      <p:graphicFrame>
        <p:nvGraphicFramePr>
          <p:cNvPr id="13" name="Diagram 12">
            <a:extLst>
              <a:ext uri="{FF2B5EF4-FFF2-40B4-BE49-F238E27FC236}">
                <a16:creationId xmlns:a16="http://schemas.microsoft.com/office/drawing/2014/main" id="{661679ED-F564-43F2-BC3D-5211A552562C}"/>
              </a:ext>
            </a:extLst>
          </p:cNvPr>
          <p:cNvGraphicFramePr/>
          <p:nvPr>
            <p:extLst>
              <p:ext uri="{D42A27DB-BD31-4B8C-83A1-F6EECF244321}">
                <p14:modId xmlns:p14="http://schemas.microsoft.com/office/powerpoint/2010/main" val="833259694"/>
              </p:ext>
            </p:extLst>
          </p:nvPr>
        </p:nvGraphicFramePr>
        <p:xfrm>
          <a:off x="4086836" y="3002482"/>
          <a:ext cx="1300848" cy="4326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Diagram 13">
            <a:extLst>
              <a:ext uri="{FF2B5EF4-FFF2-40B4-BE49-F238E27FC236}">
                <a16:creationId xmlns:a16="http://schemas.microsoft.com/office/drawing/2014/main" id="{5AA6641A-E35E-4F24-A1A4-372A2FA4BB05}"/>
              </a:ext>
            </a:extLst>
          </p:cNvPr>
          <p:cNvGraphicFramePr/>
          <p:nvPr>
            <p:extLst>
              <p:ext uri="{D42A27DB-BD31-4B8C-83A1-F6EECF244321}">
                <p14:modId xmlns:p14="http://schemas.microsoft.com/office/powerpoint/2010/main" val="243670095"/>
              </p:ext>
            </p:extLst>
          </p:nvPr>
        </p:nvGraphicFramePr>
        <p:xfrm>
          <a:off x="6096000" y="3447437"/>
          <a:ext cx="2008028" cy="92425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5" name="Diagram 14">
            <a:extLst>
              <a:ext uri="{FF2B5EF4-FFF2-40B4-BE49-F238E27FC236}">
                <a16:creationId xmlns:a16="http://schemas.microsoft.com/office/drawing/2014/main" id="{A5B6511D-F561-47C2-A59C-956C1C968B20}"/>
              </a:ext>
            </a:extLst>
          </p:cNvPr>
          <p:cNvGraphicFramePr/>
          <p:nvPr>
            <p:extLst>
              <p:ext uri="{D42A27DB-BD31-4B8C-83A1-F6EECF244321}">
                <p14:modId xmlns:p14="http://schemas.microsoft.com/office/powerpoint/2010/main" val="3009856908"/>
              </p:ext>
            </p:extLst>
          </p:nvPr>
        </p:nvGraphicFramePr>
        <p:xfrm>
          <a:off x="5501946" y="3002327"/>
          <a:ext cx="2602081" cy="43265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6" name="TextBox 15">
            <a:extLst>
              <a:ext uri="{FF2B5EF4-FFF2-40B4-BE49-F238E27FC236}">
                <a16:creationId xmlns:a16="http://schemas.microsoft.com/office/drawing/2014/main" id="{D702F8CB-BF04-4208-B9EE-23A0050B7338}"/>
              </a:ext>
            </a:extLst>
          </p:cNvPr>
          <p:cNvSpPr txBox="1"/>
          <p:nvPr/>
        </p:nvSpPr>
        <p:spPr>
          <a:xfrm>
            <a:off x="5389520" y="3434946"/>
            <a:ext cx="706480" cy="1089709"/>
          </a:xfrm>
          <a:prstGeom prst="rect">
            <a:avLst/>
          </a:prstGeom>
          <a:noFill/>
        </p:spPr>
        <p:txBody>
          <a:bodyPr wrap="square" rtlCol="0">
            <a:spAutoFit/>
          </a:bodyPr>
          <a:lstStyle/>
          <a:p>
            <a:r>
              <a:rPr lang="en-US" sz="900" dirty="0">
                <a:latin typeface="Futura Bk BT" panose="020B0502020204020303" pitchFamily="34" charset="0"/>
              </a:rPr>
              <a:t>Phone</a:t>
            </a:r>
          </a:p>
          <a:p>
            <a:r>
              <a:rPr lang="en-US" sz="500" dirty="0">
                <a:latin typeface="Futura Bk BT" panose="020B0502020204020303" pitchFamily="34" charset="0"/>
              </a:rPr>
              <a:t> </a:t>
            </a:r>
          </a:p>
          <a:p>
            <a:r>
              <a:rPr lang="en-US" sz="600" dirty="0">
                <a:latin typeface="Futura Bk BT" panose="020B0502020204020303" pitchFamily="34" charset="0"/>
              </a:rPr>
              <a:t> </a:t>
            </a:r>
            <a:endParaRPr lang="en-US" sz="900" dirty="0">
              <a:latin typeface="Futura Bk BT" panose="020B0502020204020303" pitchFamily="34" charset="0"/>
            </a:endParaRPr>
          </a:p>
          <a:p>
            <a:r>
              <a:rPr lang="en-US" sz="900" dirty="0">
                <a:latin typeface="Futura Bk BT" panose="020B0502020204020303" pitchFamily="34" charset="0"/>
              </a:rPr>
              <a:t>Mobile</a:t>
            </a:r>
          </a:p>
          <a:p>
            <a:r>
              <a:rPr lang="en-US" sz="1100" dirty="0">
                <a:latin typeface="Futura Bk BT" panose="020B0502020204020303" pitchFamily="34" charset="0"/>
              </a:rPr>
              <a:t> </a:t>
            </a:r>
            <a:endParaRPr lang="en-US" sz="1600" dirty="0">
              <a:latin typeface="Futura Bk BT" panose="020B0502020204020303" pitchFamily="34" charset="0"/>
            </a:endParaRPr>
          </a:p>
          <a:p>
            <a:r>
              <a:rPr lang="en-US" sz="900" dirty="0">
                <a:latin typeface="Futura Bk BT" panose="020B0502020204020303" pitchFamily="34" charset="0"/>
              </a:rPr>
              <a:t>E-Mail</a:t>
            </a:r>
          </a:p>
          <a:p>
            <a:r>
              <a:rPr lang="en-US" sz="600" dirty="0">
                <a:latin typeface="Futura Bk BT" panose="020B0502020204020303" pitchFamily="34" charset="0"/>
              </a:rPr>
              <a:t> </a:t>
            </a:r>
          </a:p>
          <a:p>
            <a:r>
              <a:rPr lang="en-US" sz="900" dirty="0">
                <a:latin typeface="Futura Bk BT" panose="020B0502020204020303" pitchFamily="34" charset="0"/>
              </a:rPr>
              <a:t>Internet</a:t>
            </a:r>
            <a:endParaRPr lang="en-IN" sz="900" dirty="0">
              <a:latin typeface="Futura Bk BT" panose="020B0502020204020303" pitchFamily="34" charset="0"/>
            </a:endParaRPr>
          </a:p>
        </p:txBody>
      </p:sp>
      <p:sp>
        <p:nvSpPr>
          <p:cNvPr id="17" name="TextBox 16">
            <a:extLst>
              <a:ext uri="{FF2B5EF4-FFF2-40B4-BE49-F238E27FC236}">
                <a16:creationId xmlns:a16="http://schemas.microsoft.com/office/drawing/2014/main" id="{2FD1AA44-42B7-40F9-A529-C88BDA28C5AC}"/>
              </a:ext>
            </a:extLst>
          </p:cNvPr>
          <p:cNvSpPr txBox="1"/>
          <p:nvPr/>
        </p:nvSpPr>
        <p:spPr>
          <a:xfrm>
            <a:off x="6064796" y="4348274"/>
            <a:ext cx="2184468" cy="230832"/>
          </a:xfrm>
          <a:prstGeom prst="rect">
            <a:avLst/>
          </a:prstGeom>
          <a:noFill/>
        </p:spPr>
        <p:txBody>
          <a:bodyPr wrap="square" rtlCol="0">
            <a:spAutoFit/>
          </a:bodyPr>
          <a:lstStyle/>
          <a:p>
            <a:r>
              <a:rPr lang="en-US" sz="900" dirty="0">
                <a:latin typeface="Futura Bk BT" panose="020B0502020204020303" pitchFamily="34" charset="0"/>
              </a:rPr>
              <a:t>www.connectchemicals.com</a:t>
            </a:r>
            <a:endParaRPr lang="en-IN" sz="900" dirty="0">
              <a:latin typeface="Futura Bk BT" panose="020B0502020204020303" pitchFamily="34" charset="0"/>
            </a:endParaRPr>
          </a:p>
        </p:txBody>
      </p:sp>
      <p:grpSp>
        <p:nvGrpSpPr>
          <p:cNvPr id="18" name="Group 17">
            <a:extLst>
              <a:ext uri="{FF2B5EF4-FFF2-40B4-BE49-F238E27FC236}">
                <a16:creationId xmlns:a16="http://schemas.microsoft.com/office/drawing/2014/main" id="{6EAE6D57-54D4-4C19-926D-47F3DEF2062C}"/>
              </a:ext>
            </a:extLst>
          </p:cNvPr>
          <p:cNvGrpSpPr/>
          <p:nvPr/>
        </p:nvGrpSpPr>
        <p:grpSpPr>
          <a:xfrm>
            <a:off x="11074018" y="-9497"/>
            <a:ext cx="731978" cy="615287"/>
            <a:chOff x="11074018" y="-9497"/>
            <a:chExt cx="731978" cy="615287"/>
          </a:xfrm>
        </p:grpSpPr>
        <p:sp>
          <p:nvSpPr>
            <p:cNvPr id="19" name="object 14">
              <a:extLst>
                <a:ext uri="{FF2B5EF4-FFF2-40B4-BE49-F238E27FC236}">
                  <a16:creationId xmlns:a16="http://schemas.microsoft.com/office/drawing/2014/main" id="{40F5C147-44DD-464B-9B56-6BA7DDEF7CC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CF5237E0-BE95-42F4-AFDF-F4ABA832F3A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8" action="ppaction://hlinksldjump"/>
              <a:extLst>
                <a:ext uri="{FF2B5EF4-FFF2-40B4-BE49-F238E27FC236}">
                  <a16:creationId xmlns:a16="http://schemas.microsoft.com/office/drawing/2014/main" id="{FC7DFC2E-7C2C-4481-AE83-BF8521D70813}"/>
                </a:ext>
              </a:extLst>
            </p:cNvPr>
            <p:cNvSpPr/>
            <p:nvPr/>
          </p:nvSpPr>
          <p:spPr>
            <a:xfrm>
              <a:off x="11074018" y="-9497"/>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pic>
        <p:nvPicPr>
          <p:cNvPr id="22" name="Picture 21">
            <a:extLst>
              <a:ext uri="{FF2B5EF4-FFF2-40B4-BE49-F238E27FC236}">
                <a16:creationId xmlns:a16="http://schemas.microsoft.com/office/drawing/2014/main" id="{D0BC5F2A-6561-4868-91FF-D77FFA0633A3}"/>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pic>
        <p:nvPicPr>
          <p:cNvPr id="23" name="Picture 22">
            <a:extLst>
              <a:ext uri="{FF2B5EF4-FFF2-40B4-BE49-F238E27FC236}">
                <a16:creationId xmlns:a16="http://schemas.microsoft.com/office/drawing/2014/main" id="{AFF6AD53-9C59-449D-A129-1064F1B2E52B}"/>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rot="10800000">
            <a:off x="10124698" y="3986046"/>
            <a:ext cx="2105384" cy="3085974"/>
          </a:xfrm>
          <a:prstGeom prst="rect">
            <a:avLst/>
          </a:prstGeom>
        </p:spPr>
      </p:pic>
    </p:spTree>
    <p:extLst>
      <p:ext uri="{BB962C8B-B14F-4D97-AF65-F5344CB8AC3E}">
        <p14:creationId xmlns:p14="http://schemas.microsoft.com/office/powerpoint/2010/main" val="2040476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CE70B34-4932-4B59-894A-20A3B05CBD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7263E984-D872-4F12-A800-139CAFE100DD}"/>
              </a:ext>
            </a:extLst>
          </p:cNvPr>
          <p:cNvPicPr>
            <a:picLocks noChangeAspect="1"/>
          </p:cNvPicPr>
          <p:nvPr/>
        </p:nvPicPr>
        <p:blipFill rotWithShape="1">
          <a:blip r:embed="rId3">
            <a:extLst>
              <a:ext uri="{28A0092B-C50C-407E-A947-70E740481C1C}">
                <a14:useLocalDpi xmlns:a14="http://schemas.microsoft.com/office/drawing/2010/main" val="0"/>
              </a:ext>
            </a:extLst>
          </a:blip>
          <a:srcRect t="5495" b="10131"/>
          <a:stretch/>
        </p:blipFill>
        <p:spPr>
          <a:xfrm>
            <a:off x="-1" y="1"/>
            <a:ext cx="12191999"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COSMETICS &amp; </a:t>
            </a:r>
            <a:r>
              <a:rPr lang="de-DE" sz="5000" spc="-150" dirty="0">
                <a:solidFill>
                  <a:schemeClr val="bg1"/>
                </a:solidFill>
                <a:latin typeface="Futura Bk BT" panose="020B0502020204020303" pitchFamily="34" charset="0"/>
              </a:rPr>
              <a:t>PERSONAL CARE</a:t>
            </a:r>
          </a:p>
          <a:p>
            <a:endParaRPr lang="de-DE" sz="5000" spc="-150" dirty="0">
              <a:solidFill>
                <a:schemeClr val="bg1"/>
              </a:solidFill>
              <a:latin typeface="Futura Bk BT" panose="020B0502020204020303" pitchFamily="34" charset="0"/>
            </a:endParaRPr>
          </a:p>
          <a:p>
            <a:r>
              <a:rPr lang="en-IN" sz="2200" dirty="0"/>
              <a:t>CONNECTING BEAUTY &amp; SUSTAINABILITY</a:t>
            </a:r>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6" action="ppaction://hlinksldjump"/>
            <a:extLst>
              <a:ext uri="{FF2B5EF4-FFF2-40B4-BE49-F238E27FC236}">
                <a16:creationId xmlns:a16="http://schemas.microsoft.com/office/drawing/2014/main" id="{5689E3D6-EB08-4CDE-AFD1-AE814067DB04}"/>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023DC697-13C8-4957-B683-4DA6FB8C5AE4}"/>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75F8EFA7-2073-48C8-A433-D5831F674F7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6" name="object 15">
              <a:extLst>
                <a:ext uri="{FF2B5EF4-FFF2-40B4-BE49-F238E27FC236}">
                  <a16:creationId xmlns:a16="http://schemas.microsoft.com/office/drawing/2014/main" id="{A5BCCC04-AF60-4BA8-8EEB-EAB24A5F7A2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7" name="object 21">
              <a:hlinkClick r:id="rId7" action="ppaction://hlinksldjump"/>
              <a:extLst>
                <a:ext uri="{FF2B5EF4-FFF2-40B4-BE49-F238E27FC236}">
                  <a16:creationId xmlns:a16="http://schemas.microsoft.com/office/drawing/2014/main" id="{BD57A812-8D38-4740-9636-A654465705D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26052601"/>
      </p:ext>
    </p:extLst>
  </p:cSld>
  <p:clrMapOvr>
    <a:masterClrMapping/>
  </p:clrMapOvr>
</p:sld>
</file>

<file path=ppt/slides/slide16.xml><?xml version="1.0" encoding="utf-8"?>
<p:sld xmlns:a16="http://schemas.microsoft.com/office/drawing/2014/main" xmlns:p14="http://schemas.microsoft.com/office/powerpoint/2010/main" xmlns:a14="http://schemas.microsoft.com/office/drawing/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8865E2-A782-4647-B845-3086CC796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COSMETICS &amp; </a:t>
            </a:r>
          </a:p>
          <a:p>
            <a:r>
              <a:rPr lang="de-DE" sz="5000" spc="-150" dirty="0">
                <a:solidFill>
                  <a:schemeClr val="bg1"/>
                </a:solidFill>
                <a:latin typeface="Futura Bk BT" panose="020B0502020204020303" pitchFamily="34" charset="0"/>
              </a:rPr>
              <a:t>PERSONAL CARE</a:t>
            </a:r>
            <a:endParaRPr lang="en-IN" sz="5000" dirty="0"/>
          </a:p>
        </p:txBody>
      </p:sp>
      <p:graphicFrame>
        <p:nvGraphicFramePr>
          <p:cNvPr id="114" name="Table 114">
            <a:extLst>
              <a:ext uri="{FF2B5EF4-FFF2-40B4-BE49-F238E27FC236}">
                <a16:creationId xmlns:a16="http://schemas.microsoft.com/office/drawing/2014/main" id="{7B811DD4-67D9-44A5-B9C6-D88F25636A60}"/>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Baby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Bar Soaps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Fragrance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Hair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Liquid Soaps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Make-Up</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Oral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Perfume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Preservatives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pSp>
        <p:nvGrpSpPr>
          <p:cNvPr id="3" name="Group 2">
            <a:extLst>
              <a:ext uri="{FF2B5EF4-FFF2-40B4-BE49-F238E27FC236}">
                <a16:creationId xmlns:a16="http://schemas.microsoft.com/office/drawing/2014/main" id="{55C13074-248E-4F53-BE6F-09C60C25EFC7}"/>
              </a:ext>
            </a:extLst>
          </p:cNvPr>
          <p:cNvGrpSpPr/>
          <p:nvPr/>
        </p:nvGrpSpPr>
        <p:grpSpPr>
          <a:xfrm>
            <a:off x="11069815" y="0"/>
            <a:ext cx="736181" cy="614143"/>
            <a:chOff x="11069815" y="0"/>
            <a:chExt cx="736181" cy="614143"/>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4" action="ppaction://hlinksldjump"/>
              <a:extLst>
                <a:ext uri="{FF2B5EF4-FFF2-40B4-BE49-F238E27FC236}">
                  <a16:creationId xmlns:a16="http://schemas.microsoft.com/office/drawing/2014/main" id="{3BF61946-9EA8-4874-AF4C-49B28860EAF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581607281"/>
      </p:ext>
    </p:extLst>
  </p:cSld>
  <p:clrMapOvr>
    <a:masterClrMapping/>
  </p:clrMapOvr>
</p:sld>
</file>

<file path=ppt/slides/slide17.xml><?xml version="1.0" encoding="utf-8"?>
<p:sld xmlns:a16="http://schemas.microsoft.com/office/drawing/2014/main" xmlns:p14="http://schemas.microsoft.com/office/powerpoint/2010/main" xmlns:a14="http://schemas.microsoft.com/office/drawing/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8865E2-A782-4647-B845-3086CC796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COSMETICS &amp; </a:t>
            </a:r>
          </a:p>
          <a:p>
            <a:r>
              <a:rPr lang="de-DE" sz="5000" spc="-150" dirty="0">
                <a:solidFill>
                  <a:schemeClr val="bg1"/>
                </a:solidFill>
                <a:latin typeface="Futura Bk BT" panose="020B0502020204020303" pitchFamily="34" charset="0"/>
              </a:rPr>
              <a:t>PERSONAL CARE</a:t>
            </a:r>
            <a:endParaRPr lang="en-IN" sz="5000" dirty="0"/>
          </a:p>
        </p:txBody>
      </p:sp>
      <p:graphicFrame>
        <p:nvGraphicFramePr>
          <p:cNvPr id="114" name="Table 114">
            <a:extLst>
              <a:ext uri="{FF2B5EF4-FFF2-40B4-BE49-F238E27FC236}">
                <a16:creationId xmlns:a16="http://schemas.microsoft.com/office/drawing/2014/main" id="{756CF39D-8724-4795-802E-6AB1A5F2A0DE}"/>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Quaternary Ammonium Compounds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Skin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Sun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Toiletries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pSp>
        <p:nvGrpSpPr>
          <p:cNvPr id="3" name="Group 2">
            <a:extLst>
              <a:ext uri="{FF2B5EF4-FFF2-40B4-BE49-F238E27FC236}">
                <a16:creationId xmlns:a16="http://schemas.microsoft.com/office/drawing/2014/main" id="{55C13074-248E-4F53-BE6F-09C60C25EFC7}"/>
              </a:ext>
            </a:extLst>
          </p:cNvPr>
          <p:cNvGrpSpPr/>
          <p:nvPr/>
        </p:nvGrpSpPr>
        <p:grpSpPr>
          <a:xfrm>
            <a:off x="11069815" y="0"/>
            <a:ext cx="736181" cy="614143"/>
            <a:chOff x="11069815" y="0"/>
            <a:chExt cx="736181" cy="614143"/>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4" action="ppaction://hlinksldjump"/>
              <a:extLst>
                <a:ext uri="{FF2B5EF4-FFF2-40B4-BE49-F238E27FC236}">
                  <a16:creationId xmlns:a16="http://schemas.microsoft.com/office/drawing/2014/main" id="{3BF61946-9EA8-4874-AF4C-49B28860EAF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581607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3E1415-E405-4433-AFE6-21B259C8BBFB}"/>
              </a:ext>
            </a:extLst>
          </p:cNvPr>
          <p:cNvPicPr>
            <a:picLocks noChangeAspect="1"/>
          </p:cNvPicPr>
          <p:nvPr/>
        </p:nvPicPr>
        <p:blipFill rotWithShape="1">
          <a:blip r:embed="rId2">
            <a:extLst>
              <a:ext uri="{28A0092B-C50C-407E-A947-70E740481C1C}">
                <a14:useLocalDpi xmlns:a14="http://schemas.microsoft.com/office/drawing/2010/main" val="0"/>
              </a:ext>
            </a:extLst>
          </a:blip>
          <a:srcRect l="8818" r="10156"/>
          <a:stretch/>
        </p:blipFill>
        <p:spPr>
          <a:xfrm>
            <a:off x="-9617" y="-11304"/>
            <a:ext cx="12201617" cy="6868871"/>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351441C1-2BE9-4B17-B7CC-C359B76B2EB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1EF3BC98-0E95-476C-A8A2-FCE31DB2FBE0}"/>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279A6A76-A071-4B05-BC47-B8A268BEAD2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825AC5E0-6624-43C0-998A-7A7071743AF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CDF631A8-CFC8-4609-BF96-CFDE35F4B544}"/>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14210370"/>
      </p:ext>
    </p:extLst>
  </p:cSld>
  <p:clrMapOvr>
    <a:masterClrMapping/>
  </p:clrMapOvr>
</p:sld>
</file>

<file path=ppt/slides/slide1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1100E8-13FF-44B9-BF97-272AD3C98B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bIns="4572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a:rPr>
              <a:t>Products &amp; </a:t>
            </a:r>
            <a:r>
              <a:rPr lang="de-DE" sz="2800" spc="-150" dirty="0" err="1">
                <a:solidFill>
                  <a:schemeClr val="bg1"/>
                </a:solidFill>
                <a:latin typeface="Futura Bk BT"/>
              </a:rPr>
              <a:t>Product</a:t>
            </a:r>
            <a:r>
              <a:rPr lang="de-DE" sz="2800" spc="-150" dirty="0">
                <a:solidFill>
                  <a:schemeClr val="bg1"/>
                </a:solidFill>
                <a:latin typeface="Futura Bk BT"/>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21" name="Rectangle 21">
            <a:hlinkClick r:id="rId11" action="ppaction://hlinksldjump"/>
            <a:extLst>
              <a:ext uri="{FF2B5EF4-FFF2-40B4-BE49-F238E27FC236}">
                <a16:creationId xmlns:a16="http://schemas.microsoft.com/office/drawing/2014/main" id="{18801895-BD07-4E3E-8565-338AF101634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2" name="Rectangle 22">
            <a:hlinkClick r:id="rId12" action="ppaction://hlinksldjump"/>
            <a:extLst>
              <a:ext uri="{FF2B5EF4-FFF2-40B4-BE49-F238E27FC236}">
                <a16:creationId xmlns:a16="http://schemas.microsoft.com/office/drawing/2014/main" id="{00714623-9634-457B-AE26-DAFBED893D4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3" name="Rectangle 23">
            <a:hlinkClick r:id="rId13" action="ppaction://hlinksldjump"/>
            <a:extLst>
              <a:ext uri="{FF2B5EF4-FFF2-40B4-BE49-F238E27FC236}">
                <a16:creationId xmlns:a16="http://schemas.microsoft.com/office/drawing/2014/main" id="{284D09A4-9332-47D0-B378-995AE7DF741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4" name="Rectangle 24">
            <a:hlinkClick r:id="rId14" action="ppaction://hlinksldjump"/>
            <a:extLst>
              <a:ext uri="{FF2B5EF4-FFF2-40B4-BE49-F238E27FC236}">
                <a16:creationId xmlns:a16="http://schemas.microsoft.com/office/drawing/2014/main" id="{BAB12E2A-4487-486F-A8BD-1EBA5D421E3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Rectangle 25">
            <a:hlinkClick r:id="rId15" action="ppaction://hlinksldjump"/>
            <a:extLst>
              <a:ext uri="{FF2B5EF4-FFF2-40B4-BE49-F238E27FC236}">
                <a16:creationId xmlns:a16="http://schemas.microsoft.com/office/drawing/2014/main" id="{DC71EBB6-12E6-4D11-BFE9-FCE25913D0A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6" name="Rectangle 26">
            <a:hlinkClick r:id="rId16" action="ppaction://hlinksldjump"/>
            <a:extLst>
              <a:ext uri="{FF2B5EF4-FFF2-40B4-BE49-F238E27FC236}">
                <a16:creationId xmlns:a16="http://schemas.microsoft.com/office/drawing/2014/main" id="{71C37F3C-0E91-4288-8F30-C3F27ECEFEA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7" name="Rectangle 27">
            <a:hlinkClick r:id="rId17" action="ppaction://hlinksldjump"/>
            <a:extLst>
              <a:ext uri="{FF2B5EF4-FFF2-40B4-BE49-F238E27FC236}">
                <a16:creationId xmlns:a16="http://schemas.microsoft.com/office/drawing/2014/main" id="{9F282650-DA55-45EB-90E2-8E7CCD879BF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object 14">
            <a:extLst>
              <a:ext uri="{FF2B5EF4-FFF2-40B4-BE49-F238E27FC236}">
                <a16:creationId xmlns:a16="http://schemas.microsoft.com/office/drawing/2014/main" id="{499F27EB-6A9C-411A-8A7C-0E44F146558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800A15C5-4E0A-4B8F-B23A-DD5D4745BE9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9" action="ppaction://hlinksldjump"/>
            <a:extLst>
              <a:ext uri="{FF2B5EF4-FFF2-40B4-BE49-F238E27FC236}">
                <a16:creationId xmlns:a16="http://schemas.microsoft.com/office/drawing/2014/main" id="{A8E2F62C-ACE7-4F78-85AD-1850416A96CA}"/>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6E872A59-ABFE-412D-83C1-2617364D947C}"/>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5BCE02DA-7450-4ADD-87FF-BE54ABEB2586}"/>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E70DFD78-EC37-4D72-881D-D7193EEDE04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10" action="ppaction://hlinksldjump"/>
              <a:extLst>
                <a:ext uri="{FF2B5EF4-FFF2-40B4-BE49-F238E27FC236}">
                  <a16:creationId xmlns:a16="http://schemas.microsoft.com/office/drawing/2014/main" id="{C6C6C81D-E9CE-4BC2-BDE1-B9B78569F1B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52146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382AB3E-D7C2-4A13-A79C-74CE09B9770C}"/>
              </a:ext>
            </a:extLst>
          </p:cNvPr>
          <p:cNvPicPr>
            <a:picLocks noChangeAspect="1"/>
          </p:cNvPicPr>
          <p:nvPr/>
        </p:nvPicPr>
        <p:blipFill rotWithShape="1">
          <a:blip r:embed="rId2">
            <a:extLst>
              <a:ext uri="{28A0092B-C50C-407E-A947-70E740481C1C}">
                <a14:useLocalDpi xmlns:a14="http://schemas.microsoft.com/office/drawing/2010/main" val="0"/>
              </a:ext>
            </a:extLst>
          </a:blip>
          <a:srcRect l="15508"/>
          <a:stretch/>
        </p:blipFill>
        <p:spPr>
          <a:xfrm>
            <a:off x="0" y="0"/>
            <a:ext cx="8698015" cy="6821326"/>
          </a:xfrm>
          <a:prstGeom prst="rect">
            <a:avLst/>
          </a:prstGeom>
        </p:spPr>
      </p:pic>
      <p:pic>
        <p:nvPicPr>
          <p:cNvPr id="3" name="Picture 2">
            <a:extLst>
              <a:ext uri="{FF2B5EF4-FFF2-40B4-BE49-F238E27FC236}">
                <a16:creationId xmlns:a16="http://schemas.microsoft.com/office/drawing/2014/main" id="{2A5B7552-C0A7-4C76-ABC6-93E848B69998}"/>
              </a:ext>
            </a:extLst>
          </p:cNvPr>
          <p:cNvPicPr>
            <a:picLocks noChangeAspect="1"/>
          </p:cNvPicPr>
          <p:nvPr/>
        </p:nvPicPr>
        <p:blipFill rotWithShape="1">
          <a:blip r:embed="rId3">
            <a:extLst>
              <a:ext uri="{28A0092B-C50C-407E-A947-70E740481C1C}">
                <a14:useLocalDpi xmlns:a14="http://schemas.microsoft.com/office/drawing/2010/main" val="0"/>
              </a:ext>
            </a:extLst>
          </a:blip>
          <a:srcRect l="21781"/>
          <a:stretch/>
        </p:blipFill>
        <p:spPr>
          <a:xfrm>
            <a:off x="2655518" y="0"/>
            <a:ext cx="9536482" cy="6858000"/>
          </a:xfrm>
          <a:prstGeom prst="rect">
            <a:avLst/>
          </a:prstGeom>
        </p:spPr>
      </p:pic>
      <p:sp>
        <p:nvSpPr>
          <p:cNvPr id="12" name="Rectangle: Rounded Corners 11">
            <a:extLst>
              <a:ext uri="{FF2B5EF4-FFF2-40B4-BE49-F238E27FC236}">
                <a16:creationId xmlns:a16="http://schemas.microsoft.com/office/drawing/2014/main" id="{61077D44-3286-4611-B027-AEEF1EEEBE03}"/>
              </a:ext>
            </a:extLst>
          </p:cNvPr>
          <p:cNvSpPr/>
          <p:nvPr/>
        </p:nvSpPr>
        <p:spPr>
          <a:xfrm>
            <a:off x="3880287" y="169560"/>
            <a:ext cx="2324464" cy="435657"/>
          </a:xfrm>
          <a:prstGeom prst="roundRect">
            <a:avLst/>
          </a:prstGeom>
          <a:solidFill>
            <a:srgbClr val="11426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dirty="0">
                <a:solidFill>
                  <a:schemeClr val="bg1"/>
                </a:solidFill>
                <a:latin typeface="Futura Bk BT" panose="020B0502020204020303" pitchFamily="34" charset="0"/>
              </a:rPr>
              <a:t>Introduction</a:t>
            </a:r>
            <a:endParaRPr lang="en-IN" dirty="0">
              <a:solidFill>
                <a:schemeClr val="bg1"/>
              </a:solidFill>
              <a:latin typeface="Futura Bk BT" panose="020B0502020204020303" pitchFamily="34" charset="0"/>
            </a:endParaRPr>
          </a:p>
        </p:txBody>
      </p:sp>
      <p:sp>
        <p:nvSpPr>
          <p:cNvPr id="13" name="Rectangle: Rounded Corners 12">
            <a:hlinkClick r:id="rId4" action="ppaction://hlinksldjump"/>
            <a:extLst>
              <a:ext uri="{FF2B5EF4-FFF2-40B4-BE49-F238E27FC236}">
                <a16:creationId xmlns:a16="http://schemas.microsoft.com/office/drawing/2014/main" id="{66DCE31E-E7B6-4D32-8B01-53A8F08976F6}"/>
              </a:ext>
            </a:extLst>
          </p:cNvPr>
          <p:cNvSpPr/>
          <p:nvPr/>
        </p:nvSpPr>
        <p:spPr>
          <a:xfrm>
            <a:off x="4355248" y="1172936"/>
            <a:ext cx="2444585" cy="431897"/>
          </a:xfrm>
          <a:prstGeom prst="roundRect">
            <a:avLst/>
          </a:prstGeom>
          <a:solidFill>
            <a:srgbClr val="19517C"/>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dirty="0">
                <a:latin typeface="Futura Bk BT" panose="020B0502020204020303" pitchFamily="34" charset="0"/>
              </a:rPr>
              <a:t>Key Figures</a:t>
            </a:r>
            <a:endParaRPr lang="en-IN" dirty="0">
              <a:latin typeface="Futura Bk BT" panose="020B0502020204020303" pitchFamily="34" charset="0"/>
            </a:endParaRPr>
          </a:p>
        </p:txBody>
      </p:sp>
      <p:sp>
        <p:nvSpPr>
          <p:cNvPr id="14" name="Rectangle: Rounded Corners 13">
            <a:hlinkClick r:id="rId5" action="ppaction://hlinksldjump"/>
            <a:extLst>
              <a:ext uri="{FF2B5EF4-FFF2-40B4-BE49-F238E27FC236}">
                <a16:creationId xmlns:a16="http://schemas.microsoft.com/office/drawing/2014/main" id="{79BFA4E3-9A29-4500-B394-F7F96EF31B0E}"/>
              </a:ext>
            </a:extLst>
          </p:cNvPr>
          <p:cNvSpPr/>
          <p:nvPr/>
        </p:nvSpPr>
        <p:spPr>
          <a:xfrm>
            <a:off x="4317081" y="1716878"/>
            <a:ext cx="2780527" cy="428787"/>
          </a:xfrm>
          <a:prstGeom prst="roundRect">
            <a:avLst/>
          </a:prstGeom>
          <a:solidFill>
            <a:srgbClr val="23669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dirty="0">
                <a:latin typeface="Futura Bk BT" panose="020B0502020204020303" pitchFamily="34" charset="0"/>
              </a:rPr>
              <a:t>Global Operations</a:t>
            </a:r>
            <a:endParaRPr lang="en-IN" dirty="0">
              <a:latin typeface="Futura Bk BT" panose="020B0502020204020303" pitchFamily="34" charset="0"/>
            </a:endParaRPr>
          </a:p>
        </p:txBody>
      </p:sp>
      <p:sp>
        <p:nvSpPr>
          <p:cNvPr id="17" name="Rectangle: Rounded Corners 16">
            <a:hlinkClick r:id="rId6" action="ppaction://hlinksldjump"/>
            <a:extLst>
              <a:ext uri="{FF2B5EF4-FFF2-40B4-BE49-F238E27FC236}">
                <a16:creationId xmlns:a16="http://schemas.microsoft.com/office/drawing/2014/main" id="{DB0F6ABC-3D99-4D54-9A12-A6C786E640AA}"/>
              </a:ext>
            </a:extLst>
          </p:cNvPr>
          <p:cNvSpPr/>
          <p:nvPr/>
        </p:nvSpPr>
        <p:spPr>
          <a:xfrm>
            <a:off x="4620608" y="3333765"/>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dirty="0">
                <a:latin typeface="Futura Bk BT" panose="020B0502020204020303"/>
              </a:rPr>
              <a:t>Business Strategy</a:t>
            </a:r>
            <a:endParaRPr lang="en-IN" dirty="0">
              <a:latin typeface="Futura Bk BT" panose="020B0502020204020303"/>
            </a:endParaRPr>
          </a:p>
        </p:txBody>
      </p:sp>
      <p:sp>
        <p:nvSpPr>
          <p:cNvPr id="19" name="Rectangle: Rounded Corners 18">
            <a:hlinkClick r:id="rId7" action="ppaction://hlinksldjump"/>
            <a:extLst>
              <a:ext uri="{FF2B5EF4-FFF2-40B4-BE49-F238E27FC236}">
                <a16:creationId xmlns:a16="http://schemas.microsoft.com/office/drawing/2014/main" id="{966FBCF9-D57E-4847-B3B9-07C2F98B162E}"/>
              </a:ext>
            </a:extLst>
          </p:cNvPr>
          <p:cNvSpPr/>
          <p:nvPr/>
        </p:nvSpPr>
        <p:spPr>
          <a:xfrm>
            <a:off x="4839251" y="3869105"/>
            <a:ext cx="3195814" cy="428787"/>
          </a:xfrm>
          <a:prstGeom prst="roundRect">
            <a:avLst/>
          </a:prstGeom>
          <a:solidFill>
            <a:srgbClr val="419ECC"/>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dirty="0">
                <a:latin typeface="Futura Bk BT" panose="020B0502020204020303"/>
              </a:rPr>
              <a:t>Service Portfolio</a:t>
            </a:r>
            <a:endParaRPr lang="en-IN" dirty="0">
              <a:latin typeface="Futura Bk BT" panose="020B0502020204020303"/>
            </a:endParaRPr>
          </a:p>
        </p:txBody>
      </p:sp>
      <p:sp>
        <p:nvSpPr>
          <p:cNvPr id="21" name="Rectangle: Rounded Corners 20">
            <a:hlinkClick r:id="rId8" action="ppaction://hlinksldjump"/>
            <a:extLst>
              <a:ext uri="{FF2B5EF4-FFF2-40B4-BE49-F238E27FC236}">
                <a16:creationId xmlns:a16="http://schemas.microsoft.com/office/drawing/2014/main" id="{E88DC456-7842-4FBD-9DDB-5A77C0C7B5D5}"/>
              </a:ext>
            </a:extLst>
          </p:cNvPr>
          <p:cNvSpPr/>
          <p:nvPr/>
        </p:nvSpPr>
        <p:spPr>
          <a:xfrm>
            <a:off x="4927921" y="4430365"/>
            <a:ext cx="3282061" cy="428788"/>
          </a:xfrm>
          <a:prstGeom prst="roundRect">
            <a:avLst/>
          </a:prstGeom>
          <a:solidFill>
            <a:srgbClr val="46A8D7"/>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dirty="0">
                <a:latin typeface="Futura Bk BT" panose="020B0502020204020303" pitchFamily="34" charset="0"/>
              </a:rPr>
              <a:t>Production Sites</a:t>
            </a:r>
            <a:endParaRPr lang="en-IN" dirty="0">
              <a:latin typeface="Futura Bk BT" panose="020B0502020204020303" pitchFamily="34" charset="0"/>
            </a:endParaRPr>
          </a:p>
        </p:txBody>
      </p:sp>
      <p:sp>
        <p:nvSpPr>
          <p:cNvPr id="22" name="Rectangle: Rounded Corners 21">
            <a:hlinkClick r:id="rId9" action="ppaction://hlinksldjump"/>
            <a:extLst>
              <a:ext uri="{FF2B5EF4-FFF2-40B4-BE49-F238E27FC236}">
                <a16:creationId xmlns:a16="http://schemas.microsoft.com/office/drawing/2014/main" id="{B511E92B-4A12-4B1D-AF31-3C41F2848081}"/>
              </a:ext>
            </a:extLst>
          </p:cNvPr>
          <p:cNvSpPr/>
          <p:nvPr/>
        </p:nvSpPr>
        <p:spPr>
          <a:xfrm>
            <a:off x="4840782" y="4991628"/>
            <a:ext cx="3418362" cy="428789"/>
          </a:xfrm>
          <a:prstGeom prst="roundRect">
            <a:avLst/>
          </a:prstGeom>
          <a:solidFill>
            <a:srgbClr val="4AAFDF"/>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dirty="0">
                <a:latin typeface="Futura Bk BT" panose="020B0502020204020303" pitchFamily="34" charset="0"/>
              </a:rPr>
              <a:t>Custom Manufacturing</a:t>
            </a:r>
            <a:endParaRPr lang="en-IN" dirty="0">
              <a:latin typeface="Futura Bk BT" panose="020B0502020204020303" pitchFamily="34" charset="0"/>
            </a:endParaRPr>
          </a:p>
        </p:txBody>
      </p:sp>
      <p:sp>
        <p:nvSpPr>
          <p:cNvPr id="23" name="Rectangle: Rounded Corners 22">
            <a:hlinkClick r:id="rId10" action="ppaction://hlinksldjump"/>
            <a:extLst>
              <a:ext uri="{FF2B5EF4-FFF2-40B4-BE49-F238E27FC236}">
                <a16:creationId xmlns:a16="http://schemas.microsoft.com/office/drawing/2014/main" id="{8FB6FD3B-CBE8-47F5-A0C4-4E9D11D225DF}"/>
              </a:ext>
            </a:extLst>
          </p:cNvPr>
          <p:cNvSpPr/>
          <p:nvPr/>
        </p:nvSpPr>
        <p:spPr>
          <a:xfrm>
            <a:off x="4900702" y="5536031"/>
            <a:ext cx="3358441" cy="428789"/>
          </a:xfrm>
          <a:prstGeom prst="roundRect">
            <a:avLst/>
          </a:prstGeom>
          <a:solidFill>
            <a:srgbClr val="4DB5E5"/>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dirty="0">
                <a:latin typeface="Futura Bk BT" panose="020B0502020204020303" pitchFamily="34" charset="0"/>
              </a:rPr>
              <a:t>Industries</a:t>
            </a:r>
            <a:endParaRPr lang="en-IN" dirty="0">
              <a:latin typeface="Futura Bk BT" panose="020B0502020204020303" pitchFamily="34" charset="0"/>
            </a:endParaRPr>
          </a:p>
        </p:txBody>
      </p:sp>
      <p:sp>
        <p:nvSpPr>
          <p:cNvPr id="24" name="Rectangle: Rounded Corners 23">
            <a:hlinkClick r:id="rId11" action="ppaction://hlinksldjump"/>
            <a:extLst>
              <a:ext uri="{FF2B5EF4-FFF2-40B4-BE49-F238E27FC236}">
                <a16:creationId xmlns:a16="http://schemas.microsoft.com/office/drawing/2014/main" id="{C07FE589-605A-4834-9B80-7DC3C02FA887}"/>
              </a:ext>
            </a:extLst>
          </p:cNvPr>
          <p:cNvSpPr/>
          <p:nvPr/>
        </p:nvSpPr>
        <p:spPr>
          <a:xfrm>
            <a:off x="4977083" y="6085501"/>
            <a:ext cx="3195796" cy="428789"/>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r>
              <a:rPr lang="en-US" dirty="0">
                <a:latin typeface="Futura Bk BT" panose="020B0502020204020303" pitchFamily="34" charset="0"/>
              </a:rPr>
              <a:t>Contact Us</a:t>
            </a:r>
            <a:endParaRPr lang="en-IN" dirty="0">
              <a:latin typeface="Futura Bk BT" panose="020B0502020204020303" pitchFamily="34" charset="0"/>
            </a:endParaRPr>
          </a:p>
        </p:txBody>
      </p:sp>
      <p:sp>
        <p:nvSpPr>
          <p:cNvPr id="20" name="Textplatzhalter 23">
            <a:extLst>
              <a:ext uri="{FF2B5EF4-FFF2-40B4-BE49-F238E27FC236}">
                <a16:creationId xmlns:a16="http://schemas.microsoft.com/office/drawing/2014/main" id="{16A497E8-FB29-4543-A901-06EF79C731F4}"/>
              </a:ext>
            </a:extLst>
          </p:cNvPr>
          <p:cNvSpPr txBox="1">
            <a:spLocks noChangeAspect="1"/>
          </p:cNvSpPr>
          <p:nvPr/>
        </p:nvSpPr>
        <p:spPr>
          <a:xfrm>
            <a:off x="6798445" y="209843"/>
            <a:ext cx="5242579"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4000" dirty="0">
                <a:solidFill>
                  <a:srgbClr val="3B3838"/>
                </a:solidFill>
                <a:latin typeface="Futura Bk BT" panose="020B0502020204020303" pitchFamily="34" charset="0"/>
              </a:rPr>
              <a:t>TABLE OF </a:t>
            </a:r>
            <a:r>
              <a:rPr lang="de-DE" sz="4000" dirty="0">
                <a:solidFill>
                  <a:srgbClr val="91CFF0"/>
                </a:solidFill>
                <a:latin typeface="Futura Bk BT" panose="020B0502020204020303" pitchFamily="34" charset="0"/>
              </a:rPr>
              <a:t>CONTENTS</a:t>
            </a:r>
          </a:p>
        </p:txBody>
      </p:sp>
      <p:sp>
        <p:nvSpPr>
          <p:cNvPr id="29" name="Rectangle: Rounded Corners 28">
            <a:hlinkClick r:id="rId12" action="ppaction://hlinksldjump"/>
            <a:extLst>
              <a:ext uri="{FF2B5EF4-FFF2-40B4-BE49-F238E27FC236}">
                <a16:creationId xmlns:a16="http://schemas.microsoft.com/office/drawing/2014/main" id="{B9E02BE5-002B-C07E-DB6E-4DAFC4BBB299}"/>
              </a:ext>
            </a:extLst>
          </p:cNvPr>
          <p:cNvSpPr/>
          <p:nvPr/>
        </p:nvSpPr>
        <p:spPr>
          <a:xfrm>
            <a:off x="4436252" y="2792991"/>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45720" rIns="91440" bIns="45720" rtlCol="0" anchor="ctr"/>
          <a:lstStyle/>
          <a:p>
            <a:r>
              <a:rPr lang="en-US" dirty="0">
                <a:latin typeface="Futura Bk BT" panose="020B0502020204020303"/>
              </a:rPr>
              <a:t>Our Values</a:t>
            </a:r>
            <a:endParaRPr lang="en-US" dirty="0"/>
          </a:p>
        </p:txBody>
      </p:sp>
      <p:sp>
        <p:nvSpPr>
          <p:cNvPr id="18" name="Rectangle: Rounded Corners 17">
            <a:hlinkClick r:id="rId13" action="ppaction://hlinksldjump"/>
            <a:extLst>
              <a:ext uri="{FF2B5EF4-FFF2-40B4-BE49-F238E27FC236}">
                <a16:creationId xmlns:a16="http://schemas.microsoft.com/office/drawing/2014/main" id="{6B77A87D-5F11-970E-FF57-A77453087AF6}"/>
              </a:ext>
            </a:extLst>
          </p:cNvPr>
          <p:cNvSpPr/>
          <p:nvPr/>
        </p:nvSpPr>
        <p:spPr>
          <a:xfrm>
            <a:off x="4121732" y="669033"/>
            <a:ext cx="2444585" cy="431897"/>
          </a:xfrm>
          <a:prstGeom prst="roundRect">
            <a:avLst/>
          </a:prstGeom>
          <a:solidFill>
            <a:srgbClr val="19517C"/>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tIns="45720" rIns="91440" bIns="45720" rtlCol="0" anchor="ctr"/>
          <a:lstStyle/>
          <a:p>
            <a:r>
              <a:rPr lang="en-US" dirty="0">
                <a:latin typeface="Futura Bk BT"/>
              </a:rPr>
              <a:t>Who we are</a:t>
            </a:r>
            <a:endParaRPr lang="en-US" dirty="0"/>
          </a:p>
        </p:txBody>
      </p:sp>
      <p:sp>
        <p:nvSpPr>
          <p:cNvPr id="30" name="Rectangle: Rounded Corners 29">
            <a:hlinkClick r:id="rId14" action="ppaction://hlinksldjump"/>
            <a:extLst>
              <a:ext uri="{FF2B5EF4-FFF2-40B4-BE49-F238E27FC236}">
                <a16:creationId xmlns:a16="http://schemas.microsoft.com/office/drawing/2014/main" id="{E19AC5C1-939F-BA6F-7BB5-9291157BC75F}"/>
              </a:ext>
            </a:extLst>
          </p:cNvPr>
          <p:cNvSpPr/>
          <p:nvPr/>
        </p:nvSpPr>
        <p:spPr>
          <a:xfrm>
            <a:off x="4239606" y="2276797"/>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45720" rIns="91440" bIns="45720" rtlCol="0" anchor="ctr"/>
          <a:lstStyle/>
          <a:p>
            <a:r>
              <a:rPr lang="en-US" dirty="0">
                <a:latin typeface="Futura Bk BT" panose="020B0502020204020303"/>
              </a:rPr>
              <a:t>Our Vision &amp; Mission</a:t>
            </a:r>
            <a:endParaRPr lang="en-US" dirty="0"/>
          </a:p>
        </p:txBody>
      </p:sp>
      <p:pic>
        <p:nvPicPr>
          <p:cNvPr id="11" name="Picture 10">
            <a:extLst>
              <a:ext uri="{FF2B5EF4-FFF2-40B4-BE49-F238E27FC236}">
                <a16:creationId xmlns:a16="http://schemas.microsoft.com/office/drawing/2014/main" id="{1FF2F7BA-3BA0-4C1D-805A-2F2A85EF5083}"/>
              </a:ext>
            </a:extLst>
          </p:cNvPr>
          <p:cNvPicPr>
            <a:picLocks noChangeAspect="1"/>
          </p:cNvPicPr>
          <p:nvPr/>
        </p:nvPicPr>
        <p:blipFill rotWithShape="1">
          <a:blip r:embed="rId15">
            <a:extLst>
              <a:ext uri="{28A0092B-C50C-407E-A947-70E740481C1C}">
                <a14:useLocalDpi xmlns:a14="http://schemas.microsoft.com/office/drawing/2010/main" val="0"/>
              </a:ext>
            </a:extLst>
          </a:blip>
          <a:srcRect l="21781" r="57003"/>
          <a:stretch/>
        </p:blipFill>
        <p:spPr>
          <a:xfrm>
            <a:off x="2655517" y="0"/>
            <a:ext cx="2586692" cy="6858000"/>
          </a:xfrm>
          <a:prstGeom prst="rect">
            <a:avLst/>
          </a:prstGeom>
          <a:effectLst>
            <a:outerShdw blurRad="203200" dist="38100" algn="l" rotWithShape="0">
              <a:prstClr val="black">
                <a:alpha val="76000"/>
              </a:prstClr>
            </a:outerShdw>
          </a:effectLst>
        </p:spPr>
      </p:pic>
      <p:pic>
        <p:nvPicPr>
          <p:cNvPr id="10" name="Picture 9">
            <a:extLst>
              <a:ext uri="{FF2B5EF4-FFF2-40B4-BE49-F238E27FC236}">
                <a16:creationId xmlns:a16="http://schemas.microsoft.com/office/drawing/2014/main" id="{14CC63E9-6E7E-4F25-9D2E-05AF80FA8406}"/>
              </a:ext>
            </a:extLst>
          </p:cNvPr>
          <p:cNvPicPr>
            <a:picLocks noChangeAspect="1"/>
          </p:cNvPicPr>
          <p:nvPr/>
        </p:nvPicPr>
        <p:blipFill rotWithShape="1">
          <a:blip r:embed="rId16">
            <a:extLst>
              <a:ext uri="{28A0092B-C50C-407E-A947-70E740481C1C}">
                <a14:useLocalDpi xmlns:a14="http://schemas.microsoft.com/office/drawing/2010/main" val="0"/>
              </a:ext>
            </a:extLst>
          </a:blip>
          <a:srcRect r="36511"/>
          <a:stretch/>
        </p:blipFill>
        <p:spPr>
          <a:xfrm>
            <a:off x="3242016" y="4569595"/>
            <a:ext cx="2594344" cy="2361950"/>
          </a:xfrm>
          <a:prstGeom prst="rect">
            <a:avLst/>
          </a:prstGeom>
        </p:spPr>
      </p:pic>
    </p:spTree>
    <p:extLst>
      <p:ext uri="{BB962C8B-B14F-4D97-AF65-F5344CB8AC3E}">
        <p14:creationId xmlns:p14="http://schemas.microsoft.com/office/powerpoint/2010/main" val="2954672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0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2F70E3DC-DCEB-45B9-934D-DDC7A93AD68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FE357F29-0199-4D7D-B470-49E012A2EFD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00C13955-52DF-4875-8FC5-58065B0B652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E78C6421-6769-4837-93AB-86661A01333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57240FAA-0FD7-4565-A1BC-B260FCE858F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FF29ACEC-086A-43A0-B63D-840AF11ADAF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21746B5D-549F-4DA1-B0E4-00717BE2E61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9DD9C5A-914B-40E2-94D3-A8728EFA0A0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Alkyl Polyglucosides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215CS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225DK</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425UP</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650EC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818UPV2</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A6F5D495-ECEE-4E1F-8E81-0FB37E56322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DA46DE3E-9F1C-4308-900D-54E1B5D8D48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83FC9FB5-6ABA-4CBA-BB2C-30F76BDAA59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91D0382B-9069-4594-AA8A-10147296154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C566705D-5164-48DC-BC3C-01901E81ED1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52DBE03D-A520-4CD4-B8A4-71D8623D6E6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4653C7E1-1D68-4777-9C50-DD6F6D8FC94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5C3C4AD-B81F-4043-8F27-544CB405E3A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64AA5A24-7F42-4380-A611-2D84C21B44D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E74C2FAA-DB30-4A4A-BA71-C131479C220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D6974F78-3E91-43F4-AE2D-795A1BD9132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8AB6C6FC-77B7-4249-96B8-F565D2A8A82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EC36BA37-3ECD-446B-B715-9CFBA14B2D0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BCF6988E-9940-40CE-AD46-BF57AC8D3F8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5EBCEA01-1987-45D1-8133-2AA6BE8E33F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CF2EAAE-4813-43EF-B85E-5013558C01D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Chelates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Disodium EDTA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MGDA- Na3</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E-5)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Tetrasodium N,N-biscarboxylatomethyl-L-glutamate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8FFF2711-F964-4B1E-B341-C255C67B666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E6E542F4-544D-4BC7-8A89-E5E832D1D8E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AE2C9413-92E5-4319-A5A5-8340A7FC134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0CF66D30-108C-41DE-AA9F-D6B1FAE0C15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8C57BB98-519D-4925-A5A7-D9484B9208B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5536E205-1356-483C-A504-0296B8FCE8E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0F64377D-06A5-40F4-BDD3-F11D751C637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D0847E3-011D-41BF-8245-C58BAD1BF55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Functional Ingredients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Polydimethylsiloxane (PDMS)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2DFA0DD3-4A75-4CE7-BA9C-C4BCE8E5CF9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00AB8304-C7E9-432D-81E8-F58CE4B83F7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A6364145-717C-4AA9-8AAC-6BA50AA0217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CAE06F79-047B-4A42-840F-65D448CF318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91739932-18C4-454F-A817-2E2A0715125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7C7B3DCD-8827-4A49-BE88-AD246CBDE43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A397CF2A-15EB-4AAB-B923-C91733D25C7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A486CD2-F48B-4C3D-9400-389B4388A62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tetrasodium salt (HEDP 4Na)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4Na (PBTC 4Na)</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N-oxide (ATMP N-oxide)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sodium salt (ATMP Na)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A235BD25-E11C-4FEE-A046-9864DBFE6F7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C3439E40-D5A9-4E6F-BA27-FD26FBAE74B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DADE8BE8-16BD-483B-A342-09C24652D17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3D90559D-B1C2-46FC-B02C-23FC3B1AA9E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3CA61D6C-CAB7-4740-B52C-95819D12823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484F1885-DE7F-4322-BC3D-E3AB8002530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43EC0FC9-18EE-4EA1-B8EA-2336105AA4D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B43E814-3DC0-4088-94BE-F8F37AD5C4E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Phosphono carboxylate mix (PCM)</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516CDD81-BF54-4153-A063-D2745DA46AB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39336941-C26F-4143-AC20-D5E340183A4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F7E20A6B-DF5E-447D-868D-7D12ACD1EB9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E424E66B-F8D0-480F-A6E1-0DB67D45DA0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7C37B1BA-C5BA-46D3-814A-7495223A5A7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0B73B9BF-A724-4C88-BFBF-A52B26DBB2F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4908B876-1AEA-405F-BBBF-FAD61813929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5F7F8A3-0133-4727-BC9A-EC8331FA767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4,4'-Bis-(2-sulfostyryl)-biphenyl disodium salt (BSBDS)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Denatonium Benzoate (Denatrol®)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Phosphorous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 Acetyl Ethylene Diamine (TAED)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E84E1F-57DF-460F-AA40-EE915340DBEF}"/>
              </a:ext>
            </a:extLst>
          </p:cNvPr>
          <p:cNvPicPr>
            <a:picLocks noChangeAspect="1"/>
          </p:cNvPicPr>
          <p:nvPr/>
        </p:nvPicPr>
        <p:blipFill rotWithShape="1">
          <a:blip r:embed="rId2">
            <a:extLst>
              <a:ext uri="{28A0092B-C50C-407E-A947-70E740481C1C}">
                <a14:useLocalDpi xmlns:a14="http://schemas.microsoft.com/office/drawing/2010/main" val="0"/>
              </a:ext>
            </a:extLst>
          </a:blip>
          <a:srcRect t="5621" b="9920"/>
          <a:stretch/>
        </p:blipFill>
        <p:spPr>
          <a:xfrm>
            <a:off x="0" y="1"/>
            <a:ext cx="12198004"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8E7D6210-4FC0-48C7-9538-215AADD4B91A}"/>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0F41BA12-1B39-475F-AB60-958BCF02DC68}"/>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7A8B3D50-E35F-4D5A-AB84-53BC6D19AA48}"/>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23C18217-D981-42DA-85DA-1DBF12D706A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417F1989-6AD1-4C24-A234-02E751B33C2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003736164"/>
      </p:ext>
    </p:extLst>
  </p:cSld>
  <p:clrMapOvr>
    <a:masterClrMapping/>
  </p:clrMapOvr>
</p:sld>
</file>

<file path=ppt/slides/slide2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9499E22-0B40-42C3-BB04-4514F3E2D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graphicFrame>
        <p:nvGraphicFramePr>
          <p:cNvPr id="114" name="Table 114">
            <a:extLst>
              <a:ext uri="{FF2B5EF4-FFF2-40B4-BE49-F238E27FC236}">
                <a16:creationId xmlns:a16="http://schemas.microsoft.com/office/drawing/2014/main" id="{C5A08E45-A11D-4067-8B4A-9D1F78B8CDD2}"/>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Chain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Compressor Lubricant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Engine Oils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Grease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Heat Transfer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Hydraulic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8E7A2145-8F7F-4FE0-AB57-2F0CCD26314F}"/>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Additive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Antioxidant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Corrosion Inhibitor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Emulsifier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Heat Transfer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High Performance Lubricants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Hydraulic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Machinery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Deformation</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49DD2037-62D2-4297-B3E4-24D240D4976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C75BDDD7-93A8-467E-BD4B-400A32D2506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EC3BE2A-5B6D-4047-BBE2-AAC9F72D2B4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668C1A8-F601-4578-B092-40ADDEDF774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62B1DABC-001E-430E-A799-E767BA200F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55055719"/>
      </p:ext>
    </p:extLst>
  </p:cSld>
  <p:clrMapOvr>
    <a:masterClrMapping/>
  </p:clrMapOvr>
</p:sld>
</file>

<file path=ppt/slides/slide2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9499E22-0B40-42C3-BB04-4514F3E2D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graphicFrame>
        <p:nvGraphicFramePr>
          <p:cNvPr id="114" name="Table 114">
            <a:extLst>
              <a:ext uri="{FF2B5EF4-FFF2-40B4-BE49-F238E27FC236}">
                <a16:creationId xmlns:a16="http://schemas.microsoft.com/office/drawing/2014/main" id="{3675A269-3923-4EBF-BE47-43A3A3C8974E}"/>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Working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Mouldings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Quenching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Rolling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Rubber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Turbine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Wire Drawing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B04A7F28-63E4-442B-B441-DADCEEBD7FE4}"/>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Machining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Viscosity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Vulcanization Accelerator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49DD2037-62D2-4297-B3E4-24D240D4976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C75BDDD7-93A8-467E-BD4B-400A32D2506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EC3BE2A-5B6D-4047-BBE2-AAC9F72D2B4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668C1A8-F601-4578-B092-40ADDEDF774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62B1DABC-001E-430E-A799-E767BA200F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55055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23">
            <a:extLst>
              <a:ext uri="{FF2B5EF4-FFF2-40B4-BE49-F238E27FC236}">
                <a16:creationId xmlns:a16="http://schemas.microsoft.com/office/drawing/2014/main" id="{09B226A7-000D-4A2F-949C-6152D20BAC27}"/>
              </a:ext>
            </a:extLst>
          </p:cNvPr>
          <p:cNvSpPr txBox="1">
            <a:spLocks noChangeAspect="1"/>
          </p:cNvSpPr>
          <p:nvPr/>
        </p:nvSpPr>
        <p:spPr>
          <a:xfrm>
            <a:off x="490188" y="625448"/>
            <a:ext cx="454906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panose="020B0502020204020303" pitchFamily="34" charset="0"/>
              </a:rPr>
              <a:t>WHO</a:t>
            </a:r>
            <a:r>
              <a:rPr lang="de-DE" sz="5000" dirty="0">
                <a:latin typeface="Futura Bk BT" panose="020B0502020204020303" pitchFamily="34" charset="0"/>
              </a:rPr>
              <a:t> </a:t>
            </a:r>
            <a:r>
              <a:rPr lang="de-DE" sz="5000" dirty="0">
                <a:solidFill>
                  <a:srgbClr val="91CFF0"/>
                </a:solidFill>
                <a:latin typeface="Futura Bk BT" panose="020B0502020204020303" pitchFamily="34" charset="0"/>
              </a:rPr>
              <a:t>WE ARE</a:t>
            </a:r>
          </a:p>
        </p:txBody>
      </p:sp>
      <p:pic>
        <p:nvPicPr>
          <p:cNvPr id="4" name="Picture 3">
            <a:extLst>
              <a:ext uri="{FF2B5EF4-FFF2-40B4-BE49-F238E27FC236}">
                <a16:creationId xmlns:a16="http://schemas.microsoft.com/office/drawing/2014/main" id="{02FBEDD7-4894-4755-90D7-FA76C2DB99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0671684" y="-156275"/>
            <a:ext cx="1511059" cy="2214841"/>
          </a:xfrm>
          <a:prstGeom prst="rect">
            <a:avLst/>
          </a:prstGeom>
        </p:spPr>
      </p:pic>
      <p:sp>
        <p:nvSpPr>
          <p:cNvPr id="6" name="TextBox 5">
            <a:extLst>
              <a:ext uri="{FF2B5EF4-FFF2-40B4-BE49-F238E27FC236}">
                <a16:creationId xmlns:a16="http://schemas.microsoft.com/office/drawing/2014/main" id="{0B696780-574D-4315-9464-A2451A6D2C00}"/>
              </a:ext>
            </a:extLst>
          </p:cNvPr>
          <p:cNvSpPr txBox="1"/>
          <p:nvPr/>
        </p:nvSpPr>
        <p:spPr>
          <a:xfrm>
            <a:off x="5323838" y="1964470"/>
            <a:ext cx="6377832" cy="4108817"/>
          </a:xfrm>
          <a:prstGeom prst="rect">
            <a:avLst/>
          </a:prstGeom>
          <a:noFill/>
        </p:spPr>
        <p:txBody>
          <a:bodyPr wrap="square">
            <a:spAutoFit/>
          </a:bodyPr>
          <a:lstStyle/>
          <a:p>
            <a:pPr marL="0" marR="0">
              <a:spcBef>
                <a:spcPts val="0"/>
              </a:spcBef>
              <a:spcAft>
                <a:spcPts val="0"/>
              </a:spcAft>
            </a:pPr>
            <a:r>
              <a:rPr lang="en-US" sz="1500" b="0" i="0" dirty="0">
                <a:solidFill>
                  <a:srgbClr val="777777"/>
                </a:solidFill>
                <a:effectLst/>
                <a:latin typeface="Futura"/>
              </a:rPr>
              <a:t>Connect Chemicals is a global producer, custom manufacturer as well as a traditional distributor for a wide range of specialty chemicals.</a:t>
            </a:r>
          </a:p>
          <a:p>
            <a:pPr marL="0" marR="0">
              <a:spcBef>
                <a:spcPts val="0"/>
              </a:spcBef>
              <a:spcAft>
                <a:spcPts val="0"/>
              </a:spcAft>
            </a:pPr>
            <a:br>
              <a:rPr lang="en-US" sz="1500" dirty="0">
                <a:solidFill>
                  <a:srgbClr val="777777"/>
                </a:solidFill>
                <a:latin typeface="Futura"/>
              </a:rPr>
            </a:br>
            <a:r>
              <a:rPr lang="en-US" sz="1500" dirty="0">
                <a:solidFill>
                  <a:srgbClr val="777777"/>
                </a:solidFill>
                <a:latin typeface="Futura"/>
              </a:rPr>
              <a:t>We are founded in 1998 by Başar Karaca, Qiping Hou &amp; Dirk Otmar Headquartered in Ratingen, Germany, with subsidiaries in 4 </a:t>
            </a:r>
            <a:r>
              <a:rPr lang="en-US" sz="1500" b="0" i="0" dirty="0">
                <a:solidFill>
                  <a:srgbClr val="777777"/>
                </a:solidFill>
                <a:effectLst/>
                <a:latin typeface="Futura"/>
              </a:rPr>
              <a:t>continents plus a network of partners we offer global coverage, serving both local and multinational organizations.</a:t>
            </a:r>
          </a:p>
          <a:p>
            <a:pPr marL="0" marR="0">
              <a:spcBef>
                <a:spcPts val="0"/>
              </a:spcBef>
              <a:spcAft>
                <a:spcPts val="0"/>
              </a:spcAft>
            </a:pPr>
            <a:br>
              <a:rPr lang="en-US" sz="1500" dirty="0">
                <a:latin typeface="Futura"/>
              </a:rPr>
            </a:br>
            <a:r>
              <a:rPr lang="en-US" sz="1500" b="0" i="0" dirty="0">
                <a:solidFill>
                  <a:srgbClr val="777777"/>
                </a:solidFill>
                <a:effectLst/>
                <a:latin typeface="Futura"/>
              </a:rPr>
              <a:t>Worldwide sourcing is integral into all of our business segments. Our teams of experts are there to work closely with customers ensuring technical standards are met.</a:t>
            </a:r>
            <a:endParaRPr kumimoji="1" lang="en-US" sz="1500" dirty="0">
              <a:solidFill>
                <a:srgbClr val="777777"/>
              </a:solidFill>
              <a:latin typeface="Futura"/>
            </a:endParaRPr>
          </a:p>
          <a:p>
            <a:pPr marL="0" marR="0">
              <a:spcBef>
                <a:spcPts val="0"/>
              </a:spcBef>
              <a:spcAft>
                <a:spcPts val="0"/>
              </a:spcAft>
            </a:pPr>
            <a:endParaRPr kumimoji="1" lang="en-US" sz="1500" dirty="0">
              <a:solidFill>
                <a:srgbClr val="777777"/>
              </a:solidFill>
              <a:latin typeface="Futura"/>
            </a:endParaRPr>
          </a:p>
          <a:p>
            <a:pPr marL="0" marR="0">
              <a:spcBef>
                <a:spcPts val="0"/>
              </a:spcBef>
              <a:spcAft>
                <a:spcPts val="0"/>
              </a:spcAft>
            </a:pPr>
            <a:r>
              <a:rPr lang="en-US" sz="1500" b="0" i="0" dirty="0">
                <a:solidFill>
                  <a:srgbClr val="777777"/>
                </a:solidFill>
                <a:effectLst/>
                <a:latin typeface="Futura"/>
              </a:rPr>
              <a:t>Let us jointly make best use of our combined resources to build solutions for mutual benefit. Working together we will determine the most suitable choice of technology, production, financing, logistics and sales &amp; marketing to reach this goal</a:t>
            </a:r>
            <a:endParaRPr kumimoji="1" lang="en-US" sz="1500" dirty="0">
              <a:solidFill>
                <a:schemeClr val="bg2">
                  <a:lumMod val="50000"/>
                </a:schemeClr>
              </a:solidFill>
              <a:latin typeface="Futura"/>
            </a:endParaRPr>
          </a:p>
        </p:txBody>
      </p:sp>
      <p:sp>
        <p:nvSpPr>
          <p:cNvPr id="18" name="TextBox 17">
            <a:extLst>
              <a:ext uri="{FF2B5EF4-FFF2-40B4-BE49-F238E27FC236}">
                <a16:creationId xmlns:a16="http://schemas.microsoft.com/office/drawing/2014/main" id="{40DD669F-EE4F-4839-B057-7E2283F66EF9}"/>
              </a:ext>
            </a:extLst>
          </p:cNvPr>
          <p:cNvSpPr txBox="1"/>
          <p:nvPr/>
        </p:nvSpPr>
        <p:spPr>
          <a:xfrm>
            <a:off x="7967912" y="6258244"/>
            <a:ext cx="6093994" cy="369332"/>
          </a:xfrm>
          <a:prstGeom prst="rect">
            <a:avLst/>
          </a:prstGeom>
          <a:noFill/>
        </p:spPr>
        <p:txBody>
          <a:bodyPr wrap="square">
            <a:spAutoFit/>
          </a:bodyPr>
          <a:lstStyle/>
          <a:p>
            <a:pPr algn="l"/>
            <a:r>
              <a:rPr lang="en-US" b="1" i="0" dirty="0">
                <a:solidFill>
                  <a:srgbClr val="212529"/>
                </a:solidFill>
                <a:effectLst/>
                <a:latin typeface="Futura"/>
              </a:rPr>
              <a:t>Join resources, build solutions</a:t>
            </a:r>
          </a:p>
        </p:txBody>
      </p:sp>
      <p:sp>
        <p:nvSpPr>
          <p:cNvPr id="5" name="Rectangle 4">
            <a:extLst>
              <a:ext uri="{FF2B5EF4-FFF2-40B4-BE49-F238E27FC236}">
                <a16:creationId xmlns:a16="http://schemas.microsoft.com/office/drawing/2014/main" id="{D9EAA7BE-5CFE-4DE1-ABBF-BB27DB4B3EFC}"/>
              </a:ext>
            </a:extLst>
          </p:cNvPr>
          <p:cNvSpPr/>
          <p:nvPr/>
        </p:nvSpPr>
        <p:spPr>
          <a:xfrm>
            <a:off x="490330" y="1815548"/>
            <a:ext cx="2690192" cy="148922"/>
          </a:xfrm>
          <a:prstGeom prst="rect">
            <a:avLst/>
          </a:prstGeom>
          <a:solidFill>
            <a:srgbClr val="95D5F2"/>
          </a:solidFill>
          <a:ln>
            <a:solidFill>
              <a:srgbClr val="95D5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CAB36D5-5B30-4AA4-8427-C57CC7338D39}"/>
              </a:ext>
            </a:extLst>
          </p:cNvPr>
          <p:cNvSpPr/>
          <p:nvPr/>
        </p:nvSpPr>
        <p:spPr>
          <a:xfrm rot="16200000">
            <a:off x="-780446" y="3160644"/>
            <a:ext cx="2690192" cy="148922"/>
          </a:xfrm>
          <a:prstGeom prst="rect">
            <a:avLst/>
          </a:prstGeom>
          <a:solidFill>
            <a:srgbClr val="95D5F2"/>
          </a:solidFill>
          <a:ln>
            <a:solidFill>
              <a:srgbClr val="95D5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6">
            <a:extLst>
              <a:ext uri="{FF2B5EF4-FFF2-40B4-BE49-F238E27FC236}">
                <a16:creationId xmlns:a16="http://schemas.microsoft.com/office/drawing/2014/main" id="{02E4139A-4301-6E60-2D23-3F49B215DA73}"/>
              </a:ext>
            </a:extLst>
          </p:cNvPr>
          <p:cNvPicPr>
            <a:picLocks noChangeAspect="1"/>
          </p:cNvPicPr>
          <p:nvPr/>
        </p:nvPicPr>
        <p:blipFill rotWithShape="1">
          <a:blip r:embed="rId3"/>
          <a:srcRect l="11563" r="14029" b="612"/>
          <a:stretch/>
        </p:blipFill>
        <p:spPr>
          <a:xfrm>
            <a:off x="629635" y="1963032"/>
            <a:ext cx="4272658" cy="3984261"/>
          </a:xfrm>
          <a:prstGeom prst="rect">
            <a:avLst/>
          </a:prstGeom>
        </p:spPr>
      </p:pic>
    </p:spTree>
    <p:extLst>
      <p:ext uri="{BB962C8B-B14F-4D97-AF65-F5344CB8AC3E}">
        <p14:creationId xmlns:p14="http://schemas.microsoft.com/office/powerpoint/2010/main" val="176532709"/>
      </p:ext>
    </p:extLst>
  </p:cSld>
  <p:clrMapOvr>
    <a:masterClrMapping/>
  </p:clrMapOvr>
</p:sld>
</file>

<file path=ppt/slides/slide3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0" action="ppaction://hlinksldjump"/>
            <a:extLst>
              <a:ext uri="{FF2B5EF4-FFF2-40B4-BE49-F238E27FC236}">
                <a16:creationId xmlns:a16="http://schemas.microsoft.com/office/drawing/2014/main" id="{1AE57402-1ABF-4E59-B611-D596EFE2521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1" action="ppaction://hlinksldjump"/>
            <a:extLst>
              <a:ext uri="{FF2B5EF4-FFF2-40B4-BE49-F238E27FC236}">
                <a16:creationId xmlns:a16="http://schemas.microsoft.com/office/drawing/2014/main" id="{86C694A9-2676-4655-97B3-3540EEBDE02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2" action="ppaction://hlinksldjump"/>
            <a:extLst>
              <a:ext uri="{FF2B5EF4-FFF2-40B4-BE49-F238E27FC236}">
                <a16:creationId xmlns:a16="http://schemas.microsoft.com/office/drawing/2014/main" id="{027A3E16-BEAB-4CE3-B552-22FB38F821E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3" action="ppaction://hlinksldjump"/>
            <a:extLst>
              <a:ext uri="{FF2B5EF4-FFF2-40B4-BE49-F238E27FC236}">
                <a16:creationId xmlns:a16="http://schemas.microsoft.com/office/drawing/2014/main" id="{4D08E9E0-8E85-4333-A1EF-94A1DDB6505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6" name="object 14">
            <a:extLst>
              <a:ext uri="{FF2B5EF4-FFF2-40B4-BE49-F238E27FC236}">
                <a16:creationId xmlns:a16="http://schemas.microsoft.com/office/drawing/2014/main" id="{1746F998-6513-47B0-94B2-34992FE76D81}"/>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CE82CD4F-4AED-4BFC-B9EC-C6E9919AFAB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3" name="object 21">
            <a:hlinkClick r:id="rId8" action="ppaction://hlinksldjump"/>
            <a:extLst>
              <a:ext uri="{FF2B5EF4-FFF2-40B4-BE49-F238E27FC236}">
                <a16:creationId xmlns:a16="http://schemas.microsoft.com/office/drawing/2014/main" id="{54038425-D42E-45AD-95AD-32F1E911A79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E83D9857-7712-4B00-B77E-6C49678E0D89}"/>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4D47E5C1-8105-45AD-8524-68E57BCA2B1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A967368-E8BF-4F3C-89AB-B0074586B89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9" action="ppaction://hlinksldjump"/>
              <a:extLst>
                <a:ext uri="{FF2B5EF4-FFF2-40B4-BE49-F238E27FC236}">
                  <a16:creationId xmlns:a16="http://schemas.microsoft.com/office/drawing/2014/main" id="{73AAB5DD-1E2F-480F-9416-D1DFED809E6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947224640"/>
      </p:ext>
    </p:extLst>
  </p:cSld>
  <p:clrMapOvr>
    <a:masterClrMapping/>
  </p:clrMapOvr>
</p:sld>
</file>

<file path=ppt/slides/slide3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916A6DD5-46B0-4CDF-9E75-268E84B02DA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DFFA57EC-E4FC-4ADC-8C7D-73ED2E86F5E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4B2F0EEA-9757-48B4-977F-0CF424080AF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651132EE-3361-4399-B53A-CF298AD2F26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3A083BFA-9EF6-4E2B-A171-AA87FDB1FAA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Base Oils &amp; VI-improvers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 alpha olefins (PAO)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CA9A68AA-ED46-4BF5-ABC9-3643FB2F837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727DD32C-1FCF-4763-94C3-2846309784E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8B049AEA-5F59-4503-B2CD-E91D16468BC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DD81DB77-076F-4560-86A4-D440ADBB305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8A9283EA-723E-48B6-A857-FD7B3062FD1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BD2FF744-B0EF-4724-916F-4A262B79D54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FF60F369-D9AB-4B18-B01C-B55A64E7350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520C80EF-6DC9-46BD-82A7-5EBAE372D2F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1D73DD3E-63DF-4003-A2EB-A3493685AE3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90B0A90B-AEF6-48FC-9B81-9E6E21F6069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190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Dicyclohexylamine (DCHA)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Dilithium tetraborate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Disodiumsebacate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Dodecandioic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Lithium nitrate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Undecandioic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3B39F9EE-2DC6-4A41-886E-5A2DFE62E35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CD7E8895-4E0A-4030-8D70-11531F5C801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3AB5E3D5-7F95-46EF-AB77-3A3C618A0C2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8364822C-B048-484F-A388-2796606C1BC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707BD6FF-D237-4F0A-A6CD-E05608E2109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Lubricant Additives &amp; Antioxidants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3-Tert butyladipic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Connguard 445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Stearic acid 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Tri-octylphosphate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51CF59F-153A-4161-9FA1-25583D582B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COATINGS ADHESIVES </a:t>
            </a:r>
            <a:r>
              <a:rPr lang="de-DE" sz="5000" spc="-150" dirty="0">
                <a:solidFill>
                  <a:schemeClr val="bg1"/>
                </a:solidFill>
                <a:latin typeface="Futura Bk BT" panose="020B0502020204020303" pitchFamily="34" charset="0"/>
              </a:rPr>
              <a:t>SEALANTS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5" action="ppaction://hlinksldjump"/>
            <a:extLst>
              <a:ext uri="{FF2B5EF4-FFF2-40B4-BE49-F238E27FC236}">
                <a16:creationId xmlns:a16="http://schemas.microsoft.com/office/drawing/2014/main" id="{09213655-785A-4F02-BBA9-C25FBE363BC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0E45D3E7-CC06-4EE1-A05F-4453DE49FAB1}"/>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2BE7885-F9DB-4DB7-A7B1-A881D4951D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0691C139-D1E1-49B8-B736-3E0693130DAA}"/>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48BF2C7F-DF2C-4517-BC7A-1E7D3E36932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29886418"/>
      </p:ext>
    </p:extLst>
  </p:cSld>
  <p:clrMapOvr>
    <a:masterClrMapping/>
  </p:clrMapOvr>
</p:sld>
</file>

<file path=ppt/slides/slide3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C0DB398-A301-4813-9A26-31CF1CE84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4" name="Table 114">
            <a:extLst>
              <a:ext uri="{FF2B5EF4-FFF2-40B4-BE49-F238E27FC236}">
                <a16:creationId xmlns:a16="http://schemas.microsoft.com/office/drawing/2014/main" id="{4B2FD1EB-74D2-4F76-BD5C-EA4F7D9A2F1A}"/>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Adhesives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Ball Pen Inks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Glass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Intumescent 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Polyolefin Films</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Printing Inks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Release Coating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Sealants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Silanes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Surface Treatment</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Wood Coating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Others</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graphicFrame>
        <p:nvGraphicFramePr>
          <p:cNvPr id="113" name="Table 113">
            <a:extLst>
              <a:ext uri="{FF2B5EF4-FFF2-40B4-BE49-F238E27FC236}">
                <a16:creationId xmlns:a16="http://schemas.microsoft.com/office/drawing/2014/main" id="{3024631F-BBE5-4F3C-87BC-46D9E2633C4E}"/>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Anti-Blocking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Anti-Fogging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Defoamer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Dispersant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Drying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Emulsifier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Reactive Diluent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Rheology Modifier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Solvent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7EEFA2D9-FFFD-432A-90A9-22F0E8C6814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E24D8A28-2FFF-4895-9524-4B35C579B38D}"/>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92C96926-0F25-4AF5-A506-2260ACCCA85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65F0F71-C040-4101-B13C-2C4021E9E40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5CFE621F-4009-4CF1-9ED7-31C8D3EEF60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774752854"/>
      </p:ext>
    </p:extLst>
  </p:cSld>
  <p:clrMapOvr>
    <a:masterClrMapping/>
  </p:clrMapOvr>
</p:sld>
</file>

<file path=ppt/slides/slide3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C0DB398-A301-4813-9A26-31CF1CE84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FC3F5094-2ABA-492F-BAA6-4DD057861DB9}"/>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Surface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Tackifier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7EEFA2D9-FFFD-432A-90A9-22F0E8C6814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E24D8A28-2FFF-4895-9524-4B35C579B38D}"/>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92C96926-0F25-4AF5-A506-2260ACCCA85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65F0F71-C040-4101-B13C-2C4021E9E40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5CFE621F-4009-4CF1-9ED7-31C8D3EEF60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774752854"/>
      </p:ext>
    </p:extLst>
  </p:cSld>
  <p:clrMapOvr>
    <a:masterClrMapping/>
  </p:clrMapOvr>
</p:sld>
</file>

<file path=ppt/slides/slide3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0530BB3B-7376-44CE-9175-442834AE046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DCF02D29-7CA4-4BDD-BB6D-308DB575BB7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93588225-4232-4FA1-98D5-66D2AF3529E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FEEC3992-D05E-45E3-88AD-F957471325A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9C018638-C6A9-4410-ADBB-9AA07309044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4611A3EF-25FA-43E8-BB10-D80D1F4407E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CB161D0B-DDEE-49C8-B4D9-7CB5D1F4D96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3E67874A-34CF-4D21-A5BC-C0343B9D760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655E49A4-582B-490C-A4F5-8B284A36448A}"/>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0352E0AF-F258-4BAA-A5D4-E62A8D61F26D}"/>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61C7FCBC-C50D-4033-8777-D489D4B91BE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05CC4F03-C690-4FED-B532-C9523853BF63}"/>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D697262A-A37E-4F5E-ACB4-6A1F62ABD791}"/>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0" name="object 14">
            <a:extLst>
              <a:ext uri="{FF2B5EF4-FFF2-40B4-BE49-F238E27FC236}">
                <a16:creationId xmlns:a16="http://schemas.microsoft.com/office/drawing/2014/main" id="{21D6EF0A-D4F6-41CE-A635-9761BE5CA25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CD41E98-7056-4E7D-9375-EC17881C9AA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5" action="ppaction://hlinksldjump"/>
            <a:extLst>
              <a:ext uri="{FF2B5EF4-FFF2-40B4-BE49-F238E27FC236}">
                <a16:creationId xmlns:a16="http://schemas.microsoft.com/office/drawing/2014/main" id="{ED24AE44-BC5F-4C57-8739-22F4EB55A8C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3" name="Group 22">
            <a:extLst>
              <a:ext uri="{FF2B5EF4-FFF2-40B4-BE49-F238E27FC236}">
                <a16:creationId xmlns:a16="http://schemas.microsoft.com/office/drawing/2014/main" id="{CD301169-3510-4E93-88CB-A01111ECC85A}"/>
              </a:ext>
            </a:extLst>
          </p:cNvPr>
          <p:cNvGrpSpPr/>
          <p:nvPr/>
        </p:nvGrpSpPr>
        <p:grpSpPr>
          <a:xfrm>
            <a:off x="11069815" y="0"/>
            <a:ext cx="736181" cy="614143"/>
            <a:chOff x="11069815" y="0"/>
            <a:chExt cx="736181" cy="614143"/>
          </a:xfrm>
        </p:grpSpPr>
        <p:sp>
          <p:nvSpPr>
            <p:cNvPr id="24" name="object 14">
              <a:extLst>
                <a:ext uri="{FF2B5EF4-FFF2-40B4-BE49-F238E27FC236}">
                  <a16:creationId xmlns:a16="http://schemas.microsoft.com/office/drawing/2014/main" id="{245E5CA7-7997-4B8A-B9A2-F613C7AA564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5" name="object 15">
              <a:extLst>
                <a:ext uri="{FF2B5EF4-FFF2-40B4-BE49-F238E27FC236}">
                  <a16:creationId xmlns:a16="http://schemas.microsoft.com/office/drawing/2014/main" id="{E86EAE95-1D93-42F1-9F8C-36468730BE7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6" action="ppaction://hlinksldjump"/>
              <a:extLst>
                <a:ext uri="{FF2B5EF4-FFF2-40B4-BE49-F238E27FC236}">
                  <a16:creationId xmlns:a16="http://schemas.microsoft.com/office/drawing/2014/main" id="{4A924FF3-B40B-4FD6-8EFC-0C425CD7ACF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725859736"/>
      </p:ext>
    </p:extLst>
  </p:cSld>
  <p:clrMapOvr>
    <a:masterClrMapping/>
  </p:clrMapOvr>
</p:sld>
</file>

<file path=ppt/slides/slide3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12E4E7AE-6EB0-49FD-B554-16FC3300147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6F8B8D8C-F890-41FC-9AE3-EC7EAC1E978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134B95A2-85D0-42A2-873D-FC3DB443D78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36380B7C-D9C8-430F-88C8-65F865FD36A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5A5D69AE-8764-468E-931E-679188A96F6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4AC31E29-5F4F-43FB-8F04-444CDA6DED5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C93FDE51-8769-4917-BFCD-AC1A7887612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DCB47C9A-7318-4CF3-8A6C-31FFAD2051F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A0438F20-346E-4B9C-930D-DF41A0CBB517}"/>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ECD8C2B8-B6AA-471F-A348-6B61D4BF2C7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F9329352-8121-4C48-ABCB-00A69682A1E1}"/>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840487A9-D5B4-47CA-B86A-3968E27C5789}"/>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D1FF600C-B380-46E3-A903-6462EAF8C92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D15BEC2-FE30-45F4-847E-389BC2D2457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Adhesion Promoters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 glycol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Allylglycidylether (AGE)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Concat LA (Ammonium Lacto Titanate)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Tetra-2-ethylhexyl titanate (T2EHT)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Tetra-ethyltitanate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Tetra-n-butyl titanate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Titamix 80/20 (TIPT/TNBT)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Ureido silane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A black and white drawing of a building&#10;&#10;Description automatically generated with low confidence">
            <a:extLst>
              <a:ext uri="{FF2B5EF4-FFF2-40B4-BE49-F238E27FC236}">
                <a16:creationId xmlns:a16="http://schemas.microsoft.com/office/drawing/2014/main" id="{1E7F5ADD-EF58-41BA-8AEC-F41623D70C2A}"/>
              </a:ext>
            </a:extLst>
          </p:cNvPr>
          <p:cNvPicPr>
            <a:picLocks noChangeAspect="1"/>
          </p:cNvPicPr>
          <p:nvPr/>
        </p:nvPicPr>
        <p:blipFill rotWithShape="1">
          <a:blip r:embed="rId2">
            <a:extLst>
              <a:ext uri="{28A0092B-C50C-407E-A947-70E740481C1C}">
                <a14:useLocalDpi xmlns:a14="http://schemas.microsoft.com/office/drawing/2010/main" val="0"/>
              </a:ext>
            </a:extLst>
          </a:blip>
          <a:srcRect l="515" t="6764" r="-515" b="-6764"/>
          <a:stretch/>
        </p:blipFill>
        <p:spPr>
          <a:xfrm>
            <a:off x="163280" y="100126"/>
            <a:ext cx="11843190" cy="6661794"/>
          </a:xfrm>
          <a:prstGeom prst="rect">
            <a:avLst/>
          </a:prstGeom>
        </p:spPr>
      </p:pic>
      <p:sp>
        <p:nvSpPr>
          <p:cNvPr id="4" name="Textplatzhalter 23">
            <a:extLst>
              <a:ext uri="{FF2B5EF4-FFF2-40B4-BE49-F238E27FC236}">
                <a16:creationId xmlns:a16="http://schemas.microsoft.com/office/drawing/2014/main" id="{1454F2DA-87A9-48B1-ADFB-B52C3436814C}"/>
              </a:ext>
            </a:extLst>
          </p:cNvPr>
          <p:cNvSpPr txBox="1">
            <a:spLocks noChangeAspect="1"/>
          </p:cNvSpPr>
          <p:nvPr/>
        </p:nvSpPr>
        <p:spPr>
          <a:xfrm>
            <a:off x="246573" y="183268"/>
            <a:ext cx="5048758" cy="5846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400" dirty="0">
                <a:solidFill>
                  <a:schemeClr val="bg2">
                    <a:lumMod val="25000"/>
                  </a:schemeClr>
                </a:solidFill>
                <a:latin typeface="Futura Bk BT" panose="020B0502020204020303" pitchFamily="34" charset="0"/>
              </a:rPr>
              <a:t>KEY</a:t>
            </a:r>
            <a:r>
              <a:rPr lang="de-DE" sz="5400" dirty="0">
                <a:latin typeface="Futura Bk BT" panose="020B0502020204020303" pitchFamily="34" charset="0"/>
              </a:rPr>
              <a:t> </a:t>
            </a:r>
            <a:r>
              <a:rPr lang="de-DE" sz="5400" dirty="0">
                <a:solidFill>
                  <a:srgbClr val="91CFF0"/>
                </a:solidFill>
                <a:latin typeface="Futura Bk BT" panose="020B0502020204020303" pitchFamily="34" charset="0"/>
              </a:rPr>
              <a:t>FIGURES</a:t>
            </a:r>
          </a:p>
        </p:txBody>
      </p:sp>
      <p:sp>
        <p:nvSpPr>
          <p:cNvPr id="5" name="Rectangle 4">
            <a:extLst>
              <a:ext uri="{FF2B5EF4-FFF2-40B4-BE49-F238E27FC236}">
                <a16:creationId xmlns:a16="http://schemas.microsoft.com/office/drawing/2014/main" id="{D5FABF44-DF55-4584-9A12-3F183EA253C6}"/>
              </a:ext>
            </a:extLst>
          </p:cNvPr>
          <p:cNvSpPr/>
          <p:nvPr/>
        </p:nvSpPr>
        <p:spPr>
          <a:xfrm>
            <a:off x="0" y="5913869"/>
            <a:ext cx="12192000" cy="196140"/>
          </a:xfrm>
          <a:prstGeom prst="rect">
            <a:avLst/>
          </a:prstGeom>
          <a:solidFill>
            <a:srgbClr val="3B383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a:extLst>
              <a:ext uri="{FF2B5EF4-FFF2-40B4-BE49-F238E27FC236}">
                <a16:creationId xmlns:a16="http://schemas.microsoft.com/office/drawing/2014/main" id="{EF9911BE-DE8E-4A11-A021-BA35746AA531}"/>
              </a:ext>
            </a:extLst>
          </p:cNvPr>
          <p:cNvSpPr/>
          <p:nvPr/>
        </p:nvSpPr>
        <p:spPr>
          <a:xfrm>
            <a:off x="970369" y="493733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sz="5000" spc="-300" dirty="0">
                <a:solidFill>
                  <a:schemeClr val="bg1"/>
                </a:solidFill>
                <a:latin typeface="Futura Bk BT"/>
              </a:rPr>
              <a:t>1998</a:t>
            </a:r>
          </a:p>
          <a:p>
            <a:pPr algn="ctr"/>
            <a:r>
              <a:rPr lang="en-US" sz="1600" dirty="0">
                <a:solidFill>
                  <a:srgbClr val="002060"/>
                </a:solidFill>
                <a:latin typeface="Futura-Light"/>
              </a:rPr>
              <a:t>Founded</a:t>
            </a:r>
            <a:endParaRPr lang="en-GB" sz="1600" dirty="0">
              <a:solidFill>
                <a:srgbClr val="002060"/>
              </a:solidFill>
              <a:latin typeface="Futura-Light"/>
              <a:ea typeface="Verdana"/>
              <a:cs typeface="Arial"/>
            </a:endParaRPr>
          </a:p>
          <a:p>
            <a:pPr algn="ctr"/>
            <a:r>
              <a:rPr lang="en-GB" sz="1000" dirty="0">
                <a:solidFill>
                  <a:srgbClr val="002060"/>
                </a:solidFill>
                <a:latin typeface="Futura-Light" panose="020B0400000000000000" pitchFamily="34" charset="0"/>
                <a:ea typeface="Verdana" panose="020B0604030504040204" pitchFamily="34" charset="0"/>
                <a:cs typeface="Arial" panose="020B0604020202020204" pitchFamily="34" charset="0"/>
              </a:rPr>
              <a:t>(Privately owned) </a:t>
            </a:r>
            <a:endParaRPr lang="en-US" sz="1000" b="1" dirty="0">
              <a:solidFill>
                <a:srgbClr val="002060"/>
              </a:solidFill>
              <a:latin typeface="Futura-Light" panose="020B0400000000000000" pitchFamily="34" charset="0"/>
              <a:cs typeface="Arial" panose="020B0604020202020204" pitchFamily="34" charset="0"/>
            </a:endParaRPr>
          </a:p>
          <a:p>
            <a:pPr algn="ctr"/>
            <a:endParaRPr lang="en-IN" sz="1600" spc="-300" dirty="0">
              <a:solidFill>
                <a:srgbClr val="002060"/>
              </a:solidFill>
              <a:latin typeface="Futura Bk BT" panose="020B0502020204020303" pitchFamily="34" charset="0"/>
            </a:endParaRPr>
          </a:p>
        </p:txBody>
      </p:sp>
      <p:sp>
        <p:nvSpPr>
          <p:cNvPr id="7" name="Oval 6">
            <a:extLst>
              <a:ext uri="{FF2B5EF4-FFF2-40B4-BE49-F238E27FC236}">
                <a16:creationId xmlns:a16="http://schemas.microsoft.com/office/drawing/2014/main" id="{99E7DB51-DFA8-4479-9FA8-470F46EFAE18}"/>
              </a:ext>
            </a:extLst>
          </p:cNvPr>
          <p:cNvSpPr/>
          <p:nvPr/>
        </p:nvSpPr>
        <p:spPr>
          <a:xfrm>
            <a:off x="3032875" y="493733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45720" rtlCol="0" anchor="t" anchorCtr="0"/>
          <a:lstStyle/>
          <a:p>
            <a:pPr algn="ctr"/>
            <a:r>
              <a:rPr lang="en-IN" sz="5000" dirty="0">
                <a:solidFill>
                  <a:schemeClr val="bg1"/>
                </a:solidFill>
                <a:latin typeface="Futura Bk BT"/>
              </a:rPr>
              <a:t>10</a:t>
            </a:r>
            <a:endParaRPr lang="en-IN" sz="5000" dirty="0">
              <a:solidFill>
                <a:schemeClr val="bg1"/>
              </a:solidFill>
              <a:latin typeface="Futura Bk BT" panose="020B0502020204020303" pitchFamily="34" charset="0"/>
            </a:endParaRPr>
          </a:p>
          <a:p>
            <a:pPr algn="ctr"/>
            <a:r>
              <a:rPr lang="de-DE" sz="1600" dirty="0">
                <a:solidFill>
                  <a:srgbClr val="002060"/>
                </a:solidFill>
                <a:latin typeface="Futura-Light" panose="020B0400000000000000" pitchFamily="34" charset="0"/>
                <a:cs typeface="Arial" panose="020B0604020202020204" pitchFamily="34" charset="0"/>
              </a:rPr>
              <a:t>Countries</a:t>
            </a:r>
          </a:p>
          <a:p>
            <a:pPr algn="ctr"/>
            <a:endParaRPr lang="en-IN" sz="1600" dirty="0">
              <a:solidFill>
                <a:srgbClr val="002060"/>
              </a:solidFill>
              <a:latin typeface="Futura-Light" panose="020B0400000000000000" pitchFamily="34" charset="0"/>
            </a:endParaRPr>
          </a:p>
        </p:txBody>
      </p:sp>
      <p:sp>
        <p:nvSpPr>
          <p:cNvPr id="8" name="Oval 7">
            <a:extLst>
              <a:ext uri="{FF2B5EF4-FFF2-40B4-BE49-F238E27FC236}">
                <a16:creationId xmlns:a16="http://schemas.microsoft.com/office/drawing/2014/main" id="{42E6F35C-7C8D-465F-90FB-8EFE69E214D7}"/>
              </a:ext>
            </a:extLst>
          </p:cNvPr>
          <p:cNvSpPr/>
          <p:nvPr/>
        </p:nvSpPr>
        <p:spPr>
          <a:xfrm>
            <a:off x="5095381" y="495812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5000" dirty="0">
                <a:solidFill>
                  <a:schemeClr val="bg1"/>
                </a:solidFill>
                <a:latin typeface="Futura Bk BT"/>
              </a:rPr>
              <a:t>310</a:t>
            </a:r>
            <a:endParaRPr lang="en-US" sz="5000" dirty="0">
              <a:solidFill>
                <a:schemeClr val="bg1"/>
              </a:solidFill>
              <a:latin typeface="Futura Bk BT" panose="020B0502020204020303" pitchFamily="34" charset="0"/>
            </a:endParaRPr>
          </a:p>
          <a:p>
            <a:pPr algn="ctr"/>
            <a:r>
              <a:rPr lang="en-IN" sz="1600" dirty="0">
                <a:solidFill>
                  <a:srgbClr val="002060"/>
                </a:solidFill>
                <a:latin typeface="Futura-Light" panose="020B0400000000000000" pitchFamily="34" charset="0"/>
              </a:rPr>
              <a:t>Employees</a:t>
            </a:r>
          </a:p>
        </p:txBody>
      </p:sp>
      <p:sp>
        <p:nvSpPr>
          <p:cNvPr id="9" name="Oval 8">
            <a:extLst>
              <a:ext uri="{FF2B5EF4-FFF2-40B4-BE49-F238E27FC236}">
                <a16:creationId xmlns:a16="http://schemas.microsoft.com/office/drawing/2014/main" id="{C5516F6E-9F03-4F17-9069-577FC73EC603}"/>
              </a:ext>
            </a:extLst>
          </p:cNvPr>
          <p:cNvSpPr/>
          <p:nvPr/>
        </p:nvSpPr>
        <p:spPr>
          <a:xfrm>
            <a:off x="7157887" y="495812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5000" dirty="0">
                <a:solidFill>
                  <a:schemeClr val="bg1"/>
                </a:solidFill>
                <a:latin typeface="Futura Bk BT" panose="020B0502020204020303" pitchFamily="34" charset="0"/>
              </a:rPr>
              <a:t>3</a:t>
            </a:r>
          </a:p>
          <a:p>
            <a:pPr algn="ctr"/>
            <a:r>
              <a:rPr lang="en-US" sz="1600" dirty="0">
                <a:solidFill>
                  <a:srgbClr val="002060"/>
                </a:solidFill>
                <a:latin typeface="Futura-Light" panose="020B0400000000000000" pitchFamily="34" charset="0"/>
              </a:rPr>
              <a:t>Dedicated Factories</a:t>
            </a:r>
            <a:endParaRPr lang="en-IN" sz="1600" dirty="0">
              <a:solidFill>
                <a:srgbClr val="002060"/>
              </a:solidFill>
              <a:latin typeface="Futura-Light" panose="020B0400000000000000" pitchFamily="34" charset="0"/>
            </a:endParaRPr>
          </a:p>
        </p:txBody>
      </p:sp>
      <p:pic>
        <p:nvPicPr>
          <p:cNvPr id="11" name="Picture 10">
            <a:extLst>
              <a:ext uri="{FF2B5EF4-FFF2-40B4-BE49-F238E27FC236}">
                <a16:creationId xmlns:a16="http://schemas.microsoft.com/office/drawing/2014/main" id="{4DE90B9E-09A1-4B21-8130-BCECB2C668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86392" y="55586"/>
            <a:ext cx="1767088" cy="1064244"/>
          </a:xfrm>
          <a:prstGeom prst="rect">
            <a:avLst/>
          </a:prstGeom>
        </p:spPr>
      </p:pic>
      <p:sp>
        <p:nvSpPr>
          <p:cNvPr id="12" name="Oval 11">
            <a:extLst>
              <a:ext uri="{FF2B5EF4-FFF2-40B4-BE49-F238E27FC236}">
                <a16:creationId xmlns:a16="http://schemas.microsoft.com/office/drawing/2014/main" id="{67387F06-49B0-0CC8-A0E0-35A8B5C3C968}"/>
              </a:ext>
            </a:extLst>
          </p:cNvPr>
          <p:cNvSpPr/>
          <p:nvPr/>
        </p:nvSpPr>
        <p:spPr>
          <a:xfrm>
            <a:off x="9220393" y="4954516"/>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sz="4000" spc="-300" dirty="0">
                <a:solidFill>
                  <a:schemeClr val="bg1"/>
                </a:solidFill>
                <a:latin typeface="Futura Bk BT" panose="020B0502020204020303" pitchFamily="34" charset="0"/>
              </a:rPr>
              <a:t>$180 </a:t>
            </a:r>
            <a:r>
              <a:rPr lang="en-US" sz="1600" spc="-300" dirty="0">
                <a:solidFill>
                  <a:schemeClr val="bg1"/>
                </a:solidFill>
                <a:latin typeface="Abadi" panose="020B0604020202020204" pitchFamily="34" charset="0"/>
                <a:ea typeface="FangSong" panose="020B0503020204020204" pitchFamily="49" charset="-122"/>
              </a:rPr>
              <a:t>m </a:t>
            </a:r>
            <a:r>
              <a:rPr lang="en-US" sz="1600" spc="-300" dirty="0" err="1">
                <a:solidFill>
                  <a:schemeClr val="bg1"/>
                </a:solidFill>
                <a:latin typeface="Abadi" panose="020B0604020202020204" pitchFamily="34" charset="0"/>
                <a:ea typeface="FangSong" panose="020B0503020204020204" pitchFamily="49" charset="-122"/>
              </a:rPr>
              <a:t>i</a:t>
            </a:r>
            <a:r>
              <a:rPr lang="en-US" sz="1600" spc="-300" dirty="0">
                <a:solidFill>
                  <a:schemeClr val="bg1"/>
                </a:solidFill>
                <a:latin typeface="Abadi" panose="020B0604020202020204" pitchFamily="34" charset="0"/>
                <a:ea typeface="FangSong" panose="020B0503020204020204" pitchFamily="49" charset="-122"/>
              </a:rPr>
              <a:t> o</a:t>
            </a:r>
            <a:r>
              <a:rPr lang="en-US" spc="-300" dirty="0">
                <a:solidFill>
                  <a:schemeClr val="bg1"/>
                </a:solidFill>
                <a:latin typeface="Abadi" panose="020B0604020202020204" pitchFamily="34" charset="0"/>
                <a:ea typeface="FangSong" panose="020B0503020204020204" pitchFamily="49" charset="-122"/>
              </a:rPr>
              <a:t>   </a:t>
            </a:r>
          </a:p>
          <a:p>
            <a:pPr algn="ctr"/>
            <a:endParaRPr lang="en-IN" sz="1600" spc="-300" dirty="0">
              <a:solidFill>
                <a:srgbClr val="002060"/>
              </a:solidFill>
              <a:latin typeface="Futura Bk BT" panose="020B0502020204020303" pitchFamily="34" charset="0"/>
            </a:endParaRPr>
          </a:p>
        </p:txBody>
      </p:sp>
      <p:sp>
        <p:nvSpPr>
          <p:cNvPr id="13" name="TextBox 12">
            <a:extLst>
              <a:ext uri="{FF2B5EF4-FFF2-40B4-BE49-F238E27FC236}">
                <a16:creationId xmlns:a16="http://schemas.microsoft.com/office/drawing/2014/main" id="{A25FE108-E694-A3DE-40F9-1E86CF0B10DA}"/>
              </a:ext>
            </a:extLst>
          </p:cNvPr>
          <p:cNvSpPr txBox="1"/>
          <p:nvPr/>
        </p:nvSpPr>
        <p:spPr>
          <a:xfrm>
            <a:off x="7131797" y="5948636"/>
            <a:ext cx="6142382" cy="369332"/>
          </a:xfrm>
          <a:prstGeom prst="rect">
            <a:avLst/>
          </a:prstGeom>
          <a:noFill/>
        </p:spPr>
        <p:txBody>
          <a:bodyPr wrap="square">
            <a:spAutoFit/>
          </a:bodyPr>
          <a:lstStyle/>
          <a:p>
            <a:pPr algn="ctr"/>
            <a:r>
              <a:rPr lang="en-US" sz="1800" dirty="0">
                <a:solidFill>
                  <a:srgbClr val="002060"/>
                </a:solidFill>
                <a:latin typeface="Futura-Light" panose="020B0400000000000000" pitchFamily="34" charset="0"/>
              </a:rPr>
              <a:t>Turnover 2021</a:t>
            </a:r>
            <a:endParaRPr lang="en-US" sz="1050" b="1" dirty="0">
              <a:solidFill>
                <a:srgbClr val="002060"/>
              </a:solidFill>
              <a:latin typeface="Futura-Light" panose="020B0400000000000000" pitchFamily="34" charset="0"/>
              <a:cs typeface="Arial" panose="020B0604020202020204" pitchFamily="34" charset="0"/>
            </a:endParaRPr>
          </a:p>
        </p:txBody>
      </p:sp>
    </p:spTree>
    <p:extLst>
      <p:ext uri="{BB962C8B-B14F-4D97-AF65-F5344CB8AC3E}">
        <p14:creationId xmlns:p14="http://schemas.microsoft.com/office/powerpoint/2010/main" val="4212614064"/>
      </p:ext>
    </p:extLst>
  </p:cSld>
  <p:clrMapOvr>
    <a:masterClrMapping/>
  </p:clrMapOvr>
</p:sld>
</file>

<file path=ppt/slides/slide4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61D956B3-8623-4667-94B3-FE1137DFF3F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1FBEB22F-E9D3-48B7-A695-65EEC610CE0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E9014A4A-C3EE-44C6-AAF5-13F07254DEE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6A0C0F04-F555-4D07-8EF7-DFAFFF63CCE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9D1D2DB3-14A5-4CA8-B285-E741409B5DE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BE3532F5-4DDF-4B6F-9A07-F565E8E10EF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02522F64-BD8C-4973-B025-A3179160ABB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E5BF5D5A-9676-4771-8581-1E5153163D0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20DB8B12-D585-40A0-AFDC-00371B6ECA28}"/>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3323F432-B38C-4625-A447-294728FEA6FA}"/>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966EC334-BC26-4245-8A42-F216C01D7C7C}"/>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4078D7FE-E543-4DB4-BEAA-8441F28F6A49}"/>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AB3F2B95-0405-4231-8DCB-06811960B75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376140A-9CB2-45E2-A02F-FA044C967AA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1729A559-DD8D-4AA5-947B-73039CEBA31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A9B041DF-DD7A-4B81-82B6-C221AC34831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F9A504A3-C1FB-4E9A-86AA-568A02984B3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AC84376C-EBF3-4524-B053-EE9DEAA655C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378CA019-AED7-48A8-BC0E-9C6D8DB0A93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27B6018C-FAD7-4912-9E7D-BA9D364CE34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BF42771A-EDA4-486F-9406-5919145C736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008E800F-F847-4546-9DE8-5F1B846BBE1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A130E250-35AD-4106-A53E-BBE45174D06E}"/>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B89D44C5-A1B5-40F5-83A1-2E4F99329376}"/>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A2127011-B3B0-47C9-B14F-9C46A10DC891}"/>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582B5CE9-CBB1-472A-9276-5850BFC7500A}"/>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E4563071-8B5D-4F71-873E-EC709C21D5A0}"/>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858A7C3-E7CE-4C4C-BCA4-0683C7658E4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13A2B927-AEF5-4777-A30B-CB16527CED4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8646FF3E-8163-47A0-BEEF-78FA40342B8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4EC9B3FD-B79B-4EF5-878D-27D48BE86AC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3CF08EA2-BB0C-43D2-ABC6-25F5825C781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CEAD6B9F-0ADD-4704-9ECA-3C4F683EE1D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1E401E45-7345-4A5D-8E49-2C43423D0DF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B564F8EB-CE07-4B5C-9240-CC22A61D7E2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6C8C824F-2E31-452C-B8B3-36421F6E6A8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A52D867E-47FA-4820-9207-2D22B2E9FCE0}"/>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6D66CE97-1FC0-4C12-975E-53E5E059E2D4}"/>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F85364BA-2B4C-42AC-97B2-44CC6AD44765}"/>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1DADCDF3-D9AB-4049-ADE4-9B267602BACD}"/>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409A8744-A7BB-4C5A-9A18-E46281401CA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ACF98A3-C7C6-4096-914C-23675F88C4A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Functional Ingredients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Fumed silica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SILCON-52</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E03FA6B6-52FA-47DB-A325-B8646D3DF1F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17623A97-C8A5-40E7-9343-1D906371371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BA1E06F4-FF96-43E6-A5E8-8CCC49FCEF7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8932E37F-4EE5-4E98-AC67-DACBD2DB606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5A03B87B-439D-4143-B7F6-B2D17E92DA6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415CE9B1-22C4-4A61-8588-C3AEA7CA5F7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33454FC5-39E8-4C66-A1EF-DD92D018F44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909F8E81-E39F-4DC4-9451-15D3FBB0981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34BBD45D-F730-4111-815D-2CC4DD65BF0E}"/>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74C01646-8AAF-4B49-809B-E987D7F7805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10D17495-85BB-4A3A-B971-6DBADB06D9C1}"/>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BEFC1930-2257-4DDF-88BE-76DD9875CA42}"/>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2F11FF67-5A80-437D-A668-C028CCA7C7E9}"/>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6B04DE2-4328-4103-ACDC-182828CF5EF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Glycidyl Ethers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C12-C14 AGE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52BF920B-4F8E-4077-A4E1-C27C5EF5D9F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08391478-CDEF-4240-A4D0-78B613BED97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6AAB02E1-848A-473E-A40D-465034DAC0A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DB72523F-83E8-491F-AE97-E4E51E9EA62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4088A856-DA2B-40C4-8160-3D44224EA9C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C004A6F7-1939-4272-AB1D-383F1135ECE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416A91C2-FDEA-4FB4-BB5F-4BA234FBE3D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91CACF15-2019-464B-828A-57A3502296A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1D9ED0F4-FAF7-45DB-87A9-36437C2CE645}"/>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E724F7A7-C3D3-4CDC-BCF8-88FF3860BDF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593ED9D7-28FD-4A79-B30A-0EB8706157C7}"/>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9AA38516-EE06-4598-82B0-30C03516261D}"/>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048A2535-EABB-442A-9C03-D03C69FC0C45}"/>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373FE8A-60CD-417E-B137-71E38435254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Zinc Borate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BCD9303D-9E63-4437-BA66-2E46C6A0978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91CE7D46-6892-4187-B218-10ADDEA04F0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C178FDAD-026A-47F2-8574-64FB9DA390B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A913435A-6F0B-4DA4-922D-7F9B0C2235A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480A8F16-F59C-421D-8342-61DA8C1183D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B16BF3B5-49CC-49A5-A5C8-6B3F0B0EA9D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59918D0C-C055-4FD0-8E92-F5BBD5A3F2F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D7D3B0B9-F574-4118-88BB-DC31CADB3E4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08906B41-6762-43FF-9CB3-05007331A2AF}"/>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C61D0920-DB4C-4F41-A4FA-A6D0DD963E2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2FC08CD9-CF67-45D5-ABFD-0CCC04FAE565}"/>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A117184A-280F-4BBC-BBBA-CEB511D99E7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5CC5269C-EA24-4504-A3C0-7417C6EBC9DF}"/>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C19BC51-5630-4E01-AD5D-9EDCF00E628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2-Hydroxyethyl methacrylate (HEMA)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2-Hydroxypropyl methacrylate (HPMA)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M-epsilon</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Diethylene glycol monovinyl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glycol monovinyl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 (Ethylene glycol) divinyl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Vinyl toluene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B675B4F3-CF1A-46A7-9B2D-6223EC51A73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28A988A9-08AE-4DD8-A8F5-8461814563D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33E92C46-8C78-4685-B6BE-87587439050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6FEE948B-F925-4F6E-86BA-85447364186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0F3BCE8C-86D8-40E7-8400-D4498996E4F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FED14A1E-29AD-4265-A5B8-7FA3C2F904F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B3F14521-2C47-4A24-9507-79192581260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C8E96C58-958B-425F-B100-5F5C2EC8A19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530FC39A-AB9F-465C-A957-DEBB4415A178}"/>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A9BA48A7-7C88-491F-BC7B-93A0E970A25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46A00A9C-BE9D-4A8E-931F-C0DF043D037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8A766B7B-E9E9-43C3-B582-3B1687B6FC0C}"/>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27E14E6E-F1A8-46E8-B1EA-190976B6A91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524AD1B-4687-4D16-A39D-71F4214A662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Polycaprolactone polyol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6553A74B-65E3-49FD-A81B-2A650F5F548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E8532C10-A47D-4450-8A36-3BF0AAD11BE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5394B7EC-D820-44DA-B68A-2707BBDC9BA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BCC2C387-40EB-4842-B10A-56F2C426219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E545CB3C-A955-40DF-BDE0-B7AB943725A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B6C42420-61B8-421B-8A3C-C9189360094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7EB10277-9285-4AD5-AD6B-4DD86A3B1D3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A0C6611E-5AC0-4306-B2AB-B3E78CAF95E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8C09FDB0-E826-478F-A601-A03ED9CF20F7}"/>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CAB987B3-38B8-4D14-A6B5-DAACEAF2230A}"/>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01B80ADE-34C2-49A8-8F2D-64DE5FE79B2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A1C90BBB-9823-4D54-BD36-A4DB12AAF84C}"/>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22718BA4-CA08-4718-9EB7-891303A6C56D}"/>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6D4A222-5A36-4E4F-9FAC-05C43A599D0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1,6 HDODGE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9A0E084B-8D96-4C34-8D76-7743DC944FF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23901874-8B15-40F6-B61E-D412C76BEAD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F98CD04C-5189-43F2-A7E8-9C37606814B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FCD069BD-FF8D-45F8-9512-9AE36E8E06B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7426714F-C029-4EBF-8D8F-4D0E351DFDC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3ACDEB4D-54CB-4CFE-AA4E-4E8DF8C6BA4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4AD9BBF8-7D88-48A2-8B72-7D34C7F2B3E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590BB357-3C2B-46AA-BDAB-C050578C0BB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47320B5C-80A3-4562-A58B-DCA5DD6853C5}"/>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450F1025-3F7E-4FE5-BEFE-B5F92F22C14F}"/>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851AEEF9-ED85-4EA3-9424-0A05A47A98AC}"/>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335C5B22-1EB6-4513-9377-466B3F99435A}"/>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FBD740C6-15D6-49E0-A6E0-8393E2177CF7}"/>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760780E-5EB6-402E-BA0F-2203B3FDC79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4-Acryloylmorpholine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Acetylacetone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F7E2337E-1DC1-4F30-BC7B-D569398A319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860C19F2-9795-40D1-B47F-51CC4B648C7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6B5AC162-7B2F-46E5-A0F6-F5306355CC2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C4B55F60-27FB-4FC6-AE2F-BBDEA240F45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42B5CE4C-06B2-4301-9DFB-C1B10051AFB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2555A845-AC72-4978-8BD9-7D44596FBBA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AE8BCFD8-7D06-4391-9000-EE498C4C3DC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120032B9-A766-458E-B0E3-0521CE014EE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B93C94C2-D1B5-46E8-B3EE-A5FBDD6440F8}"/>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7E7DFD04-EE8F-4917-9D07-EC347EDB23D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EA543DE1-4676-4B02-A493-33F6B86F4BA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DF13466F-039C-4FB7-8602-87A24F50F0D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C6514DFC-9FEA-45DA-B3DA-9D9E5EA96CF7}"/>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38D0F69-B9A7-4915-AFC8-33A7AED642F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FC7E04E-5683-52EC-9A5D-AD9726C3BDF3}"/>
              </a:ext>
            </a:extLst>
          </p:cNvPr>
          <p:cNvPicPr>
            <a:picLocks noChangeAspect="1"/>
          </p:cNvPicPr>
          <p:nvPr/>
        </p:nvPicPr>
        <p:blipFill rotWithShape="1">
          <a:blip r:embed="rId2">
            <a:extLst>
              <a:ext uri="{28A0092B-C50C-407E-A947-70E740481C1C}">
                <a14:useLocalDpi xmlns:a14="http://schemas.microsoft.com/office/drawing/2010/main" val="0"/>
              </a:ext>
            </a:extLst>
          </a:blip>
          <a:srcRect l="6708" t="11182" r="5023" b="3877"/>
          <a:stretch/>
        </p:blipFill>
        <p:spPr>
          <a:xfrm>
            <a:off x="0" y="339635"/>
            <a:ext cx="12192000" cy="6518365"/>
          </a:xfrm>
          <a:prstGeom prst="rect">
            <a:avLst/>
          </a:prstGeom>
        </p:spPr>
      </p:pic>
      <p:sp>
        <p:nvSpPr>
          <p:cNvPr id="5" name="TextBox 4">
            <a:extLst>
              <a:ext uri="{FF2B5EF4-FFF2-40B4-BE49-F238E27FC236}">
                <a16:creationId xmlns:a16="http://schemas.microsoft.com/office/drawing/2014/main" id="{AD68A7A7-5FB9-E746-5AF4-F988460C5C8D}"/>
              </a:ext>
            </a:extLst>
          </p:cNvPr>
          <p:cNvSpPr txBox="1"/>
          <p:nvPr/>
        </p:nvSpPr>
        <p:spPr>
          <a:xfrm>
            <a:off x="6343650" y="5872034"/>
            <a:ext cx="5448300" cy="646331"/>
          </a:xfrm>
          <a:prstGeom prst="rect">
            <a:avLst/>
          </a:prstGeom>
          <a:noFill/>
        </p:spPr>
        <p:txBody>
          <a:bodyPr wrap="square" rtlCol="0">
            <a:spAutoFit/>
          </a:bodyPr>
          <a:lstStyle/>
          <a:p>
            <a:r>
              <a:rPr lang="en-IN" sz="3600" dirty="0">
                <a:latin typeface="Futura Bk BT" panose="020B0502020204020303" pitchFamily="34" charset="0"/>
              </a:rPr>
              <a:t>OUR GLOBAL PRESENCE</a:t>
            </a:r>
          </a:p>
        </p:txBody>
      </p:sp>
      <p:pic>
        <p:nvPicPr>
          <p:cNvPr id="6" name="Picture 5">
            <a:extLst>
              <a:ext uri="{FF2B5EF4-FFF2-40B4-BE49-F238E27FC236}">
                <a16:creationId xmlns:a16="http://schemas.microsoft.com/office/drawing/2014/main" id="{957AE426-C01D-747B-F737-E7AA02C30F69}"/>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2643614" y="3490076"/>
            <a:ext cx="139120" cy="145181"/>
          </a:xfrm>
          <a:prstGeom prst="rect">
            <a:avLst/>
          </a:prstGeom>
        </p:spPr>
      </p:pic>
      <p:pic>
        <p:nvPicPr>
          <p:cNvPr id="7" name="Picture 6">
            <a:extLst>
              <a:ext uri="{FF2B5EF4-FFF2-40B4-BE49-F238E27FC236}">
                <a16:creationId xmlns:a16="http://schemas.microsoft.com/office/drawing/2014/main" id="{B6F0A17A-D09E-5C49-C76E-BC76ED737BB2}"/>
              </a:ext>
            </a:extLst>
          </p:cNvPr>
          <p:cNvPicPr>
            <a:picLocks noChangeAspect="1"/>
          </p:cNvPicPr>
          <p:nvPr/>
        </p:nvPicPr>
        <p:blipFill rotWithShape="1">
          <a:blip r:embed="rId3">
            <a:extLst>
              <a:ext uri="{28A0092B-C50C-407E-A947-70E740481C1C}">
                <a14:useLocalDpi xmlns:a14="http://schemas.microsoft.com/office/drawing/2010/main" val="0"/>
              </a:ext>
            </a:extLst>
          </a:blip>
          <a:srcRect l="51264" t="70102" r="40350" b="13019"/>
          <a:stretch/>
        </p:blipFill>
        <p:spPr>
          <a:xfrm>
            <a:off x="3585477" y="3763504"/>
            <a:ext cx="72123" cy="145181"/>
          </a:xfrm>
          <a:prstGeom prst="rect">
            <a:avLst/>
          </a:prstGeom>
        </p:spPr>
      </p:pic>
      <p:pic>
        <p:nvPicPr>
          <p:cNvPr id="8" name="Picture 7">
            <a:extLst>
              <a:ext uri="{FF2B5EF4-FFF2-40B4-BE49-F238E27FC236}">
                <a16:creationId xmlns:a16="http://schemas.microsoft.com/office/drawing/2014/main" id="{56C34BCA-369F-6741-C496-A710BE9F24F5}"/>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6984088" y="3810000"/>
            <a:ext cx="139120" cy="145181"/>
          </a:xfrm>
          <a:prstGeom prst="rect">
            <a:avLst/>
          </a:prstGeom>
        </p:spPr>
      </p:pic>
      <p:pic>
        <p:nvPicPr>
          <p:cNvPr id="9" name="Picture 8">
            <a:extLst>
              <a:ext uri="{FF2B5EF4-FFF2-40B4-BE49-F238E27FC236}">
                <a16:creationId xmlns:a16="http://schemas.microsoft.com/office/drawing/2014/main" id="{CA7CC5DA-49DE-1AE4-E152-0376902C17DA}"/>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750635" y="3519648"/>
            <a:ext cx="139120" cy="145181"/>
          </a:xfrm>
          <a:prstGeom prst="rect">
            <a:avLst/>
          </a:prstGeom>
        </p:spPr>
      </p:pic>
      <p:pic>
        <p:nvPicPr>
          <p:cNvPr id="10" name="Picture 9">
            <a:extLst>
              <a:ext uri="{FF2B5EF4-FFF2-40B4-BE49-F238E27FC236}">
                <a16:creationId xmlns:a16="http://schemas.microsoft.com/office/drawing/2014/main" id="{8DF84C6A-BC85-97C9-F014-4CD2511E435E}"/>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273699" y="3239870"/>
            <a:ext cx="139120" cy="145181"/>
          </a:xfrm>
          <a:prstGeom prst="rect">
            <a:avLst/>
          </a:prstGeom>
        </p:spPr>
      </p:pic>
      <p:pic>
        <p:nvPicPr>
          <p:cNvPr id="11" name="Picture 10">
            <a:extLst>
              <a:ext uri="{FF2B5EF4-FFF2-40B4-BE49-F238E27FC236}">
                <a16:creationId xmlns:a16="http://schemas.microsoft.com/office/drawing/2014/main" id="{BB57FF16-93A0-9143-D77A-7ABBD95A7FBC}"/>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158699" y="3420549"/>
            <a:ext cx="139120" cy="145181"/>
          </a:xfrm>
          <a:prstGeom prst="rect">
            <a:avLst/>
          </a:prstGeom>
        </p:spPr>
      </p:pic>
      <p:pic>
        <p:nvPicPr>
          <p:cNvPr id="12" name="Picture 11">
            <a:extLst>
              <a:ext uri="{FF2B5EF4-FFF2-40B4-BE49-F238E27FC236}">
                <a16:creationId xmlns:a16="http://schemas.microsoft.com/office/drawing/2014/main" id="{C0F9E16F-5612-F259-94B8-11FF483D295E}"/>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089139" y="3283819"/>
            <a:ext cx="139120" cy="145181"/>
          </a:xfrm>
          <a:prstGeom prst="rect">
            <a:avLst/>
          </a:prstGeom>
        </p:spPr>
      </p:pic>
      <p:pic>
        <p:nvPicPr>
          <p:cNvPr id="13" name="Picture 12">
            <a:extLst>
              <a:ext uri="{FF2B5EF4-FFF2-40B4-BE49-F238E27FC236}">
                <a16:creationId xmlns:a16="http://schemas.microsoft.com/office/drawing/2014/main" id="{A10C26AC-D5D2-8CCE-D49E-F37D53FC79C6}"/>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931528" y="3420548"/>
            <a:ext cx="139120" cy="145181"/>
          </a:xfrm>
          <a:prstGeom prst="rect">
            <a:avLst/>
          </a:prstGeom>
        </p:spPr>
      </p:pic>
      <p:pic>
        <p:nvPicPr>
          <p:cNvPr id="14" name="Picture 13">
            <a:extLst>
              <a:ext uri="{FF2B5EF4-FFF2-40B4-BE49-F238E27FC236}">
                <a16:creationId xmlns:a16="http://schemas.microsoft.com/office/drawing/2014/main" id="{52AC5EA6-C6FA-90F9-2234-DB73E6A30E32}"/>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836434" y="3283818"/>
            <a:ext cx="139120" cy="145181"/>
          </a:xfrm>
          <a:prstGeom prst="rect">
            <a:avLst/>
          </a:prstGeom>
        </p:spPr>
      </p:pic>
      <p:pic>
        <p:nvPicPr>
          <p:cNvPr id="15" name="Picture 14">
            <a:extLst>
              <a:ext uri="{FF2B5EF4-FFF2-40B4-BE49-F238E27FC236}">
                <a16:creationId xmlns:a16="http://schemas.microsoft.com/office/drawing/2014/main" id="{900EB5B5-2C8D-4EE6-7DA7-E1CDF0E4F654}"/>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8100697" y="3690914"/>
            <a:ext cx="139120" cy="145181"/>
          </a:xfrm>
          <a:prstGeom prst="rect">
            <a:avLst/>
          </a:prstGeom>
        </p:spPr>
      </p:pic>
      <p:pic>
        <p:nvPicPr>
          <p:cNvPr id="16" name="Picture 15">
            <a:extLst>
              <a:ext uri="{FF2B5EF4-FFF2-40B4-BE49-F238E27FC236}">
                <a16:creationId xmlns:a16="http://schemas.microsoft.com/office/drawing/2014/main" id="{C91C598B-6DD1-A9B6-B865-4CCEE010D4E4}"/>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3238498" y="4629207"/>
            <a:ext cx="139120" cy="145181"/>
          </a:xfrm>
          <a:prstGeom prst="rect">
            <a:avLst/>
          </a:prstGeom>
        </p:spPr>
      </p:pic>
      <p:pic>
        <p:nvPicPr>
          <p:cNvPr id="17" name="Picture 16">
            <a:extLst>
              <a:ext uri="{FF2B5EF4-FFF2-40B4-BE49-F238E27FC236}">
                <a16:creationId xmlns:a16="http://schemas.microsoft.com/office/drawing/2014/main" id="{09DCE64F-3628-3120-DCE6-368AB5FCEF81}"/>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5416"/>
          <a:stretch/>
        </p:blipFill>
        <p:spPr>
          <a:xfrm>
            <a:off x="2397624" y="2221962"/>
            <a:ext cx="100461" cy="124569"/>
          </a:xfrm>
          <a:prstGeom prst="rect">
            <a:avLst/>
          </a:prstGeom>
        </p:spPr>
      </p:pic>
      <p:pic>
        <p:nvPicPr>
          <p:cNvPr id="18" name="Picture 17">
            <a:extLst>
              <a:ext uri="{FF2B5EF4-FFF2-40B4-BE49-F238E27FC236}">
                <a16:creationId xmlns:a16="http://schemas.microsoft.com/office/drawing/2014/main" id="{A754573A-8A04-0F3F-AC9D-C4BC339498E8}"/>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2622012"/>
            <a:ext cx="100461" cy="145181"/>
          </a:xfrm>
          <a:prstGeom prst="rect">
            <a:avLst/>
          </a:prstGeom>
        </p:spPr>
      </p:pic>
      <p:pic>
        <p:nvPicPr>
          <p:cNvPr id="19" name="Picture 18">
            <a:extLst>
              <a:ext uri="{FF2B5EF4-FFF2-40B4-BE49-F238E27FC236}">
                <a16:creationId xmlns:a16="http://schemas.microsoft.com/office/drawing/2014/main" id="{5EF84823-B8B0-09AA-55E4-26CF389D0D87}"/>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2269455"/>
            <a:ext cx="100461" cy="145181"/>
          </a:xfrm>
          <a:prstGeom prst="rect">
            <a:avLst/>
          </a:prstGeom>
        </p:spPr>
      </p:pic>
      <p:pic>
        <p:nvPicPr>
          <p:cNvPr id="20" name="Picture 19">
            <a:extLst>
              <a:ext uri="{FF2B5EF4-FFF2-40B4-BE49-F238E27FC236}">
                <a16:creationId xmlns:a16="http://schemas.microsoft.com/office/drawing/2014/main" id="{E280B890-F2BC-3E32-EBCF-6AC1B4276988}"/>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1910221"/>
            <a:ext cx="100461" cy="145181"/>
          </a:xfrm>
          <a:prstGeom prst="rect">
            <a:avLst/>
          </a:prstGeom>
        </p:spPr>
      </p:pic>
      <p:pic>
        <p:nvPicPr>
          <p:cNvPr id="21" name="Picture 20">
            <a:extLst>
              <a:ext uri="{FF2B5EF4-FFF2-40B4-BE49-F238E27FC236}">
                <a16:creationId xmlns:a16="http://schemas.microsoft.com/office/drawing/2014/main" id="{8A6BD372-B7E8-FA1B-01DA-FF37CBDFC061}"/>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1542205"/>
            <a:ext cx="100461" cy="145181"/>
          </a:xfrm>
          <a:prstGeom prst="rect">
            <a:avLst/>
          </a:prstGeom>
        </p:spPr>
      </p:pic>
      <p:pic>
        <p:nvPicPr>
          <p:cNvPr id="22" name="Picture 21">
            <a:extLst>
              <a:ext uri="{FF2B5EF4-FFF2-40B4-BE49-F238E27FC236}">
                <a16:creationId xmlns:a16="http://schemas.microsoft.com/office/drawing/2014/main" id="{77ABCAE3-FC07-0C00-91C5-F04DE7A87ACD}"/>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1" r="39912" b="15795"/>
          <a:stretch/>
        </p:blipFill>
        <p:spPr>
          <a:xfrm>
            <a:off x="4631237" y="1167164"/>
            <a:ext cx="100461" cy="121303"/>
          </a:xfrm>
          <a:prstGeom prst="rect">
            <a:avLst/>
          </a:prstGeom>
        </p:spPr>
      </p:pic>
      <p:pic>
        <p:nvPicPr>
          <p:cNvPr id="23" name="Picture 22">
            <a:extLst>
              <a:ext uri="{FF2B5EF4-FFF2-40B4-BE49-F238E27FC236}">
                <a16:creationId xmlns:a16="http://schemas.microsoft.com/office/drawing/2014/main" id="{E260BBE3-8187-E51E-ADB2-BE26A417D782}"/>
              </a:ext>
            </a:extLst>
          </p:cNvPr>
          <p:cNvPicPr>
            <a:picLocks noChangeAspect="1"/>
          </p:cNvPicPr>
          <p:nvPr/>
        </p:nvPicPr>
        <p:blipFill rotWithShape="1">
          <a:blip r:embed="rId3">
            <a:extLst>
              <a:ext uri="{28A0092B-C50C-407E-A947-70E740481C1C}">
                <a14:useLocalDpi xmlns:a14="http://schemas.microsoft.com/office/drawing/2010/main" val="0"/>
              </a:ext>
            </a:extLst>
          </a:blip>
          <a:srcRect l="51293" t="70102" r="35417" b="13019"/>
          <a:stretch/>
        </p:blipFill>
        <p:spPr>
          <a:xfrm>
            <a:off x="6130343" y="2426749"/>
            <a:ext cx="114301" cy="145181"/>
          </a:xfrm>
          <a:prstGeom prst="rect">
            <a:avLst/>
          </a:prstGeom>
        </p:spPr>
      </p:pic>
      <p:pic>
        <p:nvPicPr>
          <p:cNvPr id="24" name="Picture 23">
            <a:extLst>
              <a:ext uri="{FF2B5EF4-FFF2-40B4-BE49-F238E27FC236}">
                <a16:creationId xmlns:a16="http://schemas.microsoft.com/office/drawing/2014/main" id="{49F2D878-8607-BA82-F58C-063AEEABC25E}"/>
              </a:ext>
            </a:extLst>
          </p:cNvPr>
          <p:cNvPicPr>
            <a:picLocks noChangeAspect="1"/>
          </p:cNvPicPr>
          <p:nvPr/>
        </p:nvPicPr>
        <p:blipFill rotWithShape="1">
          <a:blip r:embed="rId3">
            <a:extLst>
              <a:ext uri="{28A0092B-C50C-407E-A947-70E740481C1C}">
                <a14:useLocalDpi xmlns:a14="http://schemas.microsoft.com/office/drawing/2010/main" val="0"/>
              </a:ext>
            </a:extLst>
          </a:blip>
          <a:srcRect l="51215" t="73563" r="40099" b="17453"/>
          <a:stretch/>
        </p:blipFill>
        <p:spPr>
          <a:xfrm>
            <a:off x="7557323" y="4870790"/>
            <a:ext cx="74698" cy="77273"/>
          </a:xfrm>
          <a:prstGeom prst="rect">
            <a:avLst/>
          </a:prstGeom>
        </p:spPr>
      </p:pic>
      <p:pic>
        <p:nvPicPr>
          <p:cNvPr id="25" name="Picture 24">
            <a:extLst>
              <a:ext uri="{FF2B5EF4-FFF2-40B4-BE49-F238E27FC236}">
                <a16:creationId xmlns:a16="http://schemas.microsoft.com/office/drawing/2014/main" id="{BAC38F1D-657D-757C-2400-10C9E6CE2426}"/>
              </a:ext>
            </a:extLst>
          </p:cNvPr>
          <p:cNvPicPr>
            <a:picLocks noChangeAspect="1"/>
          </p:cNvPicPr>
          <p:nvPr/>
        </p:nvPicPr>
        <p:blipFill rotWithShape="1">
          <a:blip r:embed="rId3">
            <a:extLst>
              <a:ext uri="{28A0092B-C50C-407E-A947-70E740481C1C}">
                <a14:useLocalDpi xmlns:a14="http://schemas.microsoft.com/office/drawing/2010/main" val="0"/>
              </a:ext>
            </a:extLst>
          </a:blip>
          <a:srcRect l="51419" t="73388" r="40195" b="17628"/>
          <a:stretch/>
        </p:blipFill>
        <p:spPr>
          <a:xfrm>
            <a:off x="7987477" y="4584879"/>
            <a:ext cx="72122" cy="77273"/>
          </a:xfrm>
          <a:prstGeom prst="rect">
            <a:avLst/>
          </a:prstGeom>
        </p:spPr>
      </p:pic>
      <p:cxnSp>
        <p:nvCxnSpPr>
          <p:cNvPr id="26" name="Connector: Elbow 25">
            <a:extLst>
              <a:ext uri="{FF2B5EF4-FFF2-40B4-BE49-F238E27FC236}">
                <a16:creationId xmlns:a16="http://schemas.microsoft.com/office/drawing/2014/main" id="{735112F2-AA05-B95D-E605-2A2DBC460431}"/>
              </a:ext>
            </a:extLst>
          </p:cNvPr>
          <p:cNvCxnSpPr>
            <a:cxnSpLocks/>
            <a:stCxn id="14" idx="0"/>
            <a:endCxn id="18" idx="3"/>
          </p:cNvCxnSpPr>
          <p:nvPr/>
        </p:nvCxnSpPr>
        <p:spPr>
          <a:xfrm rot="16200000" flipV="1">
            <a:off x="4524239" y="2902063"/>
            <a:ext cx="589215" cy="174296"/>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7211F5FD-83EB-8019-0B56-912DB0C185C0}"/>
              </a:ext>
            </a:extLst>
          </p:cNvPr>
          <p:cNvCxnSpPr>
            <a:cxnSpLocks/>
            <a:stCxn id="15" idx="2"/>
            <a:endCxn id="25" idx="3"/>
          </p:cNvCxnSpPr>
          <p:nvPr/>
        </p:nvCxnSpPr>
        <p:spPr>
          <a:xfrm rot="5400000">
            <a:off x="7721218" y="4174476"/>
            <a:ext cx="787421" cy="110658"/>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8" name="Connector: Elbow 27">
            <a:extLst>
              <a:ext uri="{FF2B5EF4-FFF2-40B4-BE49-F238E27FC236}">
                <a16:creationId xmlns:a16="http://schemas.microsoft.com/office/drawing/2014/main" id="{DE466C7F-95D3-2DBC-1580-12ABF618A747}"/>
              </a:ext>
            </a:extLst>
          </p:cNvPr>
          <p:cNvCxnSpPr>
            <a:cxnSpLocks/>
            <a:stCxn id="8" idx="2"/>
            <a:endCxn id="24" idx="1"/>
          </p:cNvCxnSpPr>
          <p:nvPr/>
        </p:nvCxnSpPr>
        <p:spPr>
          <a:xfrm rot="16200000" flipH="1">
            <a:off x="6828362" y="4180466"/>
            <a:ext cx="954246" cy="503675"/>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9" name="Connector: Elbow 28">
            <a:extLst>
              <a:ext uri="{FF2B5EF4-FFF2-40B4-BE49-F238E27FC236}">
                <a16:creationId xmlns:a16="http://schemas.microsoft.com/office/drawing/2014/main" id="{81157E17-A965-6AFB-FE5D-439999E18D69}"/>
              </a:ext>
            </a:extLst>
          </p:cNvPr>
          <p:cNvCxnSpPr>
            <a:cxnSpLocks/>
            <a:stCxn id="9" idx="0"/>
            <a:endCxn id="23" idx="1"/>
          </p:cNvCxnSpPr>
          <p:nvPr/>
        </p:nvCxnSpPr>
        <p:spPr>
          <a:xfrm rot="5400000" flipH="1" flipV="1">
            <a:off x="5465115" y="2854420"/>
            <a:ext cx="1020308" cy="310148"/>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0" name="Connector: Elbow 29">
            <a:extLst>
              <a:ext uri="{FF2B5EF4-FFF2-40B4-BE49-F238E27FC236}">
                <a16:creationId xmlns:a16="http://schemas.microsoft.com/office/drawing/2014/main" id="{1B244650-0CF5-15F6-57EA-4F23F8B1D567}"/>
              </a:ext>
            </a:extLst>
          </p:cNvPr>
          <p:cNvCxnSpPr>
            <a:cxnSpLocks/>
            <a:stCxn id="13" idx="0"/>
            <a:endCxn id="19" idx="3"/>
          </p:cNvCxnSpPr>
          <p:nvPr/>
        </p:nvCxnSpPr>
        <p:spPr>
          <a:xfrm rot="16200000" flipV="1">
            <a:off x="4327142" y="2746602"/>
            <a:ext cx="1078502" cy="269390"/>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85F5C5D1-A633-470E-03E7-C2871E3E5285}"/>
              </a:ext>
            </a:extLst>
          </p:cNvPr>
          <p:cNvCxnSpPr>
            <a:cxnSpLocks/>
            <a:stCxn id="12" idx="0"/>
            <a:endCxn id="20" idx="3"/>
          </p:cNvCxnSpPr>
          <p:nvPr/>
        </p:nvCxnSpPr>
        <p:spPr>
          <a:xfrm rot="16200000" flipV="1">
            <a:off x="4294696" y="2419815"/>
            <a:ext cx="1301007" cy="42700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E75537B5-02DB-DC49-F572-3CCFC75B8636}"/>
              </a:ext>
            </a:extLst>
          </p:cNvPr>
          <p:cNvCxnSpPr>
            <a:cxnSpLocks/>
            <a:stCxn id="11" idx="0"/>
            <a:endCxn id="21" idx="3"/>
          </p:cNvCxnSpPr>
          <p:nvPr/>
        </p:nvCxnSpPr>
        <p:spPr>
          <a:xfrm rot="16200000" flipV="1">
            <a:off x="4077103" y="2269392"/>
            <a:ext cx="1805753" cy="49656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3" name="Connector: Elbow 32">
            <a:extLst>
              <a:ext uri="{FF2B5EF4-FFF2-40B4-BE49-F238E27FC236}">
                <a16:creationId xmlns:a16="http://schemas.microsoft.com/office/drawing/2014/main" id="{FA61DBA1-062F-D12B-D82F-A8F972201343}"/>
              </a:ext>
            </a:extLst>
          </p:cNvPr>
          <p:cNvCxnSpPr>
            <a:cxnSpLocks/>
            <a:stCxn id="10" idx="0"/>
            <a:endCxn id="22" idx="3"/>
          </p:cNvCxnSpPr>
          <p:nvPr/>
        </p:nvCxnSpPr>
        <p:spPr>
          <a:xfrm rot="16200000" flipV="1">
            <a:off x="4031452" y="1928062"/>
            <a:ext cx="2012054" cy="61156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7E0C8649-FCB5-DC7E-7845-92F6478ECE8F}"/>
              </a:ext>
            </a:extLst>
          </p:cNvPr>
          <p:cNvCxnSpPr>
            <a:cxnSpLocks/>
            <a:stCxn id="6" idx="0"/>
            <a:endCxn id="17" idx="3"/>
          </p:cNvCxnSpPr>
          <p:nvPr/>
        </p:nvCxnSpPr>
        <p:spPr>
          <a:xfrm rot="16200000" flipV="1">
            <a:off x="2002716" y="2779617"/>
            <a:ext cx="1205829" cy="215089"/>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ACE917C5-B0FA-C23A-630F-C9ECFF7FF8AD}"/>
              </a:ext>
            </a:extLst>
          </p:cNvPr>
          <p:cNvCxnSpPr>
            <a:cxnSpLocks/>
            <a:stCxn id="16" idx="0"/>
            <a:endCxn id="7" idx="1"/>
          </p:cNvCxnSpPr>
          <p:nvPr/>
        </p:nvCxnSpPr>
        <p:spPr>
          <a:xfrm rot="5400000" flipH="1" flipV="1">
            <a:off x="3050211" y="4093942"/>
            <a:ext cx="793112" cy="277419"/>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7DF50308-A097-598E-80C6-7A8717CF7134}"/>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565143" y="3557530"/>
            <a:ext cx="203669" cy="172246"/>
          </a:xfrm>
          <a:prstGeom prst="rect">
            <a:avLst/>
          </a:prstGeom>
        </p:spPr>
      </p:pic>
      <p:pic>
        <p:nvPicPr>
          <p:cNvPr id="38" name="Picture 37">
            <a:extLst>
              <a:ext uri="{FF2B5EF4-FFF2-40B4-BE49-F238E27FC236}">
                <a16:creationId xmlns:a16="http://schemas.microsoft.com/office/drawing/2014/main" id="{74F18D1A-34ED-A4DA-E869-6E66ECD13EF9}"/>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602521"/>
            <a:ext cx="74975" cy="76179"/>
          </a:xfrm>
          <a:prstGeom prst="rect">
            <a:avLst/>
          </a:prstGeom>
        </p:spPr>
      </p:pic>
      <p:pic>
        <p:nvPicPr>
          <p:cNvPr id="39" name="Picture 38">
            <a:extLst>
              <a:ext uri="{FF2B5EF4-FFF2-40B4-BE49-F238E27FC236}">
                <a16:creationId xmlns:a16="http://schemas.microsoft.com/office/drawing/2014/main" id="{3F80EB75-BCB8-ADE9-50E9-AE3EAAE5C914}"/>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326044" y="3604791"/>
            <a:ext cx="203669" cy="172246"/>
          </a:xfrm>
          <a:prstGeom prst="rect">
            <a:avLst/>
          </a:prstGeom>
        </p:spPr>
      </p:pic>
      <p:pic>
        <p:nvPicPr>
          <p:cNvPr id="40" name="Picture 39">
            <a:extLst>
              <a:ext uri="{FF2B5EF4-FFF2-40B4-BE49-F238E27FC236}">
                <a16:creationId xmlns:a16="http://schemas.microsoft.com/office/drawing/2014/main" id="{462F95E7-7E55-4210-9FA0-1ACA6D72239F}"/>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290045" y="3877595"/>
            <a:ext cx="203669" cy="172246"/>
          </a:xfrm>
          <a:prstGeom prst="rect">
            <a:avLst/>
          </a:prstGeom>
        </p:spPr>
      </p:pic>
      <p:cxnSp>
        <p:nvCxnSpPr>
          <p:cNvPr id="41" name="Straight Connector 40">
            <a:extLst>
              <a:ext uri="{FF2B5EF4-FFF2-40B4-BE49-F238E27FC236}">
                <a16:creationId xmlns:a16="http://schemas.microsoft.com/office/drawing/2014/main" id="{4BADDA73-C8B3-DDB6-C160-E3D0A87DDFAF}"/>
              </a:ext>
            </a:extLst>
          </p:cNvPr>
          <p:cNvCxnSpPr>
            <a:cxnSpLocks/>
            <a:stCxn id="36" idx="3"/>
            <a:endCxn id="38" idx="1"/>
          </p:cNvCxnSpPr>
          <p:nvPr/>
        </p:nvCxnSpPr>
        <p:spPr>
          <a:xfrm flipV="1">
            <a:off x="8768812" y="3640611"/>
            <a:ext cx="508515" cy="304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2455FD2A-2640-FAA5-E10B-750F840F293F}"/>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373552"/>
            <a:ext cx="74975" cy="76179"/>
          </a:xfrm>
          <a:prstGeom prst="rect">
            <a:avLst/>
          </a:prstGeom>
        </p:spPr>
      </p:pic>
      <p:pic>
        <p:nvPicPr>
          <p:cNvPr id="43" name="Picture 42">
            <a:extLst>
              <a:ext uri="{FF2B5EF4-FFF2-40B4-BE49-F238E27FC236}">
                <a16:creationId xmlns:a16="http://schemas.microsoft.com/office/drawing/2014/main" id="{CDF4614A-F539-94D2-B055-28842F8287F7}"/>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921226"/>
            <a:ext cx="74975" cy="76179"/>
          </a:xfrm>
          <a:prstGeom prst="rect">
            <a:avLst/>
          </a:prstGeom>
        </p:spPr>
      </p:pic>
      <p:cxnSp>
        <p:nvCxnSpPr>
          <p:cNvPr id="44" name="Straight Connector 43">
            <a:extLst>
              <a:ext uri="{FF2B5EF4-FFF2-40B4-BE49-F238E27FC236}">
                <a16:creationId xmlns:a16="http://schemas.microsoft.com/office/drawing/2014/main" id="{D4AC3C8A-1DDD-A6B5-4E24-DCED008CF2E2}"/>
              </a:ext>
            </a:extLst>
          </p:cNvPr>
          <p:cNvCxnSpPr>
            <a:cxnSpLocks/>
            <a:stCxn id="40" idx="3"/>
            <a:endCxn id="43" idx="1"/>
          </p:cNvCxnSpPr>
          <p:nvPr/>
        </p:nvCxnSpPr>
        <p:spPr>
          <a:xfrm flipV="1">
            <a:off x="8493714" y="3959316"/>
            <a:ext cx="783613" cy="440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ctor: Elbow 44">
            <a:extLst>
              <a:ext uri="{FF2B5EF4-FFF2-40B4-BE49-F238E27FC236}">
                <a16:creationId xmlns:a16="http://schemas.microsoft.com/office/drawing/2014/main" id="{656D18F9-BA59-757D-4F56-DE3453AA6C37}"/>
              </a:ext>
            </a:extLst>
          </p:cNvPr>
          <p:cNvCxnSpPr>
            <a:cxnSpLocks/>
            <a:stCxn id="39" idx="0"/>
            <a:endCxn id="42" idx="1"/>
          </p:cNvCxnSpPr>
          <p:nvPr/>
        </p:nvCxnSpPr>
        <p:spPr>
          <a:xfrm rot="5400000" flipH="1" flipV="1">
            <a:off x="8756029" y="3083493"/>
            <a:ext cx="193149" cy="849448"/>
          </a:xfrm>
          <a:prstGeom prst="bentConnector2">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46" name="Picture 45">
            <a:extLst>
              <a:ext uri="{FF2B5EF4-FFF2-40B4-BE49-F238E27FC236}">
                <a16:creationId xmlns:a16="http://schemas.microsoft.com/office/drawing/2014/main" id="{94D30955-4856-CACD-F1A0-5E7F08269E48}"/>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38178" y="75145"/>
            <a:ext cx="1007850" cy="937690"/>
          </a:xfrm>
          <a:prstGeom prst="rect">
            <a:avLst/>
          </a:prstGeom>
        </p:spPr>
      </p:pic>
      <p:pic>
        <p:nvPicPr>
          <p:cNvPr id="47" name="Picture 46">
            <a:extLst>
              <a:ext uri="{FF2B5EF4-FFF2-40B4-BE49-F238E27FC236}">
                <a16:creationId xmlns:a16="http://schemas.microsoft.com/office/drawing/2014/main" id="{7A76725D-0F78-5033-0579-9D505FC808EB}"/>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204123" y="3752162"/>
            <a:ext cx="102920" cy="115676"/>
          </a:xfrm>
          <a:prstGeom prst="rect">
            <a:avLst/>
          </a:prstGeom>
        </p:spPr>
      </p:pic>
      <p:pic>
        <p:nvPicPr>
          <p:cNvPr id="48" name="Picture 47">
            <a:extLst>
              <a:ext uri="{FF2B5EF4-FFF2-40B4-BE49-F238E27FC236}">
                <a16:creationId xmlns:a16="http://schemas.microsoft.com/office/drawing/2014/main" id="{16B737B9-745F-66F7-1856-787126FF2FDE}"/>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136897" y="3626729"/>
            <a:ext cx="102920" cy="115676"/>
          </a:xfrm>
          <a:prstGeom prst="rect">
            <a:avLst/>
          </a:prstGeom>
        </p:spPr>
      </p:pic>
      <p:pic>
        <p:nvPicPr>
          <p:cNvPr id="49" name="Picture 48">
            <a:extLst>
              <a:ext uri="{FF2B5EF4-FFF2-40B4-BE49-F238E27FC236}">
                <a16:creationId xmlns:a16="http://schemas.microsoft.com/office/drawing/2014/main" id="{33B9E9A9-E42C-B932-B707-6183F3496212}"/>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024477" y="3665480"/>
            <a:ext cx="102920" cy="115676"/>
          </a:xfrm>
          <a:prstGeom prst="rect">
            <a:avLst/>
          </a:prstGeom>
        </p:spPr>
      </p:pic>
      <p:pic>
        <p:nvPicPr>
          <p:cNvPr id="50" name="Picture 49">
            <a:extLst>
              <a:ext uri="{FF2B5EF4-FFF2-40B4-BE49-F238E27FC236}">
                <a16:creationId xmlns:a16="http://schemas.microsoft.com/office/drawing/2014/main" id="{74EFF67A-5BFD-B8DB-62BD-9D2AC81BB15F}"/>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38178" y="1084628"/>
            <a:ext cx="1007850" cy="937690"/>
          </a:xfrm>
          <a:prstGeom prst="rect">
            <a:avLst/>
          </a:prstGeom>
        </p:spPr>
      </p:pic>
      <p:pic>
        <p:nvPicPr>
          <p:cNvPr id="51" name="Picture 50">
            <a:extLst>
              <a:ext uri="{FF2B5EF4-FFF2-40B4-BE49-F238E27FC236}">
                <a16:creationId xmlns:a16="http://schemas.microsoft.com/office/drawing/2014/main" id="{41A7F370-624C-9657-EF7B-B32369068177}"/>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29713" y="2081875"/>
            <a:ext cx="1007850" cy="937691"/>
          </a:xfrm>
          <a:prstGeom prst="rect">
            <a:avLst/>
          </a:prstGeom>
        </p:spPr>
      </p:pic>
      <p:cxnSp>
        <p:nvCxnSpPr>
          <p:cNvPr id="52" name="Connector: Elbow 51">
            <a:extLst>
              <a:ext uri="{FF2B5EF4-FFF2-40B4-BE49-F238E27FC236}">
                <a16:creationId xmlns:a16="http://schemas.microsoft.com/office/drawing/2014/main" id="{EFF1D14C-24EA-C8A3-A182-515A92955DAE}"/>
              </a:ext>
            </a:extLst>
          </p:cNvPr>
          <p:cNvCxnSpPr>
            <a:cxnSpLocks/>
            <a:stCxn id="46" idx="1"/>
            <a:endCxn id="49" idx="0"/>
          </p:cNvCxnSpPr>
          <p:nvPr/>
        </p:nvCxnSpPr>
        <p:spPr>
          <a:xfrm rot="10800000" flipV="1">
            <a:off x="8075938" y="543990"/>
            <a:ext cx="462241" cy="3121490"/>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E0FD1CB8-31F0-33B4-D7DE-88DD22491B89}"/>
              </a:ext>
            </a:extLst>
          </p:cNvPr>
          <p:cNvCxnSpPr>
            <a:cxnSpLocks/>
            <a:stCxn id="50" idx="1"/>
            <a:endCxn id="48" idx="0"/>
          </p:cNvCxnSpPr>
          <p:nvPr/>
        </p:nvCxnSpPr>
        <p:spPr>
          <a:xfrm rot="10800000" flipV="1">
            <a:off x="8188358" y="1553473"/>
            <a:ext cx="349821" cy="2073256"/>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cxnSp>
        <p:nvCxnSpPr>
          <p:cNvPr id="54" name="Connector: Elbow 53">
            <a:extLst>
              <a:ext uri="{FF2B5EF4-FFF2-40B4-BE49-F238E27FC236}">
                <a16:creationId xmlns:a16="http://schemas.microsoft.com/office/drawing/2014/main" id="{F573F9CD-97B7-69CA-DFD5-5978FD8D5FC0}"/>
              </a:ext>
            </a:extLst>
          </p:cNvPr>
          <p:cNvCxnSpPr>
            <a:cxnSpLocks/>
            <a:stCxn id="51" idx="1"/>
            <a:endCxn id="47" idx="0"/>
          </p:cNvCxnSpPr>
          <p:nvPr/>
        </p:nvCxnSpPr>
        <p:spPr>
          <a:xfrm rot="10800000" flipV="1">
            <a:off x="8255583" y="2550720"/>
            <a:ext cx="274130" cy="1201441"/>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BF4F922D-E580-CCF7-EABB-B09A3EA3608E}"/>
              </a:ext>
            </a:extLst>
          </p:cNvPr>
          <p:cNvSpPr txBox="1"/>
          <p:nvPr/>
        </p:nvSpPr>
        <p:spPr>
          <a:xfrm>
            <a:off x="3585477" y="1113719"/>
            <a:ext cx="896079"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Germany</a:t>
            </a:r>
          </a:p>
        </p:txBody>
      </p:sp>
      <p:sp>
        <p:nvSpPr>
          <p:cNvPr id="56" name="TextBox 55">
            <a:extLst>
              <a:ext uri="{FF2B5EF4-FFF2-40B4-BE49-F238E27FC236}">
                <a16:creationId xmlns:a16="http://schemas.microsoft.com/office/drawing/2014/main" id="{82A1AD97-C052-0409-5EFE-32802A7AE200}"/>
              </a:ext>
            </a:extLst>
          </p:cNvPr>
          <p:cNvSpPr txBox="1"/>
          <p:nvPr/>
        </p:nvSpPr>
        <p:spPr>
          <a:xfrm>
            <a:off x="3733578" y="1476295"/>
            <a:ext cx="747978"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Italy</a:t>
            </a:r>
          </a:p>
        </p:txBody>
      </p:sp>
      <p:sp>
        <p:nvSpPr>
          <p:cNvPr id="57" name="TextBox 56">
            <a:extLst>
              <a:ext uri="{FF2B5EF4-FFF2-40B4-BE49-F238E27FC236}">
                <a16:creationId xmlns:a16="http://schemas.microsoft.com/office/drawing/2014/main" id="{79D55978-2F1A-372A-F3F1-7FB179942495}"/>
              </a:ext>
            </a:extLst>
          </p:cNvPr>
          <p:cNvSpPr txBox="1"/>
          <p:nvPr/>
        </p:nvSpPr>
        <p:spPr>
          <a:xfrm>
            <a:off x="3377619" y="1838871"/>
            <a:ext cx="1103938"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Netherlands</a:t>
            </a:r>
          </a:p>
        </p:txBody>
      </p:sp>
      <p:sp>
        <p:nvSpPr>
          <p:cNvPr id="58" name="TextBox 57">
            <a:extLst>
              <a:ext uri="{FF2B5EF4-FFF2-40B4-BE49-F238E27FC236}">
                <a16:creationId xmlns:a16="http://schemas.microsoft.com/office/drawing/2014/main" id="{2AD16795-D4B0-F364-EF56-29F68A4A9250}"/>
              </a:ext>
            </a:extLst>
          </p:cNvPr>
          <p:cNvSpPr txBox="1"/>
          <p:nvPr/>
        </p:nvSpPr>
        <p:spPr>
          <a:xfrm>
            <a:off x="3471089" y="2199375"/>
            <a:ext cx="1010467"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France</a:t>
            </a:r>
          </a:p>
        </p:txBody>
      </p:sp>
      <p:sp>
        <p:nvSpPr>
          <p:cNvPr id="59" name="TextBox 58">
            <a:extLst>
              <a:ext uri="{FF2B5EF4-FFF2-40B4-BE49-F238E27FC236}">
                <a16:creationId xmlns:a16="http://schemas.microsoft.com/office/drawing/2014/main" id="{623EF3A7-8B3C-441A-54E7-0141F8DC46AF}"/>
              </a:ext>
            </a:extLst>
          </p:cNvPr>
          <p:cNvSpPr txBox="1"/>
          <p:nvPr/>
        </p:nvSpPr>
        <p:spPr>
          <a:xfrm>
            <a:off x="3120552" y="2538685"/>
            <a:ext cx="1428942"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United Kingdom</a:t>
            </a:r>
          </a:p>
        </p:txBody>
      </p:sp>
      <p:sp>
        <p:nvSpPr>
          <p:cNvPr id="60" name="TextBox 59">
            <a:extLst>
              <a:ext uri="{FF2B5EF4-FFF2-40B4-BE49-F238E27FC236}">
                <a16:creationId xmlns:a16="http://schemas.microsoft.com/office/drawing/2014/main" id="{E2F9DC0B-98B6-3D89-E47B-9BC9C5FE4EBF}"/>
              </a:ext>
            </a:extLst>
          </p:cNvPr>
          <p:cNvSpPr txBox="1"/>
          <p:nvPr/>
        </p:nvSpPr>
        <p:spPr>
          <a:xfrm>
            <a:off x="957003" y="2149750"/>
            <a:ext cx="1428942"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USA</a:t>
            </a:r>
          </a:p>
        </p:txBody>
      </p:sp>
      <p:sp>
        <p:nvSpPr>
          <p:cNvPr id="61" name="TextBox 60">
            <a:extLst>
              <a:ext uri="{FF2B5EF4-FFF2-40B4-BE49-F238E27FC236}">
                <a16:creationId xmlns:a16="http://schemas.microsoft.com/office/drawing/2014/main" id="{D871ED41-336F-2E0F-6EA6-94A2C0AE64A2}"/>
              </a:ext>
            </a:extLst>
          </p:cNvPr>
          <p:cNvSpPr txBox="1"/>
          <p:nvPr/>
        </p:nvSpPr>
        <p:spPr>
          <a:xfrm>
            <a:off x="7341325" y="4483115"/>
            <a:ext cx="646151"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China</a:t>
            </a:r>
          </a:p>
        </p:txBody>
      </p:sp>
      <p:sp>
        <p:nvSpPr>
          <p:cNvPr id="62" name="TextBox 61">
            <a:extLst>
              <a:ext uri="{FF2B5EF4-FFF2-40B4-BE49-F238E27FC236}">
                <a16:creationId xmlns:a16="http://schemas.microsoft.com/office/drawing/2014/main" id="{F1DAD9DD-86BD-09FF-0602-9271F9305B03}"/>
              </a:ext>
            </a:extLst>
          </p:cNvPr>
          <p:cNvSpPr txBox="1"/>
          <p:nvPr/>
        </p:nvSpPr>
        <p:spPr>
          <a:xfrm>
            <a:off x="7610266" y="4766532"/>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India</a:t>
            </a:r>
          </a:p>
        </p:txBody>
      </p:sp>
      <p:sp>
        <p:nvSpPr>
          <p:cNvPr id="63" name="TextBox 62">
            <a:extLst>
              <a:ext uri="{FF2B5EF4-FFF2-40B4-BE49-F238E27FC236}">
                <a16:creationId xmlns:a16="http://schemas.microsoft.com/office/drawing/2014/main" id="{4A743E4B-2457-2B22-6CED-C37108CE5B5B}"/>
              </a:ext>
            </a:extLst>
          </p:cNvPr>
          <p:cNvSpPr txBox="1"/>
          <p:nvPr/>
        </p:nvSpPr>
        <p:spPr>
          <a:xfrm>
            <a:off x="3636690" y="3691025"/>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Brazil</a:t>
            </a:r>
          </a:p>
        </p:txBody>
      </p:sp>
      <p:sp>
        <p:nvSpPr>
          <p:cNvPr id="64" name="TextBox 63">
            <a:extLst>
              <a:ext uri="{FF2B5EF4-FFF2-40B4-BE49-F238E27FC236}">
                <a16:creationId xmlns:a16="http://schemas.microsoft.com/office/drawing/2014/main" id="{C01AAF06-0D01-49B7-DA61-6E9187FCC7E7}"/>
              </a:ext>
            </a:extLst>
          </p:cNvPr>
          <p:cNvSpPr txBox="1"/>
          <p:nvPr/>
        </p:nvSpPr>
        <p:spPr>
          <a:xfrm>
            <a:off x="6194624" y="2355292"/>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Turkey</a:t>
            </a:r>
          </a:p>
        </p:txBody>
      </p:sp>
      <p:sp>
        <p:nvSpPr>
          <p:cNvPr id="65" name="TextBox 64">
            <a:extLst>
              <a:ext uri="{FF2B5EF4-FFF2-40B4-BE49-F238E27FC236}">
                <a16:creationId xmlns:a16="http://schemas.microsoft.com/office/drawing/2014/main" id="{F04F84CE-8B40-DFB6-9258-8071B36BE632}"/>
              </a:ext>
            </a:extLst>
          </p:cNvPr>
          <p:cNvSpPr txBox="1"/>
          <p:nvPr/>
        </p:nvSpPr>
        <p:spPr>
          <a:xfrm>
            <a:off x="9312757" y="3273141"/>
            <a:ext cx="1475323" cy="276999"/>
          </a:xfrm>
          <a:prstGeom prst="rect">
            <a:avLst/>
          </a:prstGeom>
          <a:noFill/>
        </p:spPr>
        <p:txBody>
          <a:bodyPr wrap="square" rtlCol="0">
            <a:spAutoFit/>
          </a:bodyPr>
          <a:lstStyle/>
          <a:p>
            <a:r>
              <a:rPr lang="en-IN" sz="1200" dirty="0">
                <a:latin typeface="Futura Bk BT" panose="020B0502020204020303" pitchFamily="34" charset="0"/>
              </a:rPr>
              <a:t>South Korea</a:t>
            </a:r>
          </a:p>
        </p:txBody>
      </p:sp>
      <p:sp>
        <p:nvSpPr>
          <p:cNvPr id="66" name="TextBox 65">
            <a:extLst>
              <a:ext uri="{FF2B5EF4-FFF2-40B4-BE49-F238E27FC236}">
                <a16:creationId xmlns:a16="http://schemas.microsoft.com/office/drawing/2014/main" id="{E97DDB94-9B61-8661-9A98-BF4D9C2F8920}"/>
              </a:ext>
            </a:extLst>
          </p:cNvPr>
          <p:cNvSpPr txBox="1"/>
          <p:nvPr/>
        </p:nvSpPr>
        <p:spPr>
          <a:xfrm>
            <a:off x="9335216" y="3496350"/>
            <a:ext cx="1304427" cy="276999"/>
          </a:xfrm>
          <a:prstGeom prst="rect">
            <a:avLst/>
          </a:prstGeom>
          <a:noFill/>
        </p:spPr>
        <p:txBody>
          <a:bodyPr wrap="square" rtlCol="0">
            <a:spAutoFit/>
          </a:bodyPr>
          <a:lstStyle/>
          <a:p>
            <a:r>
              <a:rPr lang="en-IN" sz="1200" dirty="0">
                <a:latin typeface="Futura Bk BT" panose="020B0502020204020303" pitchFamily="34" charset="0"/>
              </a:rPr>
              <a:t>Japan</a:t>
            </a:r>
          </a:p>
        </p:txBody>
      </p:sp>
      <p:sp>
        <p:nvSpPr>
          <p:cNvPr id="67" name="TextBox 66">
            <a:extLst>
              <a:ext uri="{FF2B5EF4-FFF2-40B4-BE49-F238E27FC236}">
                <a16:creationId xmlns:a16="http://schemas.microsoft.com/office/drawing/2014/main" id="{6902E086-3EBA-B2A9-3386-EFDA50530DC6}"/>
              </a:ext>
            </a:extLst>
          </p:cNvPr>
          <p:cNvSpPr txBox="1"/>
          <p:nvPr/>
        </p:nvSpPr>
        <p:spPr>
          <a:xfrm>
            <a:off x="9321996" y="3808853"/>
            <a:ext cx="1000822" cy="276999"/>
          </a:xfrm>
          <a:prstGeom prst="rect">
            <a:avLst/>
          </a:prstGeom>
          <a:noFill/>
        </p:spPr>
        <p:txBody>
          <a:bodyPr wrap="square" rtlCol="0">
            <a:spAutoFit/>
          </a:bodyPr>
          <a:lstStyle/>
          <a:p>
            <a:r>
              <a:rPr lang="en-IN" sz="1200" dirty="0">
                <a:latin typeface="Futura Bk BT" panose="020B0502020204020303" pitchFamily="34" charset="0"/>
              </a:rPr>
              <a:t>Taiwan</a:t>
            </a:r>
          </a:p>
        </p:txBody>
      </p:sp>
      <p:sp>
        <p:nvSpPr>
          <p:cNvPr id="68" name="TextBox 67">
            <a:extLst>
              <a:ext uri="{FF2B5EF4-FFF2-40B4-BE49-F238E27FC236}">
                <a16:creationId xmlns:a16="http://schemas.microsoft.com/office/drawing/2014/main" id="{47A3CE87-1D92-E340-D3DB-EA4CC10F6DE3}"/>
              </a:ext>
            </a:extLst>
          </p:cNvPr>
          <p:cNvSpPr txBox="1"/>
          <p:nvPr/>
        </p:nvSpPr>
        <p:spPr>
          <a:xfrm>
            <a:off x="8581034" y="2330172"/>
            <a:ext cx="1007850" cy="461665"/>
          </a:xfrm>
          <a:prstGeom prst="rect">
            <a:avLst/>
          </a:prstGeom>
          <a:noFill/>
        </p:spPr>
        <p:txBody>
          <a:bodyPr wrap="square" rtlCol="0">
            <a:spAutoFit/>
          </a:bodyPr>
          <a:lstStyle/>
          <a:p>
            <a:pPr algn="ctr"/>
            <a:r>
              <a:rPr lang="en-IN" sz="1150" dirty="0">
                <a:latin typeface="Futura"/>
              </a:rPr>
              <a:t>Nantong,</a:t>
            </a:r>
          </a:p>
          <a:p>
            <a:pPr algn="ctr"/>
            <a:r>
              <a:rPr lang="en-US" sz="1150" b="0" i="0" dirty="0">
                <a:solidFill>
                  <a:srgbClr val="242424"/>
                </a:solidFill>
                <a:effectLst/>
                <a:latin typeface="Futura"/>
              </a:rPr>
              <a:t>Jiangsu</a:t>
            </a:r>
            <a:endParaRPr lang="en-IN" sz="1150" dirty="0">
              <a:latin typeface="Futura"/>
            </a:endParaRPr>
          </a:p>
        </p:txBody>
      </p:sp>
      <p:sp>
        <p:nvSpPr>
          <p:cNvPr id="69" name="TextBox 68">
            <a:extLst>
              <a:ext uri="{FF2B5EF4-FFF2-40B4-BE49-F238E27FC236}">
                <a16:creationId xmlns:a16="http://schemas.microsoft.com/office/drawing/2014/main" id="{E20C8FA2-FDA8-2FF6-5E9E-4B7ACE44F6AB}"/>
              </a:ext>
            </a:extLst>
          </p:cNvPr>
          <p:cNvSpPr txBox="1"/>
          <p:nvPr/>
        </p:nvSpPr>
        <p:spPr>
          <a:xfrm>
            <a:off x="8581034" y="1321062"/>
            <a:ext cx="1007850" cy="461665"/>
          </a:xfrm>
          <a:prstGeom prst="rect">
            <a:avLst/>
          </a:prstGeom>
          <a:noFill/>
        </p:spPr>
        <p:txBody>
          <a:bodyPr wrap="square" rtlCol="0">
            <a:spAutoFit/>
          </a:bodyPr>
          <a:lstStyle/>
          <a:p>
            <a:pPr algn="ctr"/>
            <a:r>
              <a:rPr lang="en-IN" sz="1150" dirty="0">
                <a:latin typeface="Futura Bk BT" panose="020B0502020204020303" pitchFamily="34" charset="0"/>
              </a:rPr>
              <a:t>Penglai,</a:t>
            </a:r>
          </a:p>
          <a:p>
            <a:pPr algn="ctr"/>
            <a:r>
              <a:rPr lang="en-IN" sz="1150" dirty="0">
                <a:latin typeface="Futura Bk BT" panose="020B0502020204020303" pitchFamily="34" charset="0"/>
              </a:rPr>
              <a:t>Shandong</a:t>
            </a:r>
          </a:p>
        </p:txBody>
      </p:sp>
      <p:sp>
        <p:nvSpPr>
          <p:cNvPr id="70" name="TextBox 69">
            <a:extLst>
              <a:ext uri="{FF2B5EF4-FFF2-40B4-BE49-F238E27FC236}">
                <a16:creationId xmlns:a16="http://schemas.microsoft.com/office/drawing/2014/main" id="{955DE810-9A28-E3EF-EEE1-0F3586571549}"/>
              </a:ext>
            </a:extLst>
          </p:cNvPr>
          <p:cNvSpPr txBox="1"/>
          <p:nvPr/>
        </p:nvSpPr>
        <p:spPr>
          <a:xfrm>
            <a:off x="8559425" y="311952"/>
            <a:ext cx="1031006" cy="646331"/>
          </a:xfrm>
          <a:prstGeom prst="rect">
            <a:avLst/>
          </a:prstGeom>
          <a:noFill/>
        </p:spPr>
        <p:txBody>
          <a:bodyPr wrap="square" rtlCol="0">
            <a:spAutoFit/>
          </a:bodyPr>
          <a:lstStyle/>
          <a:p>
            <a:pPr algn="ctr"/>
            <a:r>
              <a:rPr lang="en-IN" sz="1150" dirty="0">
                <a:latin typeface="Futura Bk BT" panose="020B0502020204020303" pitchFamily="34" charset="0"/>
              </a:rPr>
              <a:t>Linyi,</a:t>
            </a:r>
          </a:p>
          <a:p>
            <a:pPr algn="ctr"/>
            <a:r>
              <a:rPr lang="en-IN" sz="1150" dirty="0">
                <a:latin typeface="Futura Bk BT" panose="020B0502020204020303" pitchFamily="34" charset="0"/>
              </a:rPr>
              <a:t>Shandong</a:t>
            </a:r>
          </a:p>
          <a:p>
            <a:pPr algn="ctr"/>
            <a:endParaRPr lang="en-IN" sz="1150" dirty="0">
              <a:latin typeface="Futura Bk BT" panose="020B0502020204020303" pitchFamily="34" charset="0"/>
            </a:endParaRPr>
          </a:p>
        </p:txBody>
      </p:sp>
      <p:pic>
        <p:nvPicPr>
          <p:cNvPr id="71" name="Picture 70">
            <a:extLst>
              <a:ext uri="{FF2B5EF4-FFF2-40B4-BE49-F238E27FC236}">
                <a16:creationId xmlns:a16="http://schemas.microsoft.com/office/drawing/2014/main" id="{F169E06C-02D2-EB6D-9386-8E240377C6A1}"/>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06566" y="320698"/>
            <a:ext cx="311552" cy="325125"/>
          </a:xfrm>
          <a:prstGeom prst="rect">
            <a:avLst/>
          </a:prstGeom>
        </p:spPr>
      </p:pic>
      <p:pic>
        <p:nvPicPr>
          <p:cNvPr id="72" name="Picture 71">
            <a:extLst>
              <a:ext uri="{FF2B5EF4-FFF2-40B4-BE49-F238E27FC236}">
                <a16:creationId xmlns:a16="http://schemas.microsoft.com/office/drawing/2014/main" id="{0D60E29A-6995-14F9-31DD-D928E91A911C}"/>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406566" y="789631"/>
            <a:ext cx="384438" cy="325125"/>
          </a:xfrm>
          <a:prstGeom prst="rect">
            <a:avLst/>
          </a:prstGeom>
        </p:spPr>
      </p:pic>
      <p:pic>
        <p:nvPicPr>
          <p:cNvPr id="73" name="Picture 72">
            <a:extLst>
              <a:ext uri="{FF2B5EF4-FFF2-40B4-BE49-F238E27FC236}">
                <a16:creationId xmlns:a16="http://schemas.microsoft.com/office/drawing/2014/main" id="{D796FA7E-09BB-574B-F8E9-7A20C4E5E1C3}"/>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475558" y="1262553"/>
            <a:ext cx="246453" cy="276999"/>
          </a:xfrm>
          <a:prstGeom prst="rect">
            <a:avLst/>
          </a:prstGeom>
        </p:spPr>
      </p:pic>
      <p:sp>
        <p:nvSpPr>
          <p:cNvPr id="74" name="TextBox 73">
            <a:extLst>
              <a:ext uri="{FF2B5EF4-FFF2-40B4-BE49-F238E27FC236}">
                <a16:creationId xmlns:a16="http://schemas.microsoft.com/office/drawing/2014/main" id="{E3B2A1E0-EA32-ACA4-891D-1C23A5068C6B}"/>
              </a:ext>
            </a:extLst>
          </p:cNvPr>
          <p:cNvSpPr txBox="1"/>
          <p:nvPr/>
        </p:nvSpPr>
        <p:spPr>
          <a:xfrm>
            <a:off x="929563" y="320698"/>
            <a:ext cx="1428942" cy="338554"/>
          </a:xfrm>
          <a:prstGeom prst="rect">
            <a:avLst/>
          </a:prstGeom>
          <a:noFill/>
        </p:spPr>
        <p:txBody>
          <a:bodyPr wrap="square" rtlCol="0">
            <a:spAutoFit/>
          </a:bodyPr>
          <a:lstStyle/>
          <a:p>
            <a:r>
              <a:rPr lang="en-IN" sz="1600" dirty="0">
                <a:latin typeface="Futura Bk BT" panose="020B0502020204020303" pitchFamily="34" charset="0"/>
              </a:rPr>
              <a:t>Sales Offices</a:t>
            </a:r>
          </a:p>
        </p:txBody>
      </p:sp>
      <p:sp>
        <p:nvSpPr>
          <p:cNvPr id="75" name="TextBox 74">
            <a:extLst>
              <a:ext uri="{FF2B5EF4-FFF2-40B4-BE49-F238E27FC236}">
                <a16:creationId xmlns:a16="http://schemas.microsoft.com/office/drawing/2014/main" id="{1BACF575-2D07-8B53-C605-6E7948287A6E}"/>
              </a:ext>
            </a:extLst>
          </p:cNvPr>
          <p:cNvSpPr txBox="1"/>
          <p:nvPr/>
        </p:nvSpPr>
        <p:spPr>
          <a:xfrm>
            <a:off x="929563" y="736862"/>
            <a:ext cx="1804550" cy="338554"/>
          </a:xfrm>
          <a:prstGeom prst="rect">
            <a:avLst/>
          </a:prstGeom>
          <a:noFill/>
        </p:spPr>
        <p:txBody>
          <a:bodyPr wrap="square" rtlCol="0">
            <a:spAutoFit/>
          </a:bodyPr>
          <a:lstStyle/>
          <a:p>
            <a:r>
              <a:rPr lang="en-IN" sz="1600" dirty="0">
                <a:latin typeface="Futura Bk BT" panose="020B0502020204020303" pitchFamily="34" charset="0"/>
              </a:rPr>
              <a:t>Partner Offices</a:t>
            </a:r>
          </a:p>
        </p:txBody>
      </p:sp>
      <p:sp>
        <p:nvSpPr>
          <p:cNvPr id="76" name="TextBox 75">
            <a:extLst>
              <a:ext uri="{FF2B5EF4-FFF2-40B4-BE49-F238E27FC236}">
                <a16:creationId xmlns:a16="http://schemas.microsoft.com/office/drawing/2014/main" id="{FF9CD476-BAC6-960F-9510-0B7C00633661}"/>
              </a:ext>
            </a:extLst>
          </p:cNvPr>
          <p:cNvSpPr txBox="1"/>
          <p:nvPr/>
        </p:nvSpPr>
        <p:spPr>
          <a:xfrm>
            <a:off x="922304" y="1221441"/>
            <a:ext cx="1804550" cy="338554"/>
          </a:xfrm>
          <a:prstGeom prst="rect">
            <a:avLst/>
          </a:prstGeom>
          <a:noFill/>
        </p:spPr>
        <p:txBody>
          <a:bodyPr wrap="square" rtlCol="0">
            <a:spAutoFit/>
          </a:bodyPr>
          <a:lstStyle/>
          <a:p>
            <a:r>
              <a:rPr lang="en-IN" sz="1600" dirty="0">
                <a:latin typeface="Futura Bk BT" panose="020B0502020204020303" pitchFamily="34" charset="0"/>
              </a:rPr>
              <a:t>Production Sites</a:t>
            </a:r>
          </a:p>
        </p:txBody>
      </p:sp>
    </p:spTree>
    <p:extLst>
      <p:ext uri="{BB962C8B-B14F-4D97-AF65-F5344CB8AC3E}">
        <p14:creationId xmlns:p14="http://schemas.microsoft.com/office/powerpoint/2010/main" val="3921655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7ED115F0-3994-4668-B949-C36213F64E0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5A3129AD-8B6B-4022-90AA-73405591CB7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337D5252-9629-49BB-9EE1-6EF275E21CA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E7F03FAD-5FE2-4E05-933B-C0EE627C287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52107EC6-D54F-46AC-97D4-4A7E690FD31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3795C9EC-1196-4E36-98E5-28579F2E316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EE885828-03AC-46AB-85D0-44B8BBCF799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78D9CBC7-7848-40AA-ADFD-090A48B7593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914A6C9F-2EF9-4392-83A7-ACAE14C6FAF7}"/>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502B9F59-D7FE-49D6-B582-C9492C7BB42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5FFE33CD-CA6E-4B56-A1F0-3023B9DB4822}"/>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3DE3ABBF-6E7F-461D-B38A-8F9E1B03A369}"/>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4B861F7F-6D7C-4C03-9EED-611F52D9E5E0}"/>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0707FA8-BB8A-4407-A4AA-9967018759B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Waxes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Stearic acid amide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2A9F8DAD-5057-4A92-9F42-3D3238CC65B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F0964D47-5560-4D55-86A4-1E5FBDFB66E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9BF896F6-3394-438D-B9BF-2159EB5BF09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144CB66A-D927-42EC-8879-491BB9FC0C8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0307CD78-40FC-4EC8-B7AB-AE08F592D06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CADAC224-0C34-4FD4-A1A2-63A8CB73177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42FCE549-C6EE-4D78-A7D0-C89A876ECC6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CA41D28A-704D-4872-B570-F24CC342167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9911E38A-C3F3-479C-8C34-E7BA72846BD1}"/>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56B31F14-DBF0-4B96-AE51-CE65D5B4D38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438F8C15-CB39-4D03-922C-CFF7BA4748E8}"/>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94A2C7AE-9F24-4DD2-8691-6D7C5B46C19F}"/>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88E52209-662F-428D-8C2F-30992CF73ABF}"/>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2E14170-8FBB-4E07-AD98-635E8CEDCC3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PMHS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6E1DC17-C5CB-4413-9A1D-763731860573}"/>
              </a:ext>
            </a:extLst>
          </p:cNvPr>
          <p:cNvPicPr>
            <a:picLocks noChangeAspect="1"/>
          </p:cNvPicPr>
          <p:nvPr/>
        </p:nvPicPr>
        <p:blipFill rotWithShape="1">
          <a:blip r:embed="rId2">
            <a:extLst>
              <a:ext uri="{28A0092B-C50C-407E-A947-70E740481C1C}">
                <a14:useLocalDpi xmlns:a14="http://schemas.microsoft.com/office/drawing/2010/main" val="0"/>
              </a:ext>
            </a:extLst>
          </a:blip>
          <a:srcRect t="19658"/>
          <a:stretch/>
        </p:blipFill>
        <p:spPr>
          <a:xfrm>
            <a:off x="-991" y="0"/>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PAPER</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757D9A1-04F7-4DEC-8429-B5A19868313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88199EEB-860C-4BC7-9FE9-74650B9D284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DD6D2E1-D8BC-43DD-B600-3642D4E5708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F26AB93F-B735-460B-8D76-1DC1FAF8425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2C79E00B-DEAA-4F83-9BEE-C0A239C7305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941255"/>
      </p:ext>
    </p:extLst>
  </p:cSld>
  <p:clrMapOvr>
    <a:masterClrMapping/>
  </p:clrMapOvr>
</p:sld>
</file>

<file path=ppt/slides/slide5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C6F72D4-8553-4BD5-B0C3-9495919B99B5}"/>
              </a:ext>
            </a:extLst>
          </p:cNvPr>
          <p:cNvPicPr>
            <a:picLocks noChangeAspect="1"/>
          </p:cNvPicPr>
          <p:nvPr/>
        </p:nvPicPr>
        <p:blipFill rotWithShape="1">
          <a:blip r:embed="rId2">
            <a:extLst>
              <a:ext uri="{28A0092B-C50C-407E-A947-70E740481C1C}">
                <a14:useLocalDpi xmlns:a14="http://schemas.microsoft.com/office/drawing/2010/main" val="0"/>
              </a:ext>
            </a:extLst>
          </a:blip>
          <a:srcRect t="15320"/>
          <a:stretch/>
        </p:blipFill>
        <p:spPr>
          <a:xfrm>
            <a:off x="-7474" y="-1"/>
            <a:ext cx="12191999" cy="6869089"/>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PAPER</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4637E79D-435A-4B6B-9637-CBBC88707593}"/>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Anti-Blocking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Color Change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Color Former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Corrosion Inhibitor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Defoamer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Developer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Flocculant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Sensitizer</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F139A89D-6D8D-4F06-9578-6C1FA497834B}"/>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Carbonless Paper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Printing Inks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Thermal Paper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VCI Papers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 End</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50506302"/>
      </p:ext>
    </p:extLst>
  </p:cSld>
  <p:clrMapOvr>
    <a:masterClrMapping/>
  </p:clrMapOvr>
</p:sld>
</file>

<file path=ppt/slides/slide5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7C8962D-AE5D-4149-917F-1365777069A6}"/>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3DE58B06-3509-444B-9677-E7B9DE7D728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A51C2939-D91E-4C8F-8997-56A3F19E18E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4286A9F4-E910-46EB-8061-8A1090D00DE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8444EECF-0964-46DC-BEB7-5682FECE2E4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9"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0"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63142879"/>
      </p:ext>
    </p:extLst>
  </p:cSld>
  <p:clrMapOvr>
    <a:masterClrMapping/>
  </p:clrMapOvr>
</p:sld>
</file>

<file path=ppt/slides/slide5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786E5CC2-B372-45F6-92CF-1DFF6FCB408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E358C2FA-75C8-4286-999F-DCD7B1276BE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BFDBB69C-DEBE-4D57-823E-C34A83D06DD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F68BD6ED-96C1-4B2F-A9E1-11973E0BEB9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83312A7-3508-49EE-95A7-7C278B699A7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Color Formers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Crystal violet lactone (CVL)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WinCon-1</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WinCon-2</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WinCon-205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WinCon-Green</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AAC8F222-0D26-455C-9C4D-187EF35EC59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4ADEA5FA-07B4-417B-9C86-0B2CC8FFBDC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FFBE27C5-2BDB-4009-8F11-270090FF0E9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3A580214-DB55-4E47-BD26-4E825CA0A39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900F833-3495-464D-BC73-9E04162F6F5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Developers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WinCon-8</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4F0B1878-9C9E-4978-8BBE-68FA934028E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F108E4A8-5A15-4B0A-9BD7-66D8D9FAD97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3C86387D-C724-4942-A9C2-92E3C83D943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384B5BDA-B916-47DF-A12B-52507B26235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A53CD98-B44B-4B35-A66D-A2C98AFD701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Sensitizers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 terephthalate (DMT)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Diphenoxyethane (DPE)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Diphenyl sulfone (DPS)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glycol m-tolyl ether (EGTE)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ß-Naphthylbenzylether (NBE, BON)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Stearic acid amide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194CF8D9-C195-459A-971B-BFD4510EC88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B19F8FAF-80E0-45AC-BD8D-35C7423616E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B5823D8E-3250-4552-A941-0E39D10A6D0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A0FA066E-0585-4F57-9FA8-0D2C2F8307A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9B6D8F2-1767-4734-8D34-0FC247DF247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zirconium carbonate (AZC)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TSI</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hand holding a rock above water&#10;&#10;Description automatically generated with low confidence">
            <a:extLst>
              <a:ext uri="{FF2B5EF4-FFF2-40B4-BE49-F238E27FC236}">
                <a16:creationId xmlns:a16="http://schemas.microsoft.com/office/drawing/2014/main" id="{C96314B2-56A9-43E5-A6C8-4A7B44CEBD2B}"/>
              </a:ext>
            </a:extLst>
          </p:cNvPr>
          <p:cNvPicPr>
            <a:picLocks noChangeAspect="1"/>
          </p:cNvPicPr>
          <p:nvPr/>
        </p:nvPicPr>
        <p:blipFill rotWithShape="1">
          <a:blip r:embed="rId2">
            <a:extLst>
              <a:ext uri="{28A0092B-C50C-407E-A947-70E740481C1C}">
                <a14:useLocalDpi xmlns:a14="http://schemas.microsoft.com/office/drawing/2010/main" val="0"/>
              </a:ext>
            </a:extLst>
          </a:blip>
          <a:srcRect l="10820" t="16908" b="9411"/>
          <a:stretch/>
        </p:blipFill>
        <p:spPr>
          <a:xfrm>
            <a:off x="-9617" y="0"/>
            <a:ext cx="12192000"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11304"/>
            <a:ext cx="5598160" cy="686930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PLASTICS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757D9A1-04F7-4DEC-8429-B5A19868313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88199EEB-860C-4BC7-9FE9-74650B9D284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DD6D2E1-D8BC-43DD-B600-3642D4E5708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F26AB93F-B735-460B-8D76-1DC1FAF8425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2C79E00B-DEAA-4F83-9BEE-C0A239C7305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800780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2DABF0EF-01B1-416F-A69F-E45A125D55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platzhalter 23">
            <a:extLst>
              <a:ext uri="{FF2B5EF4-FFF2-40B4-BE49-F238E27FC236}">
                <a16:creationId xmlns:a16="http://schemas.microsoft.com/office/drawing/2014/main" id="{9201B3FB-BA57-4A9C-8A6E-B69ACB3008CD}"/>
              </a:ext>
            </a:extLst>
          </p:cNvPr>
          <p:cNvSpPr txBox="1">
            <a:spLocks noChangeAspect="1"/>
          </p:cNvSpPr>
          <p:nvPr/>
        </p:nvSpPr>
        <p:spPr>
          <a:xfrm>
            <a:off x="394636" y="436255"/>
            <a:ext cx="4549064" cy="65139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a:rPr>
              <a:t>OUR VISION &amp; MISSION</a:t>
            </a:r>
          </a:p>
        </p:txBody>
      </p:sp>
      <p:pic>
        <p:nvPicPr>
          <p:cNvPr id="7" name="Picture 6">
            <a:extLst>
              <a:ext uri="{FF2B5EF4-FFF2-40B4-BE49-F238E27FC236}">
                <a16:creationId xmlns:a16="http://schemas.microsoft.com/office/drawing/2014/main" id="{D9626B66-D97B-4CBB-8CFE-91717A169C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3" y="4805915"/>
            <a:ext cx="1511059" cy="2214841"/>
          </a:xfrm>
          <a:prstGeom prst="rect">
            <a:avLst/>
          </a:prstGeom>
        </p:spPr>
      </p:pic>
      <p:sp>
        <p:nvSpPr>
          <p:cNvPr id="3" name="TextBox 2">
            <a:extLst>
              <a:ext uri="{FF2B5EF4-FFF2-40B4-BE49-F238E27FC236}">
                <a16:creationId xmlns:a16="http://schemas.microsoft.com/office/drawing/2014/main" id="{45B87E55-E033-DA31-2C6C-4D678131128A}"/>
              </a:ext>
            </a:extLst>
          </p:cNvPr>
          <p:cNvSpPr txBox="1"/>
          <p:nvPr/>
        </p:nvSpPr>
        <p:spPr>
          <a:xfrm>
            <a:off x="1906795" y="4412326"/>
            <a:ext cx="8378410" cy="2005164"/>
          </a:xfrm>
          <a:prstGeom prst="rect">
            <a:avLst/>
          </a:prstGeom>
          <a:noFill/>
        </p:spPr>
        <p:txBody>
          <a:bodyPr wrap="square">
            <a:spAutoFit/>
          </a:bodyPr>
          <a:lstStyle/>
          <a:p>
            <a:pPr>
              <a:lnSpc>
                <a:spcPct val="105000"/>
              </a:lnSpc>
              <a:spcAft>
                <a:spcPts val="800"/>
              </a:spcAft>
            </a:pPr>
            <a:r>
              <a:rPr lang="en-US" sz="1600" b="1" dirty="0">
                <a:latin typeface="Futura"/>
                <a:ea typeface="FangSong"/>
                <a:cs typeface="Times New Roman"/>
              </a:rPr>
              <a:t>Our Mission </a:t>
            </a:r>
          </a:p>
          <a:p>
            <a:pPr marL="0" marR="0">
              <a:lnSpc>
                <a:spcPct val="105000"/>
              </a:lnSpc>
              <a:spcBef>
                <a:spcPts val="0"/>
              </a:spcBef>
              <a:spcAft>
                <a:spcPts val="800"/>
              </a:spcAft>
            </a:pPr>
            <a:r>
              <a:rPr lang="en-GB" sz="1400" dirty="0">
                <a:effectLst/>
                <a:latin typeface="Futura"/>
                <a:ea typeface="Calibri" panose="020F0502020204030204" pitchFamily="34" charset="0"/>
              </a:rPr>
              <a:t>Our mission is to create value </a:t>
            </a:r>
            <a:r>
              <a:rPr lang="en-US" sz="1400" dirty="0">
                <a:effectLst/>
                <a:latin typeface="Futura"/>
                <a:ea typeface="Calibri" panose="020F0502020204030204" pitchFamily="34" charset="0"/>
              </a:rPr>
              <a:t>as a sustainable solution provider for our business partners.</a:t>
            </a:r>
          </a:p>
          <a:p>
            <a:pPr marL="0" marR="0">
              <a:lnSpc>
                <a:spcPct val="105000"/>
              </a:lnSpc>
              <a:spcBef>
                <a:spcPts val="0"/>
              </a:spcBef>
              <a:spcAft>
                <a:spcPts val="800"/>
              </a:spcAft>
            </a:pPr>
            <a:r>
              <a:rPr lang="en-US" sz="1400" dirty="0">
                <a:effectLst/>
                <a:latin typeface="Futura"/>
                <a:ea typeface="Calibri" panose="020F0502020204030204" pitchFamily="34" charset="0"/>
              </a:rPr>
              <a:t>Based on our global network, a highly motivated and experienced team, we listen to your requirements and provide sustainable solutions for your challenges in sourcing, distribution and manufacturing of specialty chemicals.  We connect the strength of our partners to create a long-term value and </a:t>
            </a:r>
            <a:r>
              <a:rPr lang="en-GB" sz="1400" dirty="0">
                <a:effectLst/>
                <a:latin typeface="Futura"/>
                <a:ea typeface="Calibri" panose="020F0502020204030204" pitchFamily="34" charset="0"/>
              </a:rPr>
              <a:t>provide tailor made solutions.</a:t>
            </a:r>
            <a:r>
              <a:rPr lang="en-GB" sz="1400" b="1" dirty="0">
                <a:effectLst/>
                <a:latin typeface="Futura"/>
                <a:ea typeface="Calibri" panose="020F0502020204030204" pitchFamily="34" charset="0"/>
              </a:rPr>
              <a:t> </a:t>
            </a:r>
            <a:endParaRPr lang="en-US" sz="1400" dirty="0">
              <a:effectLst/>
              <a:latin typeface="Futura"/>
              <a:ea typeface="Calibri" panose="020F0502020204030204" pitchFamily="34" charset="0"/>
            </a:endParaRPr>
          </a:p>
          <a:p>
            <a:pPr marL="0" marR="0">
              <a:lnSpc>
                <a:spcPct val="107000"/>
              </a:lnSpc>
              <a:spcBef>
                <a:spcPts val="0"/>
              </a:spcBef>
              <a:spcAft>
                <a:spcPts val="800"/>
              </a:spcAft>
            </a:pPr>
            <a:r>
              <a:rPr lang="en-US" sz="1400" b="1" dirty="0">
                <a:effectLst/>
                <a:latin typeface="Futura"/>
                <a:ea typeface="FangSong" panose="02010609060101010101" pitchFamily="49" charset="-122"/>
                <a:cs typeface="Times New Roman" panose="02020603050405020304" pitchFamily="18" charset="0"/>
              </a:rPr>
              <a:t>Our mission is to create value. Our promise is our name - Connect </a:t>
            </a:r>
            <a:endParaRPr kumimoji="1" lang="en-US" sz="1400" b="1" dirty="0">
              <a:solidFill>
                <a:schemeClr val="bg2">
                  <a:lumMod val="50000"/>
                </a:schemeClr>
              </a:solidFill>
              <a:latin typeface="Futura"/>
              <a:ea typeface="FangSong" panose="02010609060101010101" pitchFamily="49" charset="-122"/>
            </a:endParaRPr>
          </a:p>
        </p:txBody>
      </p:sp>
      <p:sp>
        <p:nvSpPr>
          <p:cNvPr id="8" name="TextBox 7">
            <a:extLst>
              <a:ext uri="{FF2B5EF4-FFF2-40B4-BE49-F238E27FC236}">
                <a16:creationId xmlns:a16="http://schemas.microsoft.com/office/drawing/2014/main" id="{E45081B5-B960-3570-9441-75AD7E2CE898}"/>
              </a:ext>
            </a:extLst>
          </p:cNvPr>
          <p:cNvSpPr txBox="1"/>
          <p:nvPr/>
        </p:nvSpPr>
        <p:spPr>
          <a:xfrm>
            <a:off x="452145" y="2266371"/>
            <a:ext cx="8493072" cy="364972"/>
          </a:xfrm>
          <a:prstGeom prst="rect">
            <a:avLst/>
          </a:prstGeom>
          <a:noFill/>
        </p:spPr>
        <p:txBody>
          <a:bodyPr wrap="square" lIns="91440" tIns="45720" rIns="91440" bIns="45720" anchor="t">
            <a:spAutoFit/>
          </a:bodyPr>
          <a:lstStyle/>
          <a:p>
            <a:pPr>
              <a:lnSpc>
                <a:spcPct val="107000"/>
              </a:lnSpc>
              <a:spcAft>
                <a:spcPts val="800"/>
              </a:spcAft>
            </a:pPr>
            <a:r>
              <a:rPr lang="en-US" b="1" dirty="0">
                <a:latin typeface="Futura"/>
                <a:ea typeface="FangSong"/>
                <a:cs typeface="Times New Roman"/>
              </a:rPr>
              <a:t>Our Vision </a:t>
            </a:r>
          </a:p>
        </p:txBody>
      </p:sp>
      <p:sp>
        <p:nvSpPr>
          <p:cNvPr id="9" name="TextBox 8">
            <a:extLst>
              <a:ext uri="{FF2B5EF4-FFF2-40B4-BE49-F238E27FC236}">
                <a16:creationId xmlns:a16="http://schemas.microsoft.com/office/drawing/2014/main" id="{A08E9B05-8004-47CE-B26B-0ABC6A67C2E5}"/>
              </a:ext>
            </a:extLst>
          </p:cNvPr>
          <p:cNvSpPr txBox="1"/>
          <p:nvPr/>
        </p:nvSpPr>
        <p:spPr>
          <a:xfrm>
            <a:off x="452146" y="2764521"/>
            <a:ext cx="7273871" cy="954107"/>
          </a:xfrm>
          <a:prstGeom prst="rect">
            <a:avLst/>
          </a:prstGeom>
          <a:noFill/>
        </p:spPr>
        <p:txBody>
          <a:bodyPr wrap="square">
            <a:spAutoFit/>
          </a:bodyPr>
          <a:lstStyle/>
          <a:p>
            <a:pPr marL="0" marR="0">
              <a:spcBef>
                <a:spcPts val="0"/>
              </a:spcBef>
              <a:spcAft>
                <a:spcPts val="0"/>
              </a:spcAft>
            </a:pPr>
            <a:r>
              <a:rPr lang="en-US" sz="1400" dirty="0">
                <a:latin typeface="Futura"/>
              </a:rPr>
              <a:t>With our entrepreneurial spirit, we strive to provide the highest level of service. Connect Chemicals offers sustainable solutions, to be recognized as a premier chemical hybrid company with a comprehensive service portfolio in production as well as sourcing &amp; distribution enabling global growth.</a:t>
            </a:r>
          </a:p>
        </p:txBody>
      </p:sp>
    </p:spTree>
    <p:extLst>
      <p:ext uri="{BB962C8B-B14F-4D97-AF65-F5344CB8AC3E}">
        <p14:creationId xmlns:p14="http://schemas.microsoft.com/office/powerpoint/2010/main" val="1103237002"/>
      </p:ext>
    </p:extLst>
  </p:cSld>
  <p:clrMapOvr>
    <a:masterClrMapping/>
  </p:clrMapOvr>
</p:sld>
</file>

<file path=ppt/slides/slide6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olorful, different, several&#10;&#10;Description automatically generated">
            <a:extLst>
              <a:ext uri="{FF2B5EF4-FFF2-40B4-BE49-F238E27FC236}">
                <a16:creationId xmlns:a16="http://schemas.microsoft.com/office/drawing/2014/main" id="{4A9833B2-1062-42FC-A7C2-E59DA43D38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6679"/>
            <a:ext cx="12206948" cy="8148787"/>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986679"/>
            <a:ext cx="8874760" cy="8148787"/>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endParaRPr lang="de-DE" sz="5000" spc="-150" dirty="0">
              <a:solidFill>
                <a:srgbClr val="91CFF0"/>
              </a:solidFill>
              <a:latin typeface="Futura Bk BT" panose="020B0502020204020303" pitchFamily="34" charset="0"/>
            </a:endParaRPr>
          </a:p>
          <a:p>
            <a:r>
              <a:rPr lang="de-DE" sz="5000" spc="-150" dirty="0">
                <a:solidFill>
                  <a:srgbClr val="91CFF0"/>
                </a:solidFill>
                <a:latin typeface="Futura Bk BT" panose="020B0502020204020303" pitchFamily="34" charset="0"/>
              </a:rPr>
              <a:t>PLASTICS</a:t>
            </a:r>
            <a:endParaRPr lang="en-IN" sz="5000" dirty="0"/>
          </a:p>
          <a:p>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7B8956A4-3127-4AE2-820F-4A9579C8C3A7}"/>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Antistatic</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Catalyst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Plasticizer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Shortstopping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Solvent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Stabilizer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Tear Resistance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UV Absorber </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Other</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264CD980-9169-4FC7-95BD-0481AC326CC5}"/>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ABS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Acrylic Fibers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Adhesives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Cellophane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Cellulose Acetate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Cellulose Esters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Extrusion</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Lubricants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PES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Plasticizers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Polyester</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Polyimide Films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Polymer Processing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911770718"/>
      </p:ext>
    </p:extLst>
  </p:cSld>
  <p:clrMapOvr>
    <a:masterClrMapping/>
  </p:clrMapOvr>
</p:sld>
</file>

<file path=ppt/slides/slide6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olorful, different, several&#10;&#10;Description automatically generated">
            <a:extLst>
              <a:ext uri="{FF2B5EF4-FFF2-40B4-BE49-F238E27FC236}">
                <a16:creationId xmlns:a16="http://schemas.microsoft.com/office/drawing/2014/main" id="{4A9833B2-1062-42FC-A7C2-E59DA43D38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6679"/>
            <a:ext cx="12206948" cy="8148787"/>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986679"/>
            <a:ext cx="8874760" cy="8148787"/>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endParaRPr lang="de-DE" sz="5000" spc="-150" dirty="0">
              <a:solidFill>
                <a:srgbClr val="91CFF0"/>
              </a:solidFill>
              <a:latin typeface="Futura Bk BT" panose="020B0502020204020303" pitchFamily="34" charset="0"/>
            </a:endParaRPr>
          </a:p>
          <a:p>
            <a:r>
              <a:rPr lang="de-DE" sz="5000" spc="-150" dirty="0">
                <a:solidFill>
                  <a:srgbClr val="91CFF0"/>
                </a:solidFill>
                <a:latin typeface="Futura Bk BT" panose="020B0502020204020303" pitchFamily="34" charset="0"/>
              </a:rPr>
              <a:t>PLASTICS</a:t>
            </a:r>
            <a:endParaRPr lang="en-IN" sz="5000" dirty="0"/>
          </a:p>
          <a:p>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4" name="Table 114">
            <a:extLst>
              <a:ext uri="{FF2B5EF4-FFF2-40B4-BE49-F238E27FC236}">
                <a16:creationId xmlns:a16="http://schemas.microsoft.com/office/drawing/2014/main" id="{22528108-0FB4-4802-A449-C8CBA9930C97}"/>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Polyurethane 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PVC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PVC Film</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911770718"/>
      </p:ext>
    </p:extLst>
  </p:cSld>
  <p:clrMapOvr>
    <a:masterClrMapping/>
  </p:clrMapOvr>
</p:sld>
</file>

<file path=ppt/slides/slide6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04BAFF4-4E6F-4F8F-AFBE-6C21D618F615}"/>
              </a:ext>
            </a:extLst>
          </p:cNvPr>
          <p:cNvPicPr>
            <a:picLocks noChangeAspect="1"/>
          </p:cNvPicPr>
          <p:nvPr/>
        </p:nvPicPr>
        <p:blipFill rotWithShape="1">
          <a:blip r:embed="rId2">
            <a:extLst>
              <a:ext uri="{28A0092B-C50C-407E-A947-70E740481C1C}">
                <a14:useLocalDpi xmlns:a14="http://schemas.microsoft.com/office/drawing/2010/main" val="0"/>
              </a:ext>
            </a:extLst>
          </a:blip>
          <a:srcRect t="16768" r="6072" b="6353"/>
          <a:stretch/>
        </p:blipFill>
        <p:spPr>
          <a:xfrm>
            <a:off x="0" y="-1"/>
            <a:ext cx="12189586" cy="6849648"/>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1"/>
            <a:ext cx="7434580" cy="6858001"/>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PLASTICS</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endParaRPr lang="de-DE" sz="1600" dirty="0">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7" name="object 21">
            <a:hlinkClick r:id="rId5"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6"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
        <p:nvSpPr>
          <p:cNvPr id="23" name="TextBox 22">
            <a:extLst>
              <a:ext uri="{FF2B5EF4-FFF2-40B4-BE49-F238E27FC236}">
                <a16:creationId xmlns:a16="http://schemas.microsoft.com/office/drawing/2014/main" id="{8218D8EE-E37D-47AA-B925-290802D0BE82}"/>
              </a:ext>
            </a:extLst>
          </p:cNvPr>
          <p:cNvSpPr txBox="1"/>
          <p:nvPr/>
        </p:nvSpPr>
        <p:spPr>
          <a:xfrm>
            <a:off x="2256020" y="3376987"/>
            <a:ext cx="7001632" cy="3416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o-Ethoxyaniline (OEA) </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Polyisobutylene (PIB)</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Propylene carbonate (PC)</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Sodium sarcosinate 40%</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Stearic acid amide</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 isopropyl titanate (TIPT)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Tetra-2-ethylhexyl titanate (T2EHT)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Tetra-ethyltitanate </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Tetra-n-butyl titanate</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Titamix 80/20 (TIPT/TNBT)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Tributyl phosphate (TBP)</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Triethyl phosphate</a:t>
            </a:r>
          </a:p>
        </p:txBody>
      </p:sp>
    </p:spTree>
    <p:extLst>
      <p:ext uri="{BB962C8B-B14F-4D97-AF65-F5344CB8AC3E}">
        <p14:creationId xmlns:p14="http://schemas.microsoft.com/office/powerpoint/2010/main" val="2292438939"/>
      </p:ext>
    </p:extLst>
  </p:cSld>
  <p:clrMapOvr>
    <a:masterClrMapping/>
  </p:clrMapOvr>
</p:sld>
</file>

<file path=ppt/slides/slide6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04BAFF4-4E6F-4F8F-AFBE-6C21D618F615}"/>
              </a:ext>
            </a:extLst>
          </p:cNvPr>
          <p:cNvPicPr>
            <a:picLocks noChangeAspect="1"/>
          </p:cNvPicPr>
          <p:nvPr/>
        </p:nvPicPr>
        <p:blipFill rotWithShape="1">
          <a:blip r:embed="rId2">
            <a:extLst>
              <a:ext uri="{28A0092B-C50C-407E-A947-70E740481C1C}">
                <a14:useLocalDpi xmlns:a14="http://schemas.microsoft.com/office/drawing/2010/main" val="0"/>
              </a:ext>
            </a:extLst>
          </a:blip>
          <a:srcRect t="16768" r="6072" b="6353"/>
          <a:stretch/>
        </p:blipFill>
        <p:spPr>
          <a:xfrm>
            <a:off x="0" y="-1"/>
            <a:ext cx="12189586" cy="6849648"/>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1"/>
            <a:ext cx="7434580" cy="6858001"/>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PLASTICS</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endParaRPr lang="de-DE" sz="1600" dirty="0">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7" name="object 21">
            <a:hlinkClick r:id="rId5"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6"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
        <p:nvSpPr>
          <p:cNvPr id="23" name="TextBox 22">
            <a:extLst>
              <a:ext uri="{FF2B5EF4-FFF2-40B4-BE49-F238E27FC236}">
                <a16:creationId xmlns:a16="http://schemas.microsoft.com/office/drawing/2014/main" id="{A46CE7CD-30F1-46B6-8145-BDC92130134E}"/>
              </a:ext>
            </a:extLst>
          </p:cNvPr>
          <p:cNvSpPr txBox="1"/>
          <p:nvPr/>
        </p:nvSpPr>
        <p:spPr>
          <a:xfrm>
            <a:off x="2256020" y="3376987"/>
            <a:ext cx="7001632" cy="3416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Triphenyl phosphate (TPP)</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Tris (1-chloro-2-isopropyl) phosphate (TCPP)</a:t>
            </a:r>
          </a:p>
        </p:txBody>
      </p:sp>
    </p:spTree>
    <p:extLst>
      <p:ext uri="{BB962C8B-B14F-4D97-AF65-F5344CB8AC3E}">
        <p14:creationId xmlns:p14="http://schemas.microsoft.com/office/powerpoint/2010/main" val="22924389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011D310-762F-45A0-AB17-08679513CD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5" action="ppaction://hlinksldjump"/>
            <a:extLst>
              <a:ext uri="{FF2B5EF4-FFF2-40B4-BE49-F238E27FC236}">
                <a16:creationId xmlns:a16="http://schemas.microsoft.com/office/drawing/2014/main" id="{E36809DA-7E57-4D0C-9BFB-C0FA30DE200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10D68025-39BC-408C-8A12-0FFC05621FBD}"/>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CB63D7D9-1187-4BB2-9981-496C5AFFAE7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1FE12806-EB12-4C13-B5A4-85FBD9535E1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B59748D1-837E-47E8-88C0-623FA7B2E51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030739480"/>
      </p:ext>
    </p:extLst>
  </p:cSld>
  <p:clrMapOvr>
    <a:masterClrMapping/>
  </p:clrMapOvr>
</p:sld>
</file>

<file path=ppt/slides/slide6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bIns="4572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3" action="ppaction://hlinksldjump"/>
            <a:extLst>
              <a:ext uri="{FF2B5EF4-FFF2-40B4-BE49-F238E27FC236}">
                <a16:creationId xmlns:a16="http://schemas.microsoft.com/office/drawing/2014/main" id="{CD5B5A07-DD6D-4998-821C-D7D5B397409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4" action="ppaction://hlinksldjump"/>
            <a:extLst>
              <a:ext uri="{FF2B5EF4-FFF2-40B4-BE49-F238E27FC236}">
                <a16:creationId xmlns:a16="http://schemas.microsoft.com/office/drawing/2014/main" id="{2E7E4E57-A167-4908-B4E6-C5BD4480566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5" action="ppaction://hlinksldjump"/>
            <a:extLst>
              <a:ext uri="{FF2B5EF4-FFF2-40B4-BE49-F238E27FC236}">
                <a16:creationId xmlns:a16="http://schemas.microsoft.com/office/drawing/2014/main" id="{0E56EF8A-9DB4-49BF-87D1-0E00D4B6DA2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6" action="ppaction://hlinksldjump"/>
            <a:extLst>
              <a:ext uri="{FF2B5EF4-FFF2-40B4-BE49-F238E27FC236}">
                <a16:creationId xmlns:a16="http://schemas.microsoft.com/office/drawing/2014/main" id="{D9C55C0A-885E-4219-9BAB-ED1376D84A2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7" action="ppaction://hlinksldjump"/>
            <a:extLst>
              <a:ext uri="{FF2B5EF4-FFF2-40B4-BE49-F238E27FC236}">
                <a16:creationId xmlns:a16="http://schemas.microsoft.com/office/drawing/2014/main" id="{FE77BA5E-7A1C-41F9-ADDB-1BFF17F5AFE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8" action="ppaction://hlinksldjump"/>
            <a:extLst>
              <a:ext uri="{FF2B5EF4-FFF2-40B4-BE49-F238E27FC236}">
                <a16:creationId xmlns:a16="http://schemas.microsoft.com/office/drawing/2014/main" id="{5AB9AF41-C815-4659-8362-457F99E96FF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9" action="ppaction://hlinksldjump"/>
            <a:extLst>
              <a:ext uri="{FF2B5EF4-FFF2-40B4-BE49-F238E27FC236}">
                <a16:creationId xmlns:a16="http://schemas.microsoft.com/office/drawing/2014/main" id="{D0FE319B-3C6B-459E-BF2D-76684AF6FC3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0" action="ppaction://hlinksldjump"/>
            <a:extLst>
              <a:ext uri="{FF2B5EF4-FFF2-40B4-BE49-F238E27FC236}">
                <a16:creationId xmlns:a16="http://schemas.microsoft.com/office/drawing/2014/main" id="{6961C6DA-DEDE-4DD5-882C-6BF208ABF15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9" name="object 21">
            <a:hlinkClick r:id="rId11" action="ppaction://hlinksldjump"/>
            <a:extLst>
              <a:ext uri="{FF2B5EF4-FFF2-40B4-BE49-F238E27FC236}">
                <a16:creationId xmlns:a16="http://schemas.microsoft.com/office/drawing/2014/main" id="{3B0F02E3-1A1C-43F2-BCC1-4B9C4F8FD5B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F4C5CB26-6CEA-4911-B506-1FEAFB3FD3CB}"/>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08D5C483-210A-4DBD-9166-269827683171}"/>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C2AAE8B4-B971-478A-B6D1-2091C2373FF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2" action="ppaction://hlinksldjump"/>
              <a:extLst>
                <a:ext uri="{FF2B5EF4-FFF2-40B4-BE49-F238E27FC236}">
                  <a16:creationId xmlns:a16="http://schemas.microsoft.com/office/drawing/2014/main" id="{23BA4078-B337-4C1C-8448-0DBAF29D2C9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619187221"/>
      </p:ext>
    </p:extLst>
  </p:cSld>
  <p:clrMapOvr>
    <a:masterClrMapping/>
  </p:clrMapOvr>
</p:sld>
</file>

<file path=ppt/slides/slide6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393CC065-5F96-471B-A4F1-3735075C2BC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4BDCE48F-037E-44CC-BD71-4676421073B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FD88D8E-6B61-4370-854A-F3C0B8D63D0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7379B68-7102-4382-812A-59A879DAFC1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A4AC9BB9-7756-4145-94BA-2B614C9647B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E59FDFFB-BB15-4375-A6C2-2A623306631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F4FC1236-9906-43A2-BF29-EAC805FA1E9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70A2CB2-3500-4922-8E59-D650CBE3DE5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F4269CB-54D8-4AD1-BA90-9C54CF7BD8F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Amines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Diethylhydroxylamine (DEHA85)</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5385B960-7377-4EE4-9DCD-1D70A4E0F3E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03D909B2-6902-457F-9EED-3D9EBF4294D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4AB40E39-88A4-4601-A4E5-41E2A198288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71844E67-621A-4FD9-95E9-71FEE1490FC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FD6072CF-49D4-496A-84DB-99B84CC9A90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460857A3-8ABB-428B-8362-7DB70477291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1A889A40-C6F0-4D13-9561-301C724D29B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17A2B563-10CE-4C72-9994-CB258A9AAD6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EADBA04-38F5-4E57-8C4A-270826D7851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1,3-dibromo-5,5-dimethylhydantoin (DBDMH)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35F76105-6423-4E5D-A86B-32C4FB13D1C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119B3E26-6B0A-4092-B877-F00562A0CF1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E80D66E-3216-4650-94D7-778F83C1C3D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F1FE0557-C3C3-4BE0-BB7D-0E91E4E4A16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D0072431-7AB7-40EB-9486-4B91613024B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6C57DF46-FAFD-4D54-80AC-4737CC9C364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0400B317-0C01-4A46-AD3A-52FF392BE6E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7022D8CC-FE44-40CD-91BE-D11BBFD3693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6A52545-D10E-4580-A933-B6E9373422F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40% sodium salt solution (BTA 40%)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2-Mercaptobenzothiazole sodium salt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Connect 190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Hydroxyphosphono-acetic acid (HPAA)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5E6805C0-2620-428A-890D-32628E077F6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0CE68449-6D7E-4711-AA4F-F822BFC75E9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3795577B-2431-429F-94A2-39EFB3FD430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93F377AA-C2E5-4243-B4E7-9067C955531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D59A5FA4-0E79-49E7-89A4-A706D4892ED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6919998F-F63D-4A2D-822E-54C37D8A9C3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218A735E-D769-4ACF-8D5D-2AF2DD0AA43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BF7F5C15-38DF-4CF3-8F9A-153DFFAFB6C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C9C7211-6A5C-4014-BF6E-889724D93E3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Acrylamido-tertiary-butylsulfonic acid (ATBS)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Acrylamido-tertiary-butylsulfonic acid sodium salt 50%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con&#10;&#10;Description automatically generated with medium confidence">
            <a:extLst>
              <a:ext uri="{FF2B5EF4-FFF2-40B4-BE49-F238E27FC236}">
                <a16:creationId xmlns:a16="http://schemas.microsoft.com/office/drawing/2014/main" id="{4C195851-9605-40A3-97B0-105F211AC5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7908" y="675356"/>
            <a:ext cx="8443787" cy="5629191"/>
          </a:xfrm>
          <a:prstGeom prst="rect">
            <a:avLst/>
          </a:prstGeom>
        </p:spPr>
      </p:pic>
      <p:sp>
        <p:nvSpPr>
          <p:cNvPr id="6" name="Textplatzhalter 23">
            <a:extLst>
              <a:ext uri="{FF2B5EF4-FFF2-40B4-BE49-F238E27FC236}">
                <a16:creationId xmlns:a16="http://schemas.microsoft.com/office/drawing/2014/main" id="{9201B3FB-BA57-4A9C-8A6E-B69ACB3008CD}"/>
              </a:ext>
            </a:extLst>
          </p:cNvPr>
          <p:cNvSpPr txBox="1">
            <a:spLocks noChangeAspect="1"/>
          </p:cNvSpPr>
          <p:nvPr/>
        </p:nvSpPr>
        <p:spPr>
          <a:xfrm>
            <a:off x="394636" y="436255"/>
            <a:ext cx="4549064" cy="65139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a:rPr>
              <a:t>OUR VALUES</a:t>
            </a:r>
            <a:endParaRPr lang="de-DE" sz="5000" dirty="0">
              <a:solidFill>
                <a:srgbClr val="91CFF0"/>
              </a:solidFill>
              <a:latin typeface="Futura Bk BT" panose="020B0502020204020303" pitchFamily="34" charset="0"/>
            </a:endParaRPr>
          </a:p>
        </p:txBody>
      </p:sp>
      <p:sp>
        <p:nvSpPr>
          <p:cNvPr id="9" name="TextBox 8">
            <a:extLst>
              <a:ext uri="{FF2B5EF4-FFF2-40B4-BE49-F238E27FC236}">
                <a16:creationId xmlns:a16="http://schemas.microsoft.com/office/drawing/2014/main" id="{CD9F2EB9-1BA1-4289-8BAF-200F4D3331FB}"/>
              </a:ext>
            </a:extLst>
          </p:cNvPr>
          <p:cNvSpPr txBox="1"/>
          <p:nvPr/>
        </p:nvSpPr>
        <p:spPr>
          <a:xfrm>
            <a:off x="394636" y="1603390"/>
            <a:ext cx="7818783" cy="365869"/>
          </a:xfrm>
          <a:prstGeom prst="rect">
            <a:avLst/>
          </a:prstGeom>
          <a:noFill/>
        </p:spPr>
        <p:txBody>
          <a:bodyPr wrap="square" lIns="91440" tIns="45720" rIns="91440" bIns="45720" anchor="t">
            <a:spAutoFit/>
          </a:bodyPr>
          <a:lstStyle/>
          <a:p>
            <a:pPr marL="0" marR="0">
              <a:lnSpc>
                <a:spcPct val="107000"/>
              </a:lnSpc>
              <a:spcBef>
                <a:spcPts val="0"/>
              </a:spcBef>
              <a:spcAft>
                <a:spcPts val="800"/>
              </a:spcAft>
            </a:pPr>
            <a:endParaRPr lang="en-US" b="1" dirty="0">
              <a:solidFill>
                <a:srgbClr val="000000"/>
              </a:solidFill>
              <a:latin typeface="Futura"/>
              <a:ea typeface="FangSong" panose="02010609060101010101" pitchFamily="49" charset="-122"/>
              <a:cs typeface="Times New Roman"/>
            </a:endParaRPr>
          </a:p>
        </p:txBody>
      </p:sp>
      <p:sp>
        <p:nvSpPr>
          <p:cNvPr id="15" name="TextBox 14">
            <a:extLst>
              <a:ext uri="{FF2B5EF4-FFF2-40B4-BE49-F238E27FC236}">
                <a16:creationId xmlns:a16="http://schemas.microsoft.com/office/drawing/2014/main" id="{83434F86-F383-4EB8-8966-989B16E5FE4B}"/>
              </a:ext>
            </a:extLst>
          </p:cNvPr>
          <p:cNvSpPr txBox="1"/>
          <p:nvPr/>
        </p:nvSpPr>
        <p:spPr>
          <a:xfrm>
            <a:off x="2095309" y="1784341"/>
            <a:ext cx="2266761" cy="369332"/>
          </a:xfrm>
          <a:prstGeom prst="rect">
            <a:avLst/>
          </a:prstGeom>
          <a:noFill/>
        </p:spPr>
        <p:txBody>
          <a:bodyPr wrap="square">
            <a:spAutoFit/>
          </a:bodyPr>
          <a:lstStyle/>
          <a:p>
            <a:r>
              <a:rPr lang="en-US" b="1" dirty="0">
                <a:solidFill>
                  <a:schemeClr val="bg2">
                    <a:lumMod val="25000"/>
                  </a:schemeClr>
                </a:solidFill>
                <a:latin typeface="Futura"/>
              </a:rPr>
              <a:t>Our Commitment </a:t>
            </a:r>
          </a:p>
        </p:txBody>
      </p:sp>
      <p:sp>
        <p:nvSpPr>
          <p:cNvPr id="16" name="TextBox 15">
            <a:extLst>
              <a:ext uri="{FF2B5EF4-FFF2-40B4-BE49-F238E27FC236}">
                <a16:creationId xmlns:a16="http://schemas.microsoft.com/office/drawing/2014/main" id="{8ECBCCD7-7D6A-4CE1-95E9-B3D091E96F8C}"/>
              </a:ext>
            </a:extLst>
          </p:cNvPr>
          <p:cNvSpPr txBox="1"/>
          <p:nvPr/>
        </p:nvSpPr>
        <p:spPr>
          <a:xfrm>
            <a:off x="1742995" y="3185050"/>
            <a:ext cx="2266761" cy="369332"/>
          </a:xfrm>
          <a:prstGeom prst="rect">
            <a:avLst/>
          </a:prstGeom>
          <a:noFill/>
        </p:spPr>
        <p:txBody>
          <a:bodyPr wrap="square">
            <a:spAutoFit/>
          </a:bodyPr>
          <a:lstStyle/>
          <a:p>
            <a:r>
              <a:rPr lang="en-US" b="1" dirty="0">
                <a:solidFill>
                  <a:schemeClr val="bg2">
                    <a:lumMod val="25000"/>
                  </a:schemeClr>
                </a:solidFill>
                <a:latin typeface="Futura"/>
              </a:rPr>
              <a:t>Collaboration</a:t>
            </a:r>
          </a:p>
        </p:txBody>
      </p:sp>
      <p:sp>
        <p:nvSpPr>
          <p:cNvPr id="17" name="TextBox 16">
            <a:extLst>
              <a:ext uri="{FF2B5EF4-FFF2-40B4-BE49-F238E27FC236}">
                <a16:creationId xmlns:a16="http://schemas.microsoft.com/office/drawing/2014/main" id="{D21526F0-DFD9-4561-8625-52DA6EB38366}"/>
              </a:ext>
            </a:extLst>
          </p:cNvPr>
          <p:cNvSpPr txBox="1"/>
          <p:nvPr/>
        </p:nvSpPr>
        <p:spPr>
          <a:xfrm>
            <a:off x="3301498" y="4585759"/>
            <a:ext cx="1165324" cy="369332"/>
          </a:xfrm>
          <a:prstGeom prst="rect">
            <a:avLst/>
          </a:prstGeom>
          <a:noFill/>
        </p:spPr>
        <p:txBody>
          <a:bodyPr wrap="square">
            <a:spAutoFit/>
          </a:bodyPr>
          <a:lstStyle/>
          <a:p>
            <a:r>
              <a:rPr lang="en-US" b="1" dirty="0">
                <a:solidFill>
                  <a:schemeClr val="bg2">
                    <a:lumMod val="25000"/>
                  </a:schemeClr>
                </a:solidFill>
                <a:latin typeface="Futura"/>
              </a:rPr>
              <a:t>Diversity</a:t>
            </a:r>
          </a:p>
        </p:txBody>
      </p:sp>
      <p:sp>
        <p:nvSpPr>
          <p:cNvPr id="18" name="TextBox 17">
            <a:extLst>
              <a:ext uri="{FF2B5EF4-FFF2-40B4-BE49-F238E27FC236}">
                <a16:creationId xmlns:a16="http://schemas.microsoft.com/office/drawing/2014/main" id="{D088D621-D009-490E-B776-DFC3D45A7F36}"/>
              </a:ext>
            </a:extLst>
          </p:cNvPr>
          <p:cNvSpPr txBox="1"/>
          <p:nvPr/>
        </p:nvSpPr>
        <p:spPr>
          <a:xfrm>
            <a:off x="7991060" y="4585759"/>
            <a:ext cx="2266761" cy="369332"/>
          </a:xfrm>
          <a:prstGeom prst="rect">
            <a:avLst/>
          </a:prstGeom>
          <a:noFill/>
        </p:spPr>
        <p:txBody>
          <a:bodyPr wrap="square">
            <a:spAutoFit/>
          </a:bodyPr>
          <a:lstStyle/>
          <a:p>
            <a:r>
              <a:rPr lang="en-US" b="1" dirty="0">
                <a:solidFill>
                  <a:schemeClr val="bg2">
                    <a:lumMod val="25000"/>
                  </a:schemeClr>
                </a:solidFill>
                <a:latin typeface="Futura"/>
              </a:rPr>
              <a:t>Embrace Change</a:t>
            </a:r>
          </a:p>
        </p:txBody>
      </p:sp>
      <p:sp>
        <p:nvSpPr>
          <p:cNvPr id="19" name="TextBox 18">
            <a:extLst>
              <a:ext uri="{FF2B5EF4-FFF2-40B4-BE49-F238E27FC236}">
                <a16:creationId xmlns:a16="http://schemas.microsoft.com/office/drawing/2014/main" id="{56E2E8E6-EE81-4A57-B6EB-0C86B65D6AC6}"/>
              </a:ext>
            </a:extLst>
          </p:cNvPr>
          <p:cNvSpPr txBox="1"/>
          <p:nvPr/>
        </p:nvSpPr>
        <p:spPr>
          <a:xfrm>
            <a:off x="8846936" y="3185050"/>
            <a:ext cx="2266761" cy="369332"/>
          </a:xfrm>
          <a:prstGeom prst="rect">
            <a:avLst/>
          </a:prstGeom>
          <a:noFill/>
        </p:spPr>
        <p:txBody>
          <a:bodyPr wrap="square">
            <a:spAutoFit/>
          </a:bodyPr>
          <a:lstStyle/>
          <a:p>
            <a:r>
              <a:rPr lang="en-US" b="1" dirty="0">
                <a:solidFill>
                  <a:schemeClr val="bg2">
                    <a:lumMod val="25000"/>
                  </a:schemeClr>
                </a:solidFill>
                <a:latin typeface="Futura"/>
              </a:rPr>
              <a:t>Integrity</a:t>
            </a:r>
          </a:p>
        </p:txBody>
      </p:sp>
      <p:sp>
        <p:nvSpPr>
          <p:cNvPr id="20" name="TextBox 19">
            <a:extLst>
              <a:ext uri="{FF2B5EF4-FFF2-40B4-BE49-F238E27FC236}">
                <a16:creationId xmlns:a16="http://schemas.microsoft.com/office/drawing/2014/main" id="{D73EA3D6-EFD0-48EC-9374-0165796FD00B}"/>
              </a:ext>
            </a:extLst>
          </p:cNvPr>
          <p:cNvSpPr txBox="1"/>
          <p:nvPr/>
        </p:nvSpPr>
        <p:spPr>
          <a:xfrm>
            <a:off x="7991060" y="1738213"/>
            <a:ext cx="3067559" cy="646331"/>
          </a:xfrm>
          <a:prstGeom prst="rect">
            <a:avLst/>
          </a:prstGeom>
          <a:noFill/>
        </p:spPr>
        <p:txBody>
          <a:bodyPr wrap="square">
            <a:spAutoFit/>
          </a:bodyPr>
          <a:lstStyle/>
          <a:p>
            <a:r>
              <a:rPr lang="en-US" b="1" dirty="0">
                <a:solidFill>
                  <a:schemeClr val="bg2">
                    <a:lumMod val="25000"/>
                  </a:schemeClr>
                </a:solidFill>
                <a:latin typeface="Futura"/>
              </a:rPr>
              <a:t>Reliability and Personal Accountability</a:t>
            </a:r>
          </a:p>
        </p:txBody>
      </p:sp>
      <p:sp>
        <p:nvSpPr>
          <p:cNvPr id="21" name="Rectangle 20">
            <a:extLst>
              <a:ext uri="{FF2B5EF4-FFF2-40B4-BE49-F238E27FC236}">
                <a16:creationId xmlns:a16="http://schemas.microsoft.com/office/drawing/2014/main" id="{B3D8FA09-6A0C-4A84-9E74-21621DD4A413}"/>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2" name="Picture 21">
            <a:extLst>
              <a:ext uri="{FF2B5EF4-FFF2-40B4-BE49-F238E27FC236}">
                <a16:creationId xmlns:a16="http://schemas.microsoft.com/office/drawing/2014/main" id="{AD4BD394-E2F9-4CFB-A48A-ECA34D71D6E8}"/>
              </a:ext>
            </a:extLst>
          </p:cNvPr>
          <p:cNvPicPr>
            <a:picLocks noChangeAspect="1"/>
          </p:cNvPicPr>
          <p:nvPr/>
        </p:nvPicPr>
        <p:blipFill rotWithShape="1">
          <a:blip r:embed="rId3">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614340247"/>
      </p:ext>
    </p:extLst>
  </p:cSld>
  <p:clrMapOvr>
    <a:masterClrMapping/>
  </p:clrMapOvr>
</p:sld>
</file>

<file path=ppt/slides/slide7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51444875-FB2F-4C65-88DC-2BF65B59AA2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ACED3969-CAD7-4584-9CB7-20529E2503F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A16CDFF7-3687-4FF7-B9DA-2FE750959EC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75381957-C31A-44FF-BEF3-67BEF2A5191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9020CA9B-B4B4-4581-AAFB-E8731B0D183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8E2477B6-F46F-4EAF-97E7-864836E9E16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A20546D1-30B0-495D-8E0D-E075D6A831E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28E55748-EA18-4064-8F66-F2750CC07C6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1D8A57E-DBCD-4C9E-9356-8EF9728432F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Oxygen Scavengers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Carbohydrazide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Diethylhydroxylamine (DEHA85)</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A5202227-30AE-471A-B489-9572E22B53C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7EB663E1-A34D-4DEB-8B6C-8BEAEC6C170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E588EB36-B9EB-412D-8E4F-B24066BEE6F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8ACC93C6-3EE7-4670-A5B6-2A70B30D690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E5983AF4-BD21-4EB6-8679-656EAF51C9D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8253B308-AC2E-4A80-A284-41F93CC14D2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54E8E104-013A-45A4-AEEB-5F2E73C981D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0EF4A30-1900-43B3-9C54-D7EFCBD1AA9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2A770AF-A4EE-47CA-A338-1B0CFA296EF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sodium salt (ATMP Na)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F34EE5A-5BE0-427B-8740-FA1FF838EDE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C555F6B9-2B45-4F02-83AB-6C4D9310400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7FB9DA8-0D76-40B1-9854-978DCD8765E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3471B1B9-9282-4AAE-8557-4663AFD5834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0D17A181-C721-4929-B517-0C5235A53E3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42FD1FA0-940E-4C82-A252-DA0512BD2EC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BFB8B37F-E0FF-4ED7-A097-A907DA9C051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FDA53B3D-26A3-4E81-98BB-8336FF9313D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1E5DF34-8474-415D-90BA-DAAB250A413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1000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2000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2100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3100</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 WTP 5000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164</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283</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400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Phosphono carboxylate mix (PCM)</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Polymaleic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1BF17FF3-9B59-4E3D-B193-321367D644C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440D39A3-7037-47D7-8BC6-235CEDD5726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5ABB0E8-AF54-4C1A-9B40-EE3D53B8F4F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5118FB63-80A1-4D3D-95FC-CDC7745B543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8BBAF538-8B18-4AE7-B342-4C9D5C3FD24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5F2DF45E-5890-4ABC-80B0-436343A007A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F99DBE70-57EF-4900-9BD0-F3961A15A82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C8DADC7C-A456-48CA-BAD3-02F111CFC14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F5FD521-FD6F-4B9C-845D-1C8B417C328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MOPA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7D6A925-2772-47C1-8D33-FD194EE7109C}"/>
              </a:ext>
            </a:extLst>
          </p:cNvPr>
          <p:cNvPicPr>
            <a:picLocks noChangeAspect="1"/>
          </p:cNvPicPr>
          <p:nvPr/>
        </p:nvPicPr>
        <p:blipFill rotWithShape="1">
          <a:blip r:embed="rId2">
            <a:extLst>
              <a:ext uri="{28A0092B-C50C-407E-A947-70E740481C1C}">
                <a14:useLocalDpi xmlns:a14="http://schemas.microsoft.com/office/drawing/2010/main" val="0"/>
              </a:ext>
            </a:extLst>
          </a:blip>
          <a:srcRect t="7946" b="7867"/>
          <a:stretch/>
        </p:blipFill>
        <p:spPr>
          <a:xfrm>
            <a:off x="-9617" y="0"/>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CONSTRUCTION</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0701D415-8041-42B0-B550-81BA21026FC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E0574ABD-49A9-4E54-B0D1-12C3BE652EFE}"/>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5D1F0D08-23D1-45FD-ADEB-814A26144D0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44F1FE38-37AA-4AEE-9808-E3009BA5833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CAAACE12-762C-4F5C-9C30-8A5A6C1E1EAC}"/>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032569938"/>
      </p:ext>
    </p:extLst>
  </p:cSld>
  <p:clrMapOvr>
    <a:masterClrMapping/>
  </p:clrMapOvr>
</p:sld>
</file>

<file path=ppt/slides/slide7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57065D6-4DE5-461B-AC29-B1F85945A4B4}"/>
              </a:ext>
            </a:extLst>
          </p:cNvPr>
          <p:cNvPicPr>
            <a:picLocks noChangeAspect="1"/>
          </p:cNvPicPr>
          <p:nvPr/>
        </p:nvPicPr>
        <p:blipFill rotWithShape="1">
          <a:blip r:embed="rId2">
            <a:extLst>
              <a:ext uri="{28A0092B-C50C-407E-A947-70E740481C1C}">
                <a14:useLocalDpi xmlns:a14="http://schemas.microsoft.com/office/drawing/2010/main" val="0"/>
              </a:ext>
            </a:extLst>
          </a:blip>
          <a:srcRect b="15653"/>
          <a:stretch/>
        </p:blipFill>
        <p:spPr>
          <a:xfrm>
            <a:off x="-8625" y="-1"/>
            <a:ext cx="12196010" cy="6858001"/>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CONSTRUCTION</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1BAEA74C-E9AA-43F3-B10E-F9EDF387A85B}"/>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Anti-Fogging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Cleaning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Defoamer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Formaldehyde Scavenger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Reactive Diluent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Retarder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 Reducer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42AB7126-5C8F-4820-9E79-B53D4E672584}"/>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Bitumen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Cement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Concrete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Intumescent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18006BF2-CF2E-44CF-B235-9B782E8D6D5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BEB9E1A6-CE1F-4171-818A-C4C5E29AEAD2}"/>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210DB2E0-D3A0-4126-8F58-EE79BC3927B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1796D16-E32C-4B81-90D4-D0B3D5D110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404590CD-DC13-4AD1-8B29-06EFF8FFAE3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41482929"/>
      </p:ext>
    </p:extLst>
  </p:cSld>
  <p:clrMapOvr>
    <a:masterClrMapping/>
  </p:clrMapOvr>
</p:sld>
</file>

<file path=ppt/slides/slide7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786CBDB-20F2-4CEA-A9CC-295FF4A4561C}"/>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392B45C3-0221-4D6D-A396-A7D079FCCEA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889E3935-AE12-4A94-9141-82C20989CF5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D5C5AF47-E117-4BA3-BB17-503ACD51805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415DE424-2B78-4E9E-8B6A-D7541F89414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EF2155C2-9E33-46E4-A213-6437B65304A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object 21">
            <a:hlinkClick r:id="rId7" action="ppaction://hlinksldjump"/>
            <a:extLst>
              <a:ext uri="{FF2B5EF4-FFF2-40B4-BE49-F238E27FC236}">
                <a16:creationId xmlns:a16="http://schemas.microsoft.com/office/drawing/2014/main" id="{4EC3B3B4-FED4-4E88-BA18-DD901100541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DE381402-30C5-4E19-83A4-6008D8B799EC}"/>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74C76CB5-4FB3-4E8B-81E6-00D00BCE555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FF854CBC-9F18-472F-A399-2C1B9A627C9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8" action="ppaction://hlinksldjump"/>
              <a:extLst>
                <a:ext uri="{FF2B5EF4-FFF2-40B4-BE49-F238E27FC236}">
                  <a16:creationId xmlns:a16="http://schemas.microsoft.com/office/drawing/2014/main" id="{568781F9-AFE0-4D14-B204-9759B7B3106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76830257"/>
      </p:ext>
    </p:extLst>
  </p:cSld>
  <p:clrMapOvr>
    <a:masterClrMapping/>
  </p:clrMapOvr>
</p:sld>
</file>

<file path=ppt/slides/slide7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C3257ADC-2F1F-4045-B346-018052E165B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A53784E8-17C6-4965-80F8-47523D7D832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D252B07B-325C-47AA-92C0-7BA11ECD3D8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42AEC58D-F577-4AA6-9C83-EFCA8B68863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D4963843-EB66-4CB5-828A-28ECC24FCEC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74E771C-5D11-4B05-88EE-FD7CAAF4AD4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Concrete &amp; Cement mortar additives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4-Hydroxybutyl vinyl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7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9DC55122-EFD4-4A57-B683-12A8D651F4A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8636BC6E-AF6F-4312-8DB4-8BDADBBB40B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EAD3EAB1-57B9-45AA-B7E6-57D12C92660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611AE120-6E7C-4E2C-8713-0F9BF4757AB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22FBEB7F-CCDD-4706-8831-6BA01A89BD6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4CB2581-6887-40B4-A4B9-7A9C35AB2C7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7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B6293342-2215-48D1-B873-F0F24DDC455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A303E794-8188-4526-80C3-AC9A80B642F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C254419F-ED95-4CD5-8626-B6EECF8215F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FFCFE431-D110-4E31-BD85-A516BAAFA98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F50AE563-D8C1-442A-A726-666A36A137E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51A4258-0F2F-49C4-AA02-898A33BF6CA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A8D0F1E0-E2C6-4419-9689-CE40C72D77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107" y="413139"/>
            <a:ext cx="11317832" cy="6366281"/>
          </a:xfrm>
          <a:prstGeom prst="rect">
            <a:avLst/>
          </a:prstGeom>
        </p:spPr>
      </p:pic>
      <p:pic>
        <p:nvPicPr>
          <p:cNvPr id="261" name="Bild" descr="Bild"/>
          <p:cNvPicPr>
            <a:picLocks noChangeAspect="1"/>
          </p:cNvPicPr>
          <p:nvPr/>
        </p:nvPicPr>
        <p:blipFill>
          <a:blip r:embed="rId3"/>
          <a:stretch>
            <a:fillRect/>
          </a:stretch>
        </p:blipFill>
        <p:spPr>
          <a:xfrm>
            <a:off x="11557669" y="218017"/>
            <a:ext cx="435432" cy="390245"/>
          </a:xfrm>
          <a:prstGeom prst="rect">
            <a:avLst/>
          </a:prstGeom>
          <a:ln w="12700">
            <a:miter lim="400000"/>
          </a:ln>
        </p:spPr>
      </p:pic>
      <p:sp>
        <p:nvSpPr>
          <p:cNvPr id="267" name="Folien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15" name="Textplatzhalter 23">
            <a:extLst>
              <a:ext uri="{FF2B5EF4-FFF2-40B4-BE49-F238E27FC236}">
                <a16:creationId xmlns:a16="http://schemas.microsoft.com/office/drawing/2014/main" id="{8529E475-1434-407F-96EF-1C37032CC50C}"/>
              </a:ext>
            </a:extLst>
          </p:cNvPr>
          <p:cNvSpPr txBox="1">
            <a:spLocks/>
          </p:cNvSpPr>
          <p:nvPr/>
        </p:nvSpPr>
        <p:spPr>
          <a:xfrm>
            <a:off x="352107" y="289120"/>
            <a:ext cx="739681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panose="020B0502020204020303" pitchFamily="34" charset="0"/>
              </a:rPr>
              <a:t>BUSINESS </a:t>
            </a:r>
            <a:r>
              <a:rPr lang="de-DE" sz="5000" dirty="0">
                <a:solidFill>
                  <a:srgbClr val="91CFF0"/>
                </a:solidFill>
                <a:latin typeface="Futura Bk BT" panose="020B0502020204020303" pitchFamily="34" charset="0"/>
              </a:rPr>
              <a:t>STRATEGY</a:t>
            </a:r>
          </a:p>
        </p:txBody>
      </p:sp>
    </p:spTree>
    <p:extLst>
      <p:ext uri="{BB962C8B-B14F-4D97-AF65-F5344CB8AC3E}">
        <p14:creationId xmlns:p14="http://schemas.microsoft.com/office/powerpoint/2010/main" val="12396450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3CC22704-D947-446E-88A1-B053E8CBCDB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3F1341DF-E119-4EBF-ABDF-6DBF5673A60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8AA3C020-24CA-4577-BA86-7901F784FE2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16C74FD3-2101-4F1A-84DE-E8ECB0B454E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01A40FCF-4333-4086-B9FB-5BB9DEC6826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644B302-B863-4A30-8FF9-C264684C70E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1,6 HDODGE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AA0E53E1-C4FE-45F3-B059-A6E12A65271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FD49FF07-0326-4543-B290-3A092652D3C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F56964FD-5082-4AFA-B640-5C7AD902B03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70BDEF6C-C1D3-4E87-B879-17FB9DE7A4A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DD762D91-EA25-42A1-B6AE-4B3DC5840C0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2C1C82B-3602-4677-B0B9-48D28F20CF7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ICB </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Potassium tetraoxalate (PTO)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Potassium tetraoxalate (PTO)</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8D6C70C-16F5-4CB4-8D31-F257EB799A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solidFill>
                <a:schemeClr val="bg1"/>
              </a:solidFill>
            </a:endParaRPr>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E7BB1F65-5238-43F6-8CFF-9CDE4CAFF36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844D21AE-A695-4A8E-AAA3-F0837C9763A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F9F9B430-6610-4F40-A4CD-5717F0BCDDE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95958708-8395-4795-8925-F40FD4B73B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92940BBD-44A0-4AEC-A6E2-7E35B59A28D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93637236"/>
      </p:ext>
    </p:extLst>
  </p:cSld>
  <p:clrMapOvr>
    <a:masterClrMapping/>
  </p:clrMapOvr>
</p:sld>
</file>

<file path=ppt/slides/slide8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946E69-1F47-4329-96AC-21C0AF0739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1EDF0B17-16F8-43DA-8AAB-ADEE1C947E83}"/>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Carrier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Fixative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Release Control</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18A408E0-A0FD-4B3E-8454-B4B49281E8E7}"/>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Encapsulation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Flavor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Fragrance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Perfume</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34847699-3F0F-49AF-9825-D380C3BDCA0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4AF1D01D-8B9C-43DA-9857-33F3F6CBD447}"/>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98D5E278-7B9B-4987-8109-FA8D273C6278}"/>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E083CA39-EAEC-48A8-AA06-8C8AAB8599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17209798-4B9C-4BDD-B8DA-B1BB4C4E2F6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39047836"/>
      </p:ext>
    </p:extLst>
  </p:cSld>
  <p:clrMapOvr>
    <a:masterClrMapping/>
  </p:clrMapOvr>
</p:sld>
</file>

<file path=ppt/slides/slide8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0DEDCD2-7287-4CB2-BD6A-55E0B46F9E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a:solidFill>
                  <a:schemeClr val="bg1"/>
                </a:solidFill>
                <a:latin typeface="Futura Bk BT" panose="020B0502020204020303" pitchFamily="34" charset="0"/>
              </a:rPr>
              <a:t>Products</a:t>
            </a:r>
            <a:endParaRPr lang="de-DE" sz="2800" spc="-150" dirty="0">
              <a:solidFill>
                <a:schemeClr val="bg1"/>
              </a:solidFill>
              <a:latin typeface="Futura Bk BT" panose="020B0502020204020303" pitchFamily="34" charset="0"/>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graphicFrame>
        <p:nvGraphicFramePr>
          <p:cNvPr id="14" name="Table 14">
            <a:extLst>
              <a:ext uri="{FF2B5EF4-FFF2-40B4-BE49-F238E27FC236}">
                <a16:creationId xmlns:a16="http://schemas.microsoft.com/office/drawing/2014/main" id="{BD3E1A21-9B56-4018-85C8-58E111F59060}"/>
              </a:ext>
            </a:extLst>
          </p:cNvPr>
          <p:cNvGraphicFramePr>
            <a:graphicFrameLocks noGrp="1"/>
          </p:cNvGraphicFramePr>
          <p:nvPr>
            <p:extLst>
              <p:ext uri="{D42A27DB-BD31-4B8C-83A1-F6EECF244321}">
                <p14:modId xmlns:p14="http://schemas.microsoft.com/office/powerpoint/2010/main" val="1831445786"/>
              </p:ext>
            </p:extLst>
          </p:nvPr>
        </p:nvGraphicFramePr>
        <p:xfrm>
          <a:off x="1918865" y="2937397"/>
          <a:ext cx="7225134" cy="151384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732997">
                  <a:extLst>
                    <a:ext uri="{9D8B030D-6E8A-4147-A177-3AD203B41FA5}">
                      <a16:colId xmlns:a16="http://schemas.microsoft.com/office/drawing/2014/main" val="1297547313"/>
                    </a:ext>
                  </a:extLst>
                </a:gridCol>
                <a:gridCol w="3492137">
                  <a:extLst>
                    <a:ext uri="{9D8B030D-6E8A-4147-A177-3AD203B41FA5}">
                      <a16:colId xmlns:a16="http://schemas.microsoft.com/office/drawing/2014/main" val="2067343297"/>
                    </a:ext>
                  </a:extLst>
                </a:gridCol>
              </a:tblGrid>
              <a:tr h="1449803">
                <a:tc>
                  <a:txBody>
                    <a:bodyPr/>
                    <a:lstStyle/>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10-Undecen-1-ol </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3-Methylbenzyl chloride</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Ethylbenzyl chloride (EBC)</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Ethylene urea </a:t>
                      </a:r>
                    </a:p>
                  </a:txBody>
                  <a:tcPr marL="28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Phenoxyethanol</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Polyphosphoric acid</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Triethyl citrate (TEC)</a:t>
                      </a:r>
                    </a:p>
                  </a:txBody>
                  <a:tcPr marL="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0211322"/>
                  </a:ext>
                </a:extLst>
              </a:tr>
            </a:tbl>
          </a:graphicData>
        </a:graphic>
      </p:graphicFrame>
      <p:sp>
        <p:nvSpPr>
          <p:cNvPr id="15" name="object 21">
            <a:hlinkClick r:id="rId7" action="ppaction://hlinksldjump"/>
            <a:extLst>
              <a:ext uri="{FF2B5EF4-FFF2-40B4-BE49-F238E27FC236}">
                <a16:creationId xmlns:a16="http://schemas.microsoft.com/office/drawing/2014/main" id="{E71B3B9A-F300-4A15-8D36-ECF44CB543D9}"/>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5872EA88-0D4C-4241-AD48-46782621A6EE}"/>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8AF4B990-6A59-493C-B759-0EAA3636268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12C90742-4A55-4C75-95D7-3B67A4B7DB8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8" action="ppaction://hlinksldjump"/>
              <a:extLst>
                <a:ext uri="{FF2B5EF4-FFF2-40B4-BE49-F238E27FC236}">
                  <a16:creationId xmlns:a16="http://schemas.microsoft.com/office/drawing/2014/main" id="{1C5E0242-8092-4098-A37C-1EBB19E7B59A}"/>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065017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49586B1-E0BD-4BA3-9695-1EF11A8F54F5}"/>
              </a:ext>
            </a:extLst>
          </p:cNvPr>
          <p:cNvPicPr>
            <a:picLocks noChangeAspect="1"/>
          </p:cNvPicPr>
          <p:nvPr/>
        </p:nvPicPr>
        <p:blipFill rotWithShape="1">
          <a:blip r:embed="rId2">
            <a:extLst>
              <a:ext uri="{28A0092B-C50C-407E-A947-70E740481C1C}">
                <a14:useLocalDpi xmlns:a14="http://schemas.microsoft.com/office/drawing/2010/main" val="0"/>
              </a:ext>
            </a:extLst>
          </a:blip>
          <a:srcRect t="12518" b="3101"/>
          <a:stretch/>
        </p:blipFill>
        <p:spPr>
          <a:xfrm>
            <a:off x="-9616" y="-1"/>
            <a:ext cx="12211234" cy="6869303"/>
          </a:xfrm>
          <a:prstGeom prst="rect">
            <a:avLst/>
          </a:prstGeom>
        </p:spPr>
      </p:pic>
      <p:pic>
        <p:nvPicPr>
          <p:cNvPr id="12" name="Picture 11">
            <a:extLst>
              <a:ext uri="{FF2B5EF4-FFF2-40B4-BE49-F238E27FC236}">
                <a16:creationId xmlns:a16="http://schemas.microsoft.com/office/drawing/2014/main" id="{43991F71-6261-4873-9928-78DC2307DA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AGRICULTURE</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6" action="ppaction://hlinksldjump"/>
            <a:extLst>
              <a:ext uri="{FF2B5EF4-FFF2-40B4-BE49-F238E27FC236}">
                <a16:creationId xmlns:a16="http://schemas.microsoft.com/office/drawing/2014/main" id="{8CD09B84-172B-446D-85E2-7F5ED35E103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6967BD04-0992-42EA-AA69-89499D80311D}"/>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313A6479-3916-4C7B-B148-02682D091E1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555E96E6-A897-43C3-889F-C4A7274B83D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7" action="ppaction://hlinksldjump"/>
              <a:extLst>
                <a:ext uri="{FF2B5EF4-FFF2-40B4-BE49-F238E27FC236}">
                  <a16:creationId xmlns:a16="http://schemas.microsoft.com/office/drawing/2014/main" id="{6FC5C57B-E407-4984-8FC1-DD1AA37E567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68132378"/>
      </p:ext>
    </p:extLst>
  </p:cSld>
  <p:clrMapOvr>
    <a:masterClrMapping/>
  </p:clrMapOvr>
</p:sld>
</file>

<file path=ppt/slides/slide8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AF95FE-F165-45A1-A95B-48179FD4BDBE}"/>
              </a:ext>
            </a:extLst>
          </p:cNvPr>
          <p:cNvPicPr>
            <a:picLocks noChangeAspect="1"/>
          </p:cNvPicPr>
          <p:nvPr/>
        </p:nvPicPr>
        <p:blipFill rotWithShape="1">
          <a:blip r:embed="rId2">
            <a:extLst>
              <a:ext uri="{28A0092B-C50C-407E-A947-70E740481C1C}">
                <a14:useLocalDpi xmlns:a14="http://schemas.microsoft.com/office/drawing/2010/main" val="0"/>
              </a:ext>
            </a:extLst>
          </a:blip>
          <a:srcRect b="15840"/>
          <a:stretch/>
        </p:blipFill>
        <p:spPr>
          <a:xfrm>
            <a:off x="-14947" y="-16979"/>
            <a:ext cx="12206948"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AGRICULTURE</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A4B6DB27-7898-44A3-9DD6-780F581D3C3D}"/>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Chelating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Denaturant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Dispersant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Fertilizer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Micronutrient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Surfactant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8A67CF03-B772-46D8-A92B-6496F2A49C60}"/>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Adjuvant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Chelating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Crop Growth</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Fertilizer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Pesticides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5514CD1B-4750-4079-8ECE-B6B27E09747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82E0F372-6610-4ACD-8C66-B0A347387F3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37E2E58F-80D3-470B-ADCA-C8BF3DB402B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80B2DBC8-6670-48DA-A294-7CFF855727E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1F9C3227-56B7-47F8-854A-722FF50067F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74003822"/>
      </p:ext>
    </p:extLst>
  </p:cSld>
  <p:clrMapOvr>
    <a:masterClrMapping/>
  </p:clrMapOvr>
</p:sld>
</file>

<file path=ppt/slides/slide8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8F5841-C2DF-4490-BD15-A4CCC9E5AB40}"/>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C3EDB0DF-B82E-4ABF-9125-99124E9D0ED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41851DEA-415A-4BE5-862E-749CB217F16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A9C20A92-B72E-4ADE-B4B7-C95B1BDA035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724953A8-2E81-4B6F-BD0C-9775709F2CE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D3C47D28-A83A-4AD2-A703-4FB7A951943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9" action="ppaction://hlinksldjump"/>
            <a:extLst>
              <a:ext uri="{FF2B5EF4-FFF2-40B4-BE49-F238E27FC236}">
                <a16:creationId xmlns:a16="http://schemas.microsoft.com/office/drawing/2014/main" id="{2ABFA0EF-1426-4165-BE27-C3E7DEE9EE1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670924F6-E478-4956-A1F8-1E3D4E864CF4}"/>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AD9718B-7964-4E04-B62C-ED4C709798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090993D8-FC14-49A0-9B17-EC3E58D644D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0" action="ppaction://hlinksldjump"/>
              <a:extLst>
                <a:ext uri="{FF2B5EF4-FFF2-40B4-BE49-F238E27FC236}">
                  <a16:creationId xmlns:a16="http://schemas.microsoft.com/office/drawing/2014/main" id="{D88DFCFA-545D-4B5E-A52B-5DA40F34B10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8577196"/>
      </p:ext>
    </p:extLst>
  </p:cSld>
  <p:clrMapOvr>
    <a:masterClrMapping/>
  </p:clrMapOvr>
</p:sld>
</file>

<file path=ppt/slides/slide8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651693E2-8D71-4824-8CFC-9D6AF28B8CB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38621B9A-B7AA-4291-9081-EBA60D3D162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0DE8378C-8F45-4035-B1E7-8B126235C09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E29240D9-B823-4D42-B31E-184A71D721C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F57AF5E4-146E-493B-9CF7-158FAF7A5CF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03D1B37-FFE5-44E0-9CC7-CE6F431B0D4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Active substances &amp; 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2,2'-Dichlorodiethyl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Aminobutyric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Chloro acetyl chloride (CAC)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Denatonium Benzoate (Denatrol®)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Phosphoric anhydride (P2O5)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8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56E01302-5B1D-484F-BADA-2CC0D6DB24C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54F9DAA0-8F34-4756-8AA0-0ADBBE700AB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B380BB08-CB40-4AA6-B92A-AE02AEEBCF6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AE9C07D4-D3F6-4212-AC4E-E27C2CD4547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D568A6A9-AAE4-4687-8855-A2A9C0D949A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275273C-CDE0-4C8D-917A-3BC471A7726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Benzoic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9CBCA05-BEEA-8AF7-7222-2264C0F30567}"/>
              </a:ext>
            </a:extLst>
          </p:cNvPr>
          <p:cNvPicPr>
            <a:picLocks noChangeAspect="1"/>
          </p:cNvPicPr>
          <p:nvPr/>
        </p:nvPicPr>
        <p:blipFill>
          <a:blip r:embed="rId2"/>
          <a:stretch>
            <a:fillRect/>
          </a:stretch>
        </p:blipFill>
        <p:spPr>
          <a:xfrm>
            <a:off x="442868" y="1347278"/>
            <a:ext cx="8405855" cy="4621798"/>
          </a:xfrm>
          <a:prstGeom prst="rect">
            <a:avLst/>
          </a:prstGeom>
        </p:spPr>
      </p:pic>
      <p:pic>
        <p:nvPicPr>
          <p:cNvPr id="21" name="Bildplatzhalter 16">
            <a:extLst>
              <a:ext uri="{FF2B5EF4-FFF2-40B4-BE49-F238E27FC236}">
                <a16:creationId xmlns:a16="http://schemas.microsoft.com/office/drawing/2014/main" id="{69EB55D9-54AC-41C8-8E0F-7199BC3A3ADA}"/>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3348" t="13080" r="19068" b="9858"/>
          <a:stretch/>
        </p:blipFill>
        <p:spPr>
          <a:xfrm>
            <a:off x="8848724" y="4525493"/>
            <a:ext cx="3349837" cy="2332507"/>
          </a:xfrm>
          <a:prstGeom prst="rect">
            <a:avLst/>
          </a:prstGeom>
          <a:ln w="38100">
            <a:noFill/>
          </a:ln>
        </p:spPr>
      </p:pic>
      <p:pic>
        <p:nvPicPr>
          <p:cNvPr id="22" name="Bildplatzhalter 17">
            <a:extLst>
              <a:ext uri="{FF2B5EF4-FFF2-40B4-BE49-F238E27FC236}">
                <a16:creationId xmlns:a16="http://schemas.microsoft.com/office/drawing/2014/main" id="{9B52B928-255E-41AD-B407-E3C2A33E2083}"/>
              </a:ext>
            </a:extLst>
          </p:cNvPr>
          <p:cNvPicPr>
            <a:picLocks noChangeAspect="1"/>
          </p:cNvPicPr>
          <p:nvPr/>
        </p:nvPicPr>
        <p:blipFill>
          <a:blip r:embed="rId4" cstate="email">
            <a:extLst>
              <a:ext uri="{28A0092B-C50C-407E-A947-70E740481C1C}">
                <a14:useLocalDpi xmlns:a14="http://schemas.microsoft.com/office/drawing/2010/main" val="0"/>
              </a:ext>
            </a:extLst>
          </a:blip>
          <a:srcRect l="941" r="941"/>
          <a:stretch>
            <a:fillRect/>
          </a:stretch>
        </p:blipFill>
        <p:spPr>
          <a:xfrm>
            <a:off x="8848725" y="2263499"/>
            <a:ext cx="3343275" cy="2262747"/>
          </a:xfrm>
          <a:prstGeom prst="rect">
            <a:avLst/>
          </a:prstGeom>
          <a:ln>
            <a:noFill/>
          </a:ln>
        </p:spPr>
      </p:pic>
      <p:pic>
        <p:nvPicPr>
          <p:cNvPr id="23" name="Bildplatzhalter 18">
            <a:extLst>
              <a:ext uri="{FF2B5EF4-FFF2-40B4-BE49-F238E27FC236}">
                <a16:creationId xmlns:a16="http://schemas.microsoft.com/office/drawing/2014/main" id="{800D62DB-5A1A-4BEA-9824-F437EAF5915D}"/>
              </a:ext>
            </a:extLst>
          </p:cNvPr>
          <p:cNvPicPr>
            <a:picLocks noChangeAspect="1"/>
          </p:cNvPicPr>
          <p:nvPr/>
        </p:nvPicPr>
        <p:blipFill>
          <a:blip r:embed="rId5" cstate="email">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t="4873" b="4873"/>
          <a:stretch>
            <a:fillRect/>
          </a:stretch>
        </p:blipFill>
        <p:spPr>
          <a:xfrm>
            <a:off x="8848724" y="0"/>
            <a:ext cx="3343275" cy="2262746"/>
          </a:xfrm>
          <a:prstGeom prst="rect">
            <a:avLst/>
          </a:prstGeom>
        </p:spPr>
      </p:pic>
      <p:sp>
        <p:nvSpPr>
          <p:cNvPr id="4" name="Rectangle 3">
            <a:extLst>
              <a:ext uri="{FF2B5EF4-FFF2-40B4-BE49-F238E27FC236}">
                <a16:creationId xmlns:a16="http://schemas.microsoft.com/office/drawing/2014/main" id="{474BE517-3B90-435F-BC5C-4B15311A9FAD}"/>
              </a:ext>
            </a:extLst>
          </p:cNvPr>
          <p:cNvSpPr/>
          <p:nvPr/>
        </p:nvSpPr>
        <p:spPr>
          <a:xfrm>
            <a:off x="4439478" y="0"/>
            <a:ext cx="4409245" cy="6858000"/>
          </a:xfrm>
          <a:prstGeom prst="rect">
            <a:avLst/>
          </a:prstGeom>
          <a:solidFill>
            <a:srgbClr val="91CFF0">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6" name="TextBox 25">
            <a:extLst>
              <a:ext uri="{FF2B5EF4-FFF2-40B4-BE49-F238E27FC236}">
                <a16:creationId xmlns:a16="http://schemas.microsoft.com/office/drawing/2014/main" id="{51FA1B31-8542-4480-AB4D-871A9D2ACDFD}"/>
              </a:ext>
            </a:extLst>
          </p:cNvPr>
          <p:cNvSpPr txBox="1"/>
          <p:nvPr/>
        </p:nvSpPr>
        <p:spPr>
          <a:xfrm>
            <a:off x="5089641" y="559375"/>
            <a:ext cx="3035577" cy="584775"/>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PRODUCTION</a:t>
            </a:r>
            <a:endParaRPr lang="en-US" sz="3200" dirty="0">
              <a:solidFill>
                <a:srgbClr val="3B3838"/>
              </a:solidFill>
              <a:effectLst>
                <a:outerShdw blurRad="38100" dist="38100" dir="2700000" algn="tl">
                  <a:srgbClr val="000000">
                    <a:alpha val="43137"/>
                  </a:srgbClr>
                </a:outerShdw>
              </a:effectLst>
              <a:latin typeface="Futura Bk BT" panose="020B0502020204020303" pitchFamily="34" charset="0"/>
            </a:endParaRPr>
          </a:p>
        </p:txBody>
      </p:sp>
      <p:sp>
        <p:nvSpPr>
          <p:cNvPr id="27" name="TextBox 26">
            <a:extLst>
              <a:ext uri="{FF2B5EF4-FFF2-40B4-BE49-F238E27FC236}">
                <a16:creationId xmlns:a16="http://schemas.microsoft.com/office/drawing/2014/main" id="{75627107-6CC6-4192-9851-D3BEA2B7333D}"/>
              </a:ext>
            </a:extLst>
          </p:cNvPr>
          <p:cNvSpPr txBox="1"/>
          <p:nvPr/>
        </p:nvSpPr>
        <p:spPr>
          <a:xfrm>
            <a:off x="5022988" y="2532003"/>
            <a:ext cx="3102230" cy="1077218"/>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SOURCING &amp;</a:t>
            </a:r>
          </a:p>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DISTRIBUTION</a:t>
            </a:r>
          </a:p>
        </p:txBody>
      </p:sp>
      <p:sp>
        <p:nvSpPr>
          <p:cNvPr id="28" name="TextBox 27">
            <a:extLst>
              <a:ext uri="{FF2B5EF4-FFF2-40B4-BE49-F238E27FC236}">
                <a16:creationId xmlns:a16="http://schemas.microsoft.com/office/drawing/2014/main" id="{69C99733-966B-481B-9D48-43792DEE46F6}"/>
              </a:ext>
            </a:extLst>
          </p:cNvPr>
          <p:cNvSpPr txBox="1"/>
          <p:nvPr/>
        </p:nvSpPr>
        <p:spPr>
          <a:xfrm>
            <a:off x="4680000" y="4891858"/>
            <a:ext cx="3960000" cy="1077218"/>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CUSTOM MANUFACTURING</a:t>
            </a:r>
          </a:p>
        </p:txBody>
      </p:sp>
      <p:sp>
        <p:nvSpPr>
          <p:cNvPr id="11" name="Rectangle 10">
            <a:extLst>
              <a:ext uri="{FF2B5EF4-FFF2-40B4-BE49-F238E27FC236}">
                <a16:creationId xmlns:a16="http://schemas.microsoft.com/office/drawing/2014/main" id="{16474D5A-8EB5-4B97-B5C4-5A6C0352EFA1}"/>
              </a:ext>
            </a:extLst>
          </p:cNvPr>
          <p:cNvSpPr/>
          <p:nvPr/>
        </p:nvSpPr>
        <p:spPr>
          <a:xfrm rot="5400000">
            <a:off x="1870037" y="-1174561"/>
            <a:ext cx="831323" cy="418131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DE" sz="3200" dirty="0">
                <a:solidFill>
                  <a:schemeClr val="bg2">
                    <a:lumMod val="25000"/>
                  </a:schemeClr>
                </a:solidFill>
                <a:latin typeface="Futura Bk BT" panose="020B0502020204020303" pitchFamily="34" charset="0"/>
              </a:rPr>
              <a:t>SERVICE PORTFOLIO</a:t>
            </a:r>
          </a:p>
        </p:txBody>
      </p:sp>
      <p:grpSp>
        <p:nvGrpSpPr>
          <p:cNvPr id="3" name="Group 2">
            <a:extLst>
              <a:ext uri="{FF2B5EF4-FFF2-40B4-BE49-F238E27FC236}">
                <a16:creationId xmlns:a16="http://schemas.microsoft.com/office/drawing/2014/main" id="{A3CBDCA8-0D0C-8B28-01F7-7B309DD15418}"/>
              </a:ext>
            </a:extLst>
          </p:cNvPr>
          <p:cNvGrpSpPr/>
          <p:nvPr/>
        </p:nvGrpSpPr>
        <p:grpSpPr>
          <a:xfrm>
            <a:off x="196558" y="6258244"/>
            <a:ext cx="736181" cy="614143"/>
            <a:chOff x="11069815" y="0"/>
            <a:chExt cx="736181" cy="614143"/>
          </a:xfrm>
        </p:grpSpPr>
        <p:sp>
          <p:nvSpPr>
            <p:cNvPr id="5" name="object 14">
              <a:extLst>
                <a:ext uri="{FF2B5EF4-FFF2-40B4-BE49-F238E27FC236}">
                  <a16:creationId xmlns:a16="http://schemas.microsoft.com/office/drawing/2014/main" id="{91C70298-72E1-EE79-A2BF-21C7F2687BE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6" name="object 15">
              <a:extLst>
                <a:ext uri="{FF2B5EF4-FFF2-40B4-BE49-F238E27FC236}">
                  <a16:creationId xmlns:a16="http://schemas.microsoft.com/office/drawing/2014/main" id="{9E996D5A-459E-990F-1DFB-4C2A5C18529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7" name="object 21">
              <a:hlinkClick r:id="" action="ppaction://noaction"/>
              <a:extLst>
                <a:ext uri="{FF2B5EF4-FFF2-40B4-BE49-F238E27FC236}">
                  <a16:creationId xmlns:a16="http://schemas.microsoft.com/office/drawing/2014/main" id="{6B1E0813-6DE9-6EB5-7C4A-55B5AD9CA4B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380030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4D235153-A283-43EF-BF8C-415DD63D633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E954BE04-2713-4F1C-9033-B3E61DBBF00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9A346AEE-3D36-4ECA-8DC1-8C6677AB0EA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273463D3-F6CE-4C32-9408-C00CD5D29E2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D9AE8611-5FFD-4F92-9254-3FB894A582F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52F2B21-4EFC-435D-BE6D-8AAABD30704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Sequestering &amp; Crosslinking Agents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E-5)</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A069D6F5-3CB0-4793-A413-778317D54AD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799150DF-83CB-473E-8E85-FC1B3CEB810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8456C1E8-D7F1-496D-9BB8-2115BE9B2A2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0E949CEE-02B7-4D29-BF9E-86676307ED7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392947D2-B6C5-4DFB-9CF7-A670DE2F899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CCBB0A3-E1BB-4734-A444-A9FD7E40F1D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Benzyl alcohol Industrial grade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Dimethylcarbonate (DMC)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6E94D53B-0967-4E9E-B803-C9A8B1E5544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1D47A4F7-0B77-4F62-8A89-5D40B899E88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2F529067-96E9-4B35-BA76-4A870E5392E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C5EDB26D-0D55-45C8-B6E1-8E94FD3BFF9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24AC2F21-1183-46DA-9A95-46613AB7EA4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865D6B9-9D91-478D-BE8A-E40898B2A09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NS liquid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NSP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WP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215CS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215N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225DK</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425UP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650EC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818UPV2</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2F93F31-0077-4FD4-9731-604A8C3D91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0"/>
            <a:ext cx="12212092"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PHARMA</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355603A8-3E56-48BF-8DB4-882EC7AF637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CC4448A8-3EC1-4ECA-9ED2-CC360F4BC6A0}"/>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E9DE271F-A505-45EB-AAEF-0CF22D34E5F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14B8A0FC-0FFF-4FD1-96D8-4F8ADA09C67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84033BB3-A1FB-46F2-A999-F17CE4C2B4A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692533552"/>
      </p:ext>
    </p:extLst>
  </p:cSld>
  <p:clrMapOvr>
    <a:masterClrMapping/>
  </p:clrMapOvr>
</p:sld>
</file>

<file path=ppt/slides/slide9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06CBAD3-1F98-4B11-AB95-861DF8E3E489}"/>
              </a:ext>
            </a:extLst>
          </p:cNvPr>
          <p:cNvPicPr>
            <a:picLocks noChangeAspect="1"/>
          </p:cNvPicPr>
          <p:nvPr/>
        </p:nvPicPr>
        <p:blipFill rotWithShape="1">
          <a:blip r:embed="rId2">
            <a:extLst>
              <a:ext uri="{28A0092B-C50C-407E-A947-70E740481C1C}">
                <a14:useLocalDpi xmlns:a14="http://schemas.microsoft.com/office/drawing/2010/main" val="0"/>
              </a:ext>
            </a:extLst>
          </a:blip>
          <a:srcRect r="61995"/>
          <a:stretch/>
        </p:blipFill>
        <p:spPr>
          <a:xfrm>
            <a:off x="0" y="0"/>
            <a:ext cx="4633580" cy="6858000"/>
          </a:xfrm>
          <a:prstGeom prst="rect">
            <a:avLst/>
          </a:prstGeom>
        </p:spPr>
      </p:pic>
      <p:pic>
        <p:nvPicPr>
          <p:cNvPr id="3" name="Picture 2">
            <a:extLst>
              <a:ext uri="{FF2B5EF4-FFF2-40B4-BE49-F238E27FC236}">
                <a16:creationId xmlns:a16="http://schemas.microsoft.com/office/drawing/2014/main" id="{B684F4E2-0DB0-4C5A-84EC-3D0771E257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8353"/>
            <a:ext cx="10287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PHARMA</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B3852F54-D44B-4CDB-B23A-A4FAE40DD099}"/>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Anti-Inflammatory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A488C8C9-63DD-4E21-87BA-95990C44CEDB}"/>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Chemical 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Pharmaceutical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Polyurethane 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5F9A8B15-798C-490D-8F06-F5DCE13574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21784AA7-C8EF-42C9-A5D1-480C77651F4C}"/>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EF4266A9-FD69-4BCD-AF63-A4658D0D19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8E3291CD-7831-439A-9E6D-605152975C1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69FC94E7-0D80-4C7B-9E1B-53C16DC8DBAC}"/>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956059544"/>
      </p:ext>
    </p:extLst>
  </p:cSld>
  <p:clrMapOvr>
    <a:masterClrMapping/>
  </p:clrMapOvr>
</p:sld>
</file>

<file path=ppt/slides/slide9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F7744E0-4A28-43DD-B021-00C7CD50E8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6F20CECB-E354-420E-8347-7D989FB8A6D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78DE069C-30F4-4EE4-BA62-23506AABF63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object 21">
            <a:hlinkClick r:id="rId6" action="ppaction://hlinksldjump"/>
            <a:extLst>
              <a:ext uri="{FF2B5EF4-FFF2-40B4-BE49-F238E27FC236}">
                <a16:creationId xmlns:a16="http://schemas.microsoft.com/office/drawing/2014/main" id="{5AC71D37-04E3-4C61-8E63-0CA4BC452759}"/>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2157E02C-1780-4F5C-9102-98886B7890ED}"/>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C101669A-7C2D-42D8-8010-44359079BA3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6DF1D819-2657-4A26-A92E-9C6FDEA2F0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ABD4F584-C6EA-4152-823F-E7F8D4B802E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778064052"/>
      </p:ext>
    </p:extLst>
  </p:cSld>
  <p:clrMapOvr>
    <a:masterClrMapping/>
  </p:clrMapOvr>
</p:sld>
</file>

<file path=ppt/slides/slide96.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8783CA11-0C2D-4617-93EA-E45CF604F02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6A965780-0877-4DA0-895D-AD70EE05BE0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04C5380-5BB0-4502-A9CB-CCED9872EB8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1,3-dibromo-5,5-dimethylhydantoin (DBDMH)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1,3-Dichloro-5,5-Dimethylhydantoin (DCDMH)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2-Amino-3,5 dibromo benzaldehyde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2-Chloro pyridine (2CP)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4-tert Butyl-pyro-catechol (TBC; solid and methanol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Allantoin</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Chloranil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Chloro acetyl chloride (CAC)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Chlorphenesin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Clobetasol propionate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N-Methylaniline (NMA)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Nonanoylchloride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Oxalic acid anhydrous</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 name="Action Button: Go Forward or Next 1">
            <a:hlinkClick r:id="" action="ppaction://hlinkshowjump?jump=nextslide" highlightClick="1"/>
            <a:extLst>
              <a:ext uri="">
                <a16:creationId xmlns:a16="http://schemas.microsoft.com/office/drawing/2014/main" id=""/>
              </a:ext>
            </a:extLst>
          </p:cNvPr>
          <p:cNvSpPr/>
          <p:nvPr/>
        </p:nvSpPr>
        <p:spPr>
          <a:xfrm>
            <a:off x="10956147" y="2938992"/>
            <a:ext cx="633600" cy="495426"/>
          </a:xfrm>
          <a:prstGeom prst="actionButtonForwardNext">
            <a:avLst/>
          </a:prstGeom>
          <a:ln>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IN"/>
          </a:p>
        </p:txBody>
      </p:sp>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7.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F218F9FD-85C2-4962-A7C4-9B823CCC3DE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9D186FB8-58EA-4BE1-9293-1B563A7F824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A7C4A09-935C-4D1F-A289-016A83BF235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Phosphoric anhydride (P2O5)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Triethyl orthoformate (TEOF)</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 name="Action Button: Go Back or Previous 1">
            <a:hlinkClick r:id="" action="ppaction://hlinkshowjump?jump=previousslide" highlightClick="1"/>
            <a:extLst>
              <a:ext uri="">
                <a16:creationId xmlns:a16="http://schemas.microsoft.com/office/drawing/2014/main" id=""/>
              </a:ext>
            </a:extLst>
          </p:cNvPr>
          <p:cNvSpPr/>
          <p:nvPr/>
        </p:nvSpPr>
        <p:spPr>
          <a:xfrm>
            <a:off x="8956147" y="2938992"/>
            <a:ext cx="633600" cy="495810"/>
          </a:xfrm>
          <a:prstGeom prst="actionButtonBackPrevious">
            <a:avLst/>
          </a:prstGeom>
          <a:ln>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IN"/>
          </a:p>
        </p:txBody>
      </p:sp>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8.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5F7F9D5D-6FB0-4363-A598-E5BD5A37F73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B8CE7D4B-2F27-436F-ABB8-A1BDFEBC84D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358A819-F99F-449B-92F3-E829EF34B61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Benzyl alcohol Industrial grade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BA93BF-AE9B-4A76-8F9A-621BB9418492}"/>
              </a:ext>
            </a:extLst>
          </p:cNvPr>
          <p:cNvPicPr>
            <a:picLocks noChangeAspect="1"/>
          </p:cNvPicPr>
          <p:nvPr/>
        </p:nvPicPr>
        <p:blipFill rotWithShape="1">
          <a:blip r:embed="rId2">
            <a:extLst>
              <a:ext uri="{28A0092B-C50C-407E-A947-70E740481C1C}">
                <a14:useLocalDpi xmlns:a14="http://schemas.microsoft.com/office/drawing/2010/main" val="0"/>
              </a:ext>
            </a:extLst>
          </a:blip>
          <a:srcRect t="3427" b="21510"/>
          <a:stretch/>
        </p:blipFill>
        <p:spPr>
          <a:xfrm>
            <a:off x="-9618" y="0"/>
            <a:ext cx="12201617"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1171E1D-DB46-4EEB-8B8C-E8B2319F69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6EC2EC0C-D213-4C2B-8A91-37CD16EDEFE3}"/>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70E9507D-6026-41F4-9364-0ADC1312AEE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6E3C1A7F-3F64-46CD-B65D-1C45CED0A1F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6B24F945-E2B9-4D1A-8865-2E767D8CEF0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640318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BD9249B43B95041A9BEA79B9A8B1DFB" ma:contentTypeVersion="13" ma:contentTypeDescription="Create a new document." ma:contentTypeScope="" ma:versionID="652d7f375cff925b5dbe560caf31011f">
  <xsd:schema xmlns:xsd="http://www.w3.org/2001/XMLSchema" xmlns:xs="http://www.w3.org/2001/XMLSchema" xmlns:p="http://schemas.microsoft.com/office/2006/metadata/properties" xmlns:ns2="5988488d-44fb-407a-8021-f1789f811f8b" xmlns:ns3="bfe61b86-0a78-4e1d-baf0-a6c181229477" targetNamespace="http://schemas.microsoft.com/office/2006/metadata/properties" ma:root="true" ma:fieldsID="0f33ab1fa17751ecd945b3fc5de79f9f" ns2:_="" ns3:_="">
    <xsd:import namespace="5988488d-44fb-407a-8021-f1789f811f8b"/>
    <xsd:import namespace="bfe61b86-0a78-4e1d-baf0-a6c18122947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ServiceLocatio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88488d-44fb-407a-8021-f1789f811f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fe61b86-0a78-4e1d-baf0-a6c181229477"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12489AF-CFB7-4D96-B398-766BEBC5BF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988488d-44fb-407a-8021-f1789f811f8b"/>
    <ds:schemaRef ds:uri="bfe61b86-0a78-4e1d-baf0-a6c1812294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18BE8F1-A8D8-4229-94B7-49154FFDA953}">
  <ds:schemaRefs>
    <ds:schemaRef ds:uri="http://schemas.microsoft.com/sharepoint/v3/contenttype/forms"/>
  </ds:schemaRefs>
</ds:datastoreItem>
</file>

<file path=customXml/itemProps3.xml><?xml version="1.0" encoding="utf-8"?>
<ds:datastoreItem xmlns:ds="http://schemas.openxmlformats.org/officeDocument/2006/customXml" ds:itemID="{F6EC6801-C148-4518-A00A-14D246893E5E}">
  <ds:schemaRefs>
    <ds:schemaRef ds:uri="http://schemas.microsoft.com/office/infopath/2007/PartnerControls"/>
    <ds:schemaRef ds:uri="5988488d-44fb-407a-8021-f1789f811f8b"/>
    <ds:schemaRef ds:uri="http://schemas.microsoft.com/office/2006/documentManagement/types"/>
    <ds:schemaRef ds:uri="http://schemas.microsoft.com/office/2006/metadata/properties"/>
    <ds:schemaRef ds:uri="http://schemas.openxmlformats.org/package/2006/metadata/core-properties"/>
    <ds:schemaRef ds:uri="http://purl.org/dc/elements/1.1/"/>
    <ds:schemaRef ds:uri="http://purl.org/dc/terms/"/>
    <ds:schemaRef ds:uri="bfe61b86-0a78-4e1d-baf0-a6c18122947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Widescreen</PresentationFormat>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Cosmetic and personal care</dc:title>
  <dc:creator>Sociogrid</dc:creator>
  <cp:lastModifiedBy>Devanshi Srivastava</cp:lastModifiedBy>
  <cp:revision>531</cp:revision>
  <dcterms:created xsi:type="dcterms:W3CDTF">2021-02-26T12:42:19Z</dcterms:created>
  <dcterms:modified xsi:type="dcterms:W3CDTF">2022-05-18T09:02:43Z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0x0101008BD9249B43B95041A9BEA79B9A8B1DFB</vt:lpwstr>
  </property>
</Properties>
</file>