
<file path=[Content_Types].xml><?xml version="1.0" encoding="utf-8"?>
<Types xmlns="http://schemas.openxmlformats.org/package/2006/content-types">
  <Default Extension="jpeg" ContentType="image/jpeg"/>
  <Default Extension="jpg" ContentType="image/jpeg"/>
  <Default Extension="mov" ContentType="video/quicktime"/>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136"/>
  </p:notesMasterIdLst>
  <p:sldIdLst>
    <p:sldId r:id="rId145" id="258"/>
    <p:sldId r:id="rId146" id="259"/>
    <p:sldId r:id="rId147" id="260"/>
    <p:sldId r:id="rId148" id="261"/>
    <p:sldId r:id="rId149" id="262"/>
    <p:sldId r:id="rId150" id="263"/>
    <p:sldId r:id="rId151" id="264"/>
    <p:sldId r:id="rId152" id="265"/>
    <p:sldId r:id="rId153" id="266"/>
    <p:sldId r:id="rId154" id="267"/>
    <p:sldId r:id="rId155" id="268"/>
    <p:sldId r:id="rId156" id="269"/>
    <p:sldId r:id="rId157" id="270"/>
    <p:sldId r:id="rId158" id="271"/>
    <p:sldId r:id="rId159" id="272"/>
    <p:sldId r:id="rId160" id="273"/>
    <p:sldId r:id="rId161" id="274"/>
    <p:sldId r:id="rId162" id="275"/>
    <p:sldId r:id="rId163" id="276"/>
    <p:sldId r:id="rId164" id="277"/>
    <p:sldId r:id="rId165" id="278"/>
    <p:sldId r:id="rId166" id="279"/>
    <p:sldId r:id="rId167" id="280"/>
    <p:sldId r:id="rId168" id="281"/>
    <p:sldId r:id="rId169" id="282"/>
    <p:sldId r:id="rId170" id="283"/>
    <p:sldId r:id="rId171" id="284"/>
    <p:sldId r:id="rId172" id="285"/>
    <p:sldId r:id="rId173" id="286"/>
    <p:sldId r:id="rId174" id="287"/>
    <p:sldId r:id="rId175" id="288"/>
    <p:sldId r:id="rId176" id="289"/>
    <p:sldId r:id="rId177" id="290"/>
    <p:sldId r:id="rId178" id="291"/>
    <p:sldId r:id="rId179" id="292"/>
    <p:sldId r:id="rId180" id="293"/>
    <p:sldId r:id="rId181" id="294"/>
    <p:sldId r:id="rId182" id="295"/>
    <p:sldId r:id="rId183" id="296"/>
    <p:sldId r:id="rId184" id="297"/>
    <p:sldId r:id="rId185" id="298"/>
    <p:sldId r:id="rId186" id="299"/>
    <p:sldId r:id="rId187" id="300"/>
    <p:sldId r:id="rId188" id="301"/>
    <p:sldId r:id="rId189" id="302"/>
    <p:sldId r:id="rId190" id="303"/>
    <p:sldId r:id="rId191" id="304"/>
    <p:sldId r:id="rId192" id="305"/>
    <p:sldId r:id="rId193" id="306"/>
    <p:sldId r:id="rId194" id="307"/>
    <p:sldId r:id="rId195" id="308"/>
    <p:sldId r:id="rId196" id="309"/>
    <p:sldId r:id="rId197" id="310"/>
    <p:sldId r:id="rId198" id="311"/>
    <p:sldId r:id="rId199" id="312"/>
    <p:sldId r:id="rId200" id="313"/>
    <p:sldId r:id="rId201" id="314"/>
    <p:sldId r:id="rId202" id="315"/>
    <p:sldId r:id="rId203" id="316"/>
    <p:sldId r:id="rId204" id="317"/>
    <p:sldId r:id="rId205" id="318"/>
    <p:sldId r:id="rId206" id="319"/>
    <p:sldId r:id="rId207" id="320"/>
    <p:sldId r:id="rId208" id="321"/>
    <p:sldId r:id="rId209" id="322"/>
    <p:sldId r:id="rId210" id="323"/>
    <p:sldId r:id="rId211" id="324"/>
    <p:sldId r:id="rId212" id="325"/>
    <p:sldId r:id="rId213" id="326"/>
    <p:sldId r:id="rId214" id="327"/>
    <p:sldId r:id="rId215" id="328"/>
    <p:sldId r:id="rId216" id="329"/>
    <p:sldId r:id="rId217" id="330"/>
    <p:sldId r:id="rId218" id="331"/>
    <p:sldId r:id="rId219" id="332"/>
    <p:sldId r:id="rId220" id="333"/>
    <p:sldId r:id="rId221" id="334"/>
    <p:sldId r:id="rId222" id="335"/>
    <p:sldId r:id="rId223" id="336"/>
    <p:sldId r:id="rId224" id="337"/>
    <p:sldId r:id="rId225" id="338"/>
    <p:sldId r:id="rId226" id="339"/>
    <p:sldId r:id="rId227" id="340"/>
    <p:sldId r:id="rId228" id="341"/>
    <p:sldId r:id="rId229" id="342"/>
    <p:sldId r:id="rId230" id="343"/>
    <p:sldId r:id="rId231" id="344"/>
    <p:sldId r:id="rId232" id="345"/>
    <p:sldId r:id="rId233" id="346"/>
    <p:sldId r:id="rId234" id="347"/>
    <p:sldId r:id="rId235" id="348"/>
    <p:sldId r:id="rId236" id="349"/>
    <p:sldId r:id="rId237" id="350"/>
    <p:sldId r:id="rId238" id="351"/>
    <p:sldId r:id="rId239" id="352"/>
    <p:sldId r:id="rId240" id="353"/>
    <p:sldId r:id="rId241" id="354"/>
    <p:sldId r:id="rId242" id="355"/>
    <p:sldId r:id="rId243" id="356"/>
    <p:sldId r:id="rId244" id="357"/>
    <p:sldId r:id="rId245" id="358"/>
    <p:sldId r:id="rId246" id="359"/>
    <p:sldId r:id="rId247" id="360"/>
    <p:sldId r:id="rId248" id="361"/>
    <p:sldId r:id="rId249" id="362"/>
    <p:sldId r:id="rId250" id="363"/>
    <p:sldId r:id="rId251" id="364"/>
    <p:sldId r:id="rId252" id="365"/>
    <p:sldId r:id="rId253" id="366"/>
    <p:sldId r:id="rId254" id="367"/>
    <p:sldId r:id="rId255" id="368"/>
    <p:sldId r:id="rId256" id="369"/>
    <p:sldId r:id="rId257" id="370"/>
    <p:sldId r:id="rId258" id="371"/>
    <p:sldId r:id="rId259" id="372"/>
    <p:sldId r:id="rId260" id="373"/>
    <p:sldId r:id="rId261" id="374"/>
    <p:sldId r:id="rId262" id="375"/>
    <p:sldId r:id="rId263" id="376"/>
    <p:sldId r:id="rId264" id="377"/>
    <p:sldId r:id="rId265" id="378"/>
    <p:sldId r:id="rId266" id="379"/>
    <p:sldId r:id="rId267" id="380"/>
    <p:sldId r:id="rId268" id="381"/>
    <p:sldId r:id="rId269" id="382"/>
    <p:sldId r:id="rId270" id="383"/>
    <p:sldId r:id="rId271" id="384"/>
    <p:sldId r:id="rId272" id="385"/>
    <p:sldId r:id="rId273" id="386"/>
    <p:sldId r:id="rId274" id="387"/>
    <p:sldId r:id="rId275" id="388"/>
    <p:sldId r:id="rId276" id="389"/>
    <p:sldId r:id="rId277" id="390"/>
    <p:sldId r:id="rId278" id="391"/>
    <p:sldId r:id="rId279" id="392"/>
    <p:sldId r:id="rId280" id="393"/>
    <p:sldId r:id="rId281" id="394"/>
    <p:sldId r:id="rId282" id="395"/>
    <p:sldId r:id="rId283" id="396"/>
    <p:sldId r:id="rId284" id="397"/>
    <p:sldId r:id="rId285" id="398"/>
    <p:sldId r:id="rId286" id="399"/>
    <p:sldId r:id="rId287" id="400"/>
    <p:sldId r:id="rId288" id="40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7B51066-C77E-54AF-11E8-C5FC2D7363B5}" name="Devanshi Srivastava" initials="DS" userId="S::Devanshi.Srivastava@connectchemicals.com::66a0c143-1b20-4448-9a41-0b4d969b44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udranil Bhattaharya" initials="RB" lastIdx="1" clrIdx="0">
    <p:extLst>
      <p:ext uri="{19B8F6BF-5375-455C-9EA6-DF929625EA0E}">
        <p15:presenceInfo xmlns:p15="http://schemas.microsoft.com/office/powerpoint/2012/main" userId="4cc3e9ef9786fa9d" providerId="Windows Live"/>
      </p:ext>
    </p:extLst>
  </p:cmAuthor>
  <p:cmAuthor id="2" name="Devanshi Srivastava" initials="DS" lastIdx="2" clrIdx="1">
    <p:extLst>
      <p:ext uri="{19B8F6BF-5375-455C-9EA6-DF929625EA0E}">
        <p15:presenceInfo xmlns:p15="http://schemas.microsoft.com/office/powerpoint/2012/main" userId="S::Devanshi.Srivastava@connectchemicals.com::66a0c143-1b20-4448-9a41-0b4d969b44f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8DC2"/>
    <a:srgbClr val="4EB9E9"/>
    <a:srgbClr val="91CFF0"/>
    <a:srgbClr val="EDF1F3"/>
    <a:srgbClr val="FEFEF4"/>
    <a:srgbClr val="95D5F2"/>
    <a:srgbClr val="3B3838"/>
    <a:srgbClr val="ADB1B3"/>
    <a:srgbClr val="4CB4E4"/>
    <a:srgbClr val="4BB1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F78202-8A56-4077-8271-BC5D31AB23F4}" v="469" dt="2022-03-28T10:59:59.972"/>
    <p1510:client id="{3C3FEA1B-95CC-4912-87AD-D378338D5F6D}" v="1" dt="2022-05-05T10:30:37.386"/>
    <p1510:client id="{46FF033A-81FE-46FC-923D-2933DAAC9B4B}" v="40" dt="2022-03-25T09:56:13.990"/>
    <p1510:client id="{53937530-FAF1-48E7-AC67-68BF3632F3EC}" v="109" dt="2022-03-28T09:02:47.038"/>
    <p1510:client id="{567E48FE-99AC-5AC6-6315-4FF928D924FA}" v="32" dt="2022-04-13T11:16:32.127"/>
    <p1510:client id="{5706B665-3FFF-4D8C-88AE-07E10406B88D}" v="3" dt="2022-04-07T13:50:57.046"/>
    <p1510:client id="{7318ADA7-2792-4868-8D32-767B4F011126}" v="77" dt="2022-03-29T10:54:41.265"/>
    <p1510:client id="{97017E93-059B-4E7C-B477-1D0DF13994E9}" v="4" dt="2022-05-18T09:02:37.613"/>
    <p1510:client id="{DF179582-F883-47DA-A30E-12F39F351758}" v="17" dt="2022-03-25T09:22:33.1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249" autoAdjust="0"/>
  </p:normalViewPr>
  <p:slideViewPr>
    <p:cSldViewPr snapToGrid="0">
      <p:cViewPr varScale="1">
        <p:scale>
          <a:sx n="72" d="100"/>
          <a:sy n="72" d="100"/>
        </p:scale>
        <p:origin x="660" y="54"/>
      </p:cViewPr>
      <p:guideLst/>
    </p:cSldViewPr>
  </p:slideViewPr>
  <p:notesTextViewPr>
    <p:cViewPr>
      <p:scale>
        <a:sx n="1" d="1"/>
        <a:sy n="1" d="1"/>
      </p:scale>
      <p:origin x="0" y="0"/>
    </p:cViewPr>
  </p:notesTextViewPr>
  <p:sorterViewPr>
    <p:cViewPr>
      <p:scale>
        <a:sx n="140" d="100"/>
        <a:sy n="140" d="100"/>
      </p:scale>
      <p:origin x="0" y="-46302"/>
    </p:cViewPr>
  </p:sorterViewPr>
  <p:gridSpacing cx="72008" cy="72008"/>
</p:viewPr>
</file>

<file path=ppt/_rels/presentation.xml.rels><?xml version="1.0" encoding="UTF-8" standalone="yes"?>
<Relationships xmlns="http://schemas.openxmlformats.org/package/2006/relationships"><Relationship Id="rId138" Type="http://schemas.openxmlformats.org/officeDocument/2006/relationships/presProps" Target="presProps.xml"/><Relationship Id="rId144" Type="http://schemas.microsoft.com/office/2018/10/relationships/authors" Target="authors.xml"/><Relationship Id="rId139" Type="http://schemas.openxmlformats.org/officeDocument/2006/relationships/viewProps" Target="viewProps.xml"/><Relationship Id="rId140" Type="http://schemas.openxmlformats.org/officeDocument/2006/relationships/theme" Target="theme/theme1.xml"/><Relationship Id="rId1" Type="http://schemas.openxmlformats.org/officeDocument/2006/relationships/customXml" Target="../customXml/item1.xml"/><Relationship Id="rId141" Type="http://schemas.openxmlformats.org/officeDocument/2006/relationships/tableStyles" Target="tableStyles.xml"/><Relationship Id="rId2" Type="http://schemas.openxmlformats.org/officeDocument/2006/relationships/customXml" Target="../customXml/item2.xml"/><Relationship Id="rId136" Type="http://schemas.openxmlformats.org/officeDocument/2006/relationships/notesMaster" Target="notesMasters/notesMaster1.xml"/><Relationship Id="rId142" Type="http://schemas.microsoft.com/office/2016/11/relationships/changesInfo" Target="changesInfos/changesInfo1.xml"/><Relationship Id="rId3" Type="http://schemas.openxmlformats.org/officeDocument/2006/relationships/customXml" Target="../customXml/item3.xml"/><Relationship Id="rId137" Type="http://schemas.openxmlformats.org/officeDocument/2006/relationships/commentAuthors" Target="commentAuthors.xml"/><Relationship Id="rId143" Type="http://schemas.microsoft.com/office/2015/10/relationships/revisionInfo" Target="revisionInfo.xml"/><Relationship Id="rId4" Type="http://schemas.openxmlformats.org/officeDocument/2006/relationships/slideMaster" Target="slideMasters/slideMaster1.xml"/><Relationship Id="rId145" Type="http://schemas.openxmlformats.org/officeDocument/2006/relationships/slide" Target="slides/slide1.xml"/><Relationship Id="rId146" Type="http://schemas.openxmlformats.org/officeDocument/2006/relationships/slide" Target="slides/slide2.xml"/><Relationship Id="rId147" Type="http://schemas.openxmlformats.org/officeDocument/2006/relationships/slide" Target="slides/slide3.xml"/><Relationship Id="rId148" Type="http://schemas.openxmlformats.org/officeDocument/2006/relationships/slide" Target="slides/slide4.xml"/><Relationship Id="rId149" Type="http://schemas.openxmlformats.org/officeDocument/2006/relationships/slide" Target="slides/slide5.xml"/><Relationship Id="rId150" Type="http://schemas.openxmlformats.org/officeDocument/2006/relationships/slide" Target="slides/slide6.xml"/><Relationship Id="rId151" Type="http://schemas.openxmlformats.org/officeDocument/2006/relationships/slide" Target="slides/slide7.xml"/><Relationship Id="rId152" Type="http://schemas.openxmlformats.org/officeDocument/2006/relationships/slide" Target="slides/slide8.xml"/><Relationship Id="rId153" Type="http://schemas.openxmlformats.org/officeDocument/2006/relationships/slide" Target="slides/slide9.xml"/><Relationship Id="rId154" Type="http://schemas.openxmlformats.org/officeDocument/2006/relationships/slide" Target="slides/slide10.xml"/><Relationship Id="rId155" Type="http://schemas.openxmlformats.org/officeDocument/2006/relationships/slide" Target="slides/slide11.xml"/><Relationship Id="rId156" Type="http://schemas.openxmlformats.org/officeDocument/2006/relationships/slide" Target="slides/slide12.xml"/><Relationship Id="rId157" Type="http://schemas.openxmlformats.org/officeDocument/2006/relationships/slide" Target="slides/slide13.xml"/><Relationship Id="rId158" Type="http://schemas.openxmlformats.org/officeDocument/2006/relationships/slide" Target="slides/slide14.xml"/><Relationship Id="rId159" Type="http://schemas.openxmlformats.org/officeDocument/2006/relationships/slide" Target="slides/slide15.xml"/><Relationship Id="rId160" Type="http://schemas.openxmlformats.org/officeDocument/2006/relationships/slide" Target="slides/slide16.xml"/><Relationship Id="rId161" Type="http://schemas.openxmlformats.org/officeDocument/2006/relationships/slide" Target="slides/slide17.xml"/><Relationship Id="rId162" Type="http://schemas.openxmlformats.org/officeDocument/2006/relationships/slide" Target="slides/slide18.xml"/><Relationship Id="rId163" Type="http://schemas.openxmlformats.org/officeDocument/2006/relationships/slide" Target="slides/slide19.xml"/><Relationship Id="rId164" Type="http://schemas.openxmlformats.org/officeDocument/2006/relationships/slide" Target="slides/slide20.xml"/><Relationship Id="rId165" Type="http://schemas.openxmlformats.org/officeDocument/2006/relationships/slide" Target="slides/slide21.xml"/><Relationship Id="rId166" Type="http://schemas.openxmlformats.org/officeDocument/2006/relationships/slide" Target="slides/slide22.xml"/><Relationship Id="rId167" Type="http://schemas.openxmlformats.org/officeDocument/2006/relationships/slide" Target="slides/slide23.xml"/><Relationship Id="rId168" Type="http://schemas.openxmlformats.org/officeDocument/2006/relationships/slide" Target="slides/slide24.xml"/><Relationship Id="rId169" Type="http://schemas.openxmlformats.org/officeDocument/2006/relationships/slide" Target="slides/slide25.xml"/><Relationship Id="rId170" Type="http://schemas.openxmlformats.org/officeDocument/2006/relationships/slide" Target="slides/slide26.xml"/><Relationship Id="rId171" Type="http://schemas.openxmlformats.org/officeDocument/2006/relationships/slide" Target="slides/slide27.xml"/><Relationship Id="rId172" Type="http://schemas.openxmlformats.org/officeDocument/2006/relationships/slide" Target="slides/slide28.xml"/><Relationship Id="rId173" Type="http://schemas.openxmlformats.org/officeDocument/2006/relationships/slide" Target="slides/slide29.xml"/><Relationship Id="rId174" Type="http://schemas.openxmlformats.org/officeDocument/2006/relationships/slide" Target="slides/slide30.xml"/><Relationship Id="rId175" Type="http://schemas.openxmlformats.org/officeDocument/2006/relationships/slide" Target="slides/slide31.xml"/><Relationship Id="rId176" Type="http://schemas.openxmlformats.org/officeDocument/2006/relationships/slide" Target="slides/slide32.xml"/><Relationship Id="rId177" Type="http://schemas.openxmlformats.org/officeDocument/2006/relationships/slide" Target="slides/slide33.xml"/><Relationship Id="rId178" Type="http://schemas.openxmlformats.org/officeDocument/2006/relationships/slide" Target="slides/slide34.xml"/><Relationship Id="rId179" Type="http://schemas.openxmlformats.org/officeDocument/2006/relationships/slide" Target="slides/slide35.xml"/><Relationship Id="rId180" Type="http://schemas.openxmlformats.org/officeDocument/2006/relationships/slide" Target="slides/slide36.xml"/><Relationship Id="rId181" Type="http://schemas.openxmlformats.org/officeDocument/2006/relationships/slide" Target="slides/slide37.xml"/><Relationship Id="rId182" Type="http://schemas.openxmlformats.org/officeDocument/2006/relationships/slide" Target="slides/slide38.xml"/><Relationship Id="rId183" Type="http://schemas.openxmlformats.org/officeDocument/2006/relationships/slide" Target="slides/slide39.xml"/><Relationship Id="rId184" Type="http://schemas.openxmlformats.org/officeDocument/2006/relationships/slide" Target="slides/slide40.xml"/><Relationship Id="rId185" Type="http://schemas.openxmlformats.org/officeDocument/2006/relationships/slide" Target="slides/slide41.xml"/><Relationship Id="rId186" Type="http://schemas.openxmlformats.org/officeDocument/2006/relationships/slide" Target="slides/slide42.xml"/><Relationship Id="rId187" Type="http://schemas.openxmlformats.org/officeDocument/2006/relationships/slide" Target="slides/slide43.xml"/><Relationship Id="rId188" Type="http://schemas.openxmlformats.org/officeDocument/2006/relationships/slide" Target="slides/slide44.xml"/><Relationship Id="rId189" Type="http://schemas.openxmlformats.org/officeDocument/2006/relationships/slide" Target="slides/slide45.xml"/><Relationship Id="rId190" Type="http://schemas.openxmlformats.org/officeDocument/2006/relationships/slide" Target="slides/slide46.xml"/><Relationship Id="rId191" Type="http://schemas.openxmlformats.org/officeDocument/2006/relationships/slide" Target="slides/slide47.xml"/><Relationship Id="rId192" Type="http://schemas.openxmlformats.org/officeDocument/2006/relationships/slide" Target="slides/slide48.xml"/><Relationship Id="rId193" Type="http://schemas.openxmlformats.org/officeDocument/2006/relationships/slide" Target="slides/slide49.xml"/><Relationship Id="rId194" Type="http://schemas.openxmlformats.org/officeDocument/2006/relationships/slide" Target="slides/slide50.xml"/><Relationship Id="rId195" Type="http://schemas.openxmlformats.org/officeDocument/2006/relationships/slide" Target="slides/slide51.xml"/><Relationship Id="rId196" Type="http://schemas.openxmlformats.org/officeDocument/2006/relationships/slide" Target="slides/slide52.xml"/><Relationship Id="rId197" Type="http://schemas.openxmlformats.org/officeDocument/2006/relationships/slide" Target="slides/slide53.xml"/><Relationship Id="rId198" Type="http://schemas.openxmlformats.org/officeDocument/2006/relationships/slide" Target="slides/slide54.xml"/><Relationship Id="rId199" Type="http://schemas.openxmlformats.org/officeDocument/2006/relationships/slide" Target="slides/slide55.xml"/><Relationship Id="rId200" Type="http://schemas.openxmlformats.org/officeDocument/2006/relationships/slide" Target="slides/slide56.xml"/><Relationship Id="rId201" Type="http://schemas.openxmlformats.org/officeDocument/2006/relationships/slide" Target="slides/slide57.xml"/><Relationship Id="rId202" Type="http://schemas.openxmlformats.org/officeDocument/2006/relationships/slide" Target="slides/slide58.xml"/><Relationship Id="rId203" Type="http://schemas.openxmlformats.org/officeDocument/2006/relationships/slide" Target="slides/slide59.xml"/><Relationship Id="rId204" Type="http://schemas.openxmlformats.org/officeDocument/2006/relationships/slide" Target="slides/slide60.xml"/><Relationship Id="rId205" Type="http://schemas.openxmlformats.org/officeDocument/2006/relationships/slide" Target="slides/slide61.xml"/><Relationship Id="rId206" Type="http://schemas.openxmlformats.org/officeDocument/2006/relationships/slide" Target="slides/slide62.xml"/><Relationship Id="rId207" Type="http://schemas.openxmlformats.org/officeDocument/2006/relationships/slide" Target="slides/slide63.xml"/><Relationship Id="rId208" Type="http://schemas.openxmlformats.org/officeDocument/2006/relationships/slide" Target="slides/slide64.xml"/><Relationship Id="rId209" Type="http://schemas.openxmlformats.org/officeDocument/2006/relationships/slide" Target="slides/slide65.xml"/><Relationship Id="rId210" Type="http://schemas.openxmlformats.org/officeDocument/2006/relationships/slide" Target="slides/slide66.xml"/><Relationship Id="rId211" Type="http://schemas.openxmlformats.org/officeDocument/2006/relationships/slide" Target="slides/slide67.xml"/><Relationship Id="rId212" Type="http://schemas.openxmlformats.org/officeDocument/2006/relationships/slide" Target="slides/slide68.xml"/><Relationship Id="rId213" Type="http://schemas.openxmlformats.org/officeDocument/2006/relationships/slide" Target="slides/slide69.xml"/><Relationship Id="rId214" Type="http://schemas.openxmlformats.org/officeDocument/2006/relationships/slide" Target="slides/slide70.xml"/><Relationship Id="rId215" Type="http://schemas.openxmlformats.org/officeDocument/2006/relationships/slide" Target="slides/slide71.xml"/><Relationship Id="rId216" Type="http://schemas.openxmlformats.org/officeDocument/2006/relationships/slide" Target="slides/slide72.xml"/><Relationship Id="rId217" Type="http://schemas.openxmlformats.org/officeDocument/2006/relationships/slide" Target="slides/slide73.xml"/><Relationship Id="rId218" Type="http://schemas.openxmlformats.org/officeDocument/2006/relationships/slide" Target="slides/slide74.xml"/><Relationship Id="rId219" Type="http://schemas.openxmlformats.org/officeDocument/2006/relationships/slide" Target="slides/slide75.xml"/><Relationship Id="rId220" Type="http://schemas.openxmlformats.org/officeDocument/2006/relationships/slide" Target="slides/slide76.xml"/><Relationship Id="rId221" Type="http://schemas.openxmlformats.org/officeDocument/2006/relationships/slide" Target="slides/slide77.xml"/><Relationship Id="rId222" Type="http://schemas.openxmlformats.org/officeDocument/2006/relationships/slide" Target="slides/slide78.xml"/><Relationship Id="rId223" Type="http://schemas.openxmlformats.org/officeDocument/2006/relationships/slide" Target="slides/slide79.xml"/><Relationship Id="rId224" Type="http://schemas.openxmlformats.org/officeDocument/2006/relationships/slide" Target="slides/slide80.xml"/><Relationship Id="rId225" Type="http://schemas.openxmlformats.org/officeDocument/2006/relationships/slide" Target="slides/slide81.xml"/><Relationship Id="rId226" Type="http://schemas.openxmlformats.org/officeDocument/2006/relationships/slide" Target="slides/slide82.xml"/><Relationship Id="rId227" Type="http://schemas.openxmlformats.org/officeDocument/2006/relationships/slide" Target="slides/slide83.xml"/><Relationship Id="rId228" Type="http://schemas.openxmlformats.org/officeDocument/2006/relationships/slide" Target="slides/slide84.xml"/><Relationship Id="rId229" Type="http://schemas.openxmlformats.org/officeDocument/2006/relationships/slide" Target="slides/slide85.xml"/><Relationship Id="rId230" Type="http://schemas.openxmlformats.org/officeDocument/2006/relationships/slide" Target="slides/slide86.xml"/><Relationship Id="rId231" Type="http://schemas.openxmlformats.org/officeDocument/2006/relationships/slide" Target="slides/slide87.xml"/><Relationship Id="rId232" Type="http://schemas.openxmlformats.org/officeDocument/2006/relationships/slide" Target="slides/slide88.xml"/><Relationship Id="rId233" Type="http://schemas.openxmlformats.org/officeDocument/2006/relationships/slide" Target="slides/slide89.xml"/><Relationship Id="rId234" Type="http://schemas.openxmlformats.org/officeDocument/2006/relationships/slide" Target="slides/slide90.xml"/><Relationship Id="rId235" Type="http://schemas.openxmlformats.org/officeDocument/2006/relationships/slide" Target="slides/slide91.xml"/><Relationship Id="rId236" Type="http://schemas.openxmlformats.org/officeDocument/2006/relationships/slide" Target="slides/slide92.xml"/><Relationship Id="rId237" Type="http://schemas.openxmlformats.org/officeDocument/2006/relationships/slide" Target="slides/slide93.xml"/><Relationship Id="rId238" Type="http://schemas.openxmlformats.org/officeDocument/2006/relationships/slide" Target="slides/slide94.xml"/><Relationship Id="rId239" Type="http://schemas.openxmlformats.org/officeDocument/2006/relationships/slide" Target="slides/slide95.xml"/><Relationship Id="rId240" Type="http://schemas.openxmlformats.org/officeDocument/2006/relationships/slide" Target="slides/slide96.xml"/><Relationship Id="rId241" Type="http://schemas.openxmlformats.org/officeDocument/2006/relationships/slide" Target="slides/slide97.xml"/><Relationship Id="rId242" Type="http://schemas.openxmlformats.org/officeDocument/2006/relationships/slide" Target="slides/slide98.xml"/><Relationship Id="rId243" Type="http://schemas.openxmlformats.org/officeDocument/2006/relationships/slide" Target="slides/slide99.xml"/><Relationship Id="rId244" Type="http://schemas.openxmlformats.org/officeDocument/2006/relationships/slide" Target="slides/slide100.xml"/><Relationship Id="rId245" Type="http://schemas.openxmlformats.org/officeDocument/2006/relationships/slide" Target="slides/slide101.xml"/><Relationship Id="rId246" Type="http://schemas.openxmlformats.org/officeDocument/2006/relationships/slide" Target="slides/slide102.xml"/><Relationship Id="rId247" Type="http://schemas.openxmlformats.org/officeDocument/2006/relationships/slide" Target="slides/slide103.xml"/><Relationship Id="rId248" Type="http://schemas.openxmlformats.org/officeDocument/2006/relationships/slide" Target="slides/slide104.xml"/><Relationship Id="rId249" Type="http://schemas.openxmlformats.org/officeDocument/2006/relationships/slide" Target="slides/slide105.xml"/><Relationship Id="rId250" Type="http://schemas.openxmlformats.org/officeDocument/2006/relationships/slide" Target="slides/slide106.xml"/><Relationship Id="rId251" Type="http://schemas.openxmlformats.org/officeDocument/2006/relationships/slide" Target="slides/slide107.xml"/><Relationship Id="rId252" Type="http://schemas.openxmlformats.org/officeDocument/2006/relationships/slide" Target="slides/slide108.xml"/><Relationship Id="rId253" Type="http://schemas.openxmlformats.org/officeDocument/2006/relationships/slide" Target="slides/slide109.xml"/><Relationship Id="rId254" Type="http://schemas.openxmlformats.org/officeDocument/2006/relationships/slide" Target="slides/slide110.xml"/><Relationship Id="rId255" Type="http://schemas.openxmlformats.org/officeDocument/2006/relationships/slide" Target="slides/slide111.xml"/><Relationship Id="rId256" Type="http://schemas.openxmlformats.org/officeDocument/2006/relationships/slide" Target="slides/slide112.xml"/><Relationship Id="rId257" Type="http://schemas.openxmlformats.org/officeDocument/2006/relationships/slide" Target="slides/slide113.xml"/><Relationship Id="rId258" Type="http://schemas.openxmlformats.org/officeDocument/2006/relationships/slide" Target="slides/slide114.xml"/><Relationship Id="rId259" Type="http://schemas.openxmlformats.org/officeDocument/2006/relationships/slide" Target="slides/slide115.xml"/><Relationship Id="rId260" Type="http://schemas.openxmlformats.org/officeDocument/2006/relationships/slide" Target="slides/slide116.xml"/><Relationship Id="rId261" Type="http://schemas.openxmlformats.org/officeDocument/2006/relationships/slide" Target="slides/slide117.xml"/><Relationship Id="rId262" Type="http://schemas.openxmlformats.org/officeDocument/2006/relationships/slide" Target="slides/slide118.xml"/><Relationship Id="rId263" Type="http://schemas.openxmlformats.org/officeDocument/2006/relationships/slide" Target="slides/slide119.xml"/><Relationship Id="rId264" Type="http://schemas.openxmlformats.org/officeDocument/2006/relationships/slide" Target="slides/slide120.xml"/><Relationship Id="rId265" Type="http://schemas.openxmlformats.org/officeDocument/2006/relationships/slide" Target="slides/slide121.xml"/><Relationship Id="rId266" Type="http://schemas.openxmlformats.org/officeDocument/2006/relationships/slide" Target="slides/slide122.xml"/><Relationship Id="rId267" Type="http://schemas.openxmlformats.org/officeDocument/2006/relationships/slide" Target="slides/slide123.xml"/><Relationship Id="rId268" Type="http://schemas.openxmlformats.org/officeDocument/2006/relationships/slide" Target="slides/slide124.xml"/><Relationship Id="rId269" Type="http://schemas.openxmlformats.org/officeDocument/2006/relationships/slide" Target="slides/slide125.xml"/><Relationship Id="rId270" Type="http://schemas.openxmlformats.org/officeDocument/2006/relationships/slide" Target="slides/slide126.xml"/><Relationship Id="rId271" Type="http://schemas.openxmlformats.org/officeDocument/2006/relationships/slide" Target="slides/slide127.xml"/><Relationship Id="rId272" Type="http://schemas.openxmlformats.org/officeDocument/2006/relationships/slide" Target="slides/slide128.xml"/><Relationship Id="rId273" Type="http://schemas.openxmlformats.org/officeDocument/2006/relationships/slide" Target="slides/slide129.xml"/><Relationship Id="rId274" Type="http://schemas.openxmlformats.org/officeDocument/2006/relationships/slide" Target="slides/slide130.xml"/><Relationship Id="rId275" Type="http://schemas.openxmlformats.org/officeDocument/2006/relationships/slide" Target="slides/slide131.xml"/><Relationship Id="rId276" Type="http://schemas.openxmlformats.org/officeDocument/2006/relationships/slide" Target="slides/slide132.xml"/><Relationship Id="rId277" Type="http://schemas.openxmlformats.org/officeDocument/2006/relationships/slide" Target="slides/slide133.xml"/><Relationship Id="rId278" Type="http://schemas.openxmlformats.org/officeDocument/2006/relationships/slide" Target="slides/slide134.xml"/><Relationship Id="rId279" Type="http://schemas.openxmlformats.org/officeDocument/2006/relationships/slide" Target="slides/slide135.xml"/><Relationship Id="rId280" Type="http://schemas.openxmlformats.org/officeDocument/2006/relationships/slide" Target="slides/slide136.xml"/><Relationship Id="rId281" Type="http://schemas.openxmlformats.org/officeDocument/2006/relationships/slide" Target="slides/slide137.xml"/><Relationship Id="rId282" Type="http://schemas.openxmlformats.org/officeDocument/2006/relationships/slide" Target="slides/slide138.xml"/><Relationship Id="rId283" Type="http://schemas.openxmlformats.org/officeDocument/2006/relationships/slide" Target="slides/slide139.xml"/><Relationship Id="rId284" Type="http://schemas.openxmlformats.org/officeDocument/2006/relationships/slide" Target="slides/slide140.xml"/><Relationship Id="rId285" Type="http://schemas.openxmlformats.org/officeDocument/2006/relationships/slide" Target="slides/slide141.xml"/><Relationship Id="rId286" Type="http://schemas.openxmlformats.org/officeDocument/2006/relationships/slide" Target="slides/slide142.xml"/><Relationship Id="rId287" Type="http://schemas.openxmlformats.org/officeDocument/2006/relationships/slide" Target="slides/slide143.xml"/><Relationship Id="rId288" Type="http://schemas.openxmlformats.org/officeDocument/2006/relationships/slide" Target="slides/slide14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97017E93-059B-4E7C-B477-1D0DF13994E9}"/>
    <pc:docChg chg="modSld">
      <pc:chgData name="" userId="" providerId="" clId="Web-{97017E93-059B-4E7C-B477-1D0DF13994E9}" dt="2022-05-18T09:02:35.847" v="0" actId="20577"/>
      <pc:docMkLst>
        <pc:docMk/>
      </pc:docMkLst>
      <pc:sldChg chg="modSp">
        <pc:chgData name="" userId="" providerId="" clId="Web-{97017E93-059B-4E7C-B477-1D0DF13994E9}" dt="2022-05-18T09:02:35.847" v="0" actId="20577"/>
        <pc:sldMkLst>
          <pc:docMk/>
          <pc:sldMk cId="566773591" sldId="501"/>
        </pc:sldMkLst>
        <pc:spChg chg="mod">
          <ac:chgData name="" userId="" providerId="" clId="Web-{97017E93-059B-4E7C-B477-1D0DF13994E9}" dt="2022-05-18T09:02:35.847" v="0" actId="20577"/>
          <ac:spMkLst>
            <pc:docMk/>
            <pc:sldMk cId="566773591" sldId="501"/>
            <ac:spMk id="16" creationId="{DADC0EFC-B429-4D2E-B244-E3B02660DDEB}"/>
          </ac:spMkLst>
        </pc:spChg>
      </pc:sldChg>
    </pc:docChg>
  </pc:docChgLst>
  <pc:docChgLst>
    <pc:chgData name="Devanshi Srivastava" userId="S::devanshi.srivastava@connectchemicals.com::66a0c143-1b20-4448-9a41-0b4d969b44fb" providerId="AD" clId="Web-{97017E93-059B-4E7C-B477-1D0DF13994E9}"/>
    <pc:docChg chg="modSld">
      <pc:chgData name="Devanshi Srivastava" userId="S::devanshi.srivastava@connectchemicals.com::66a0c143-1b20-4448-9a41-0b4d969b44fb" providerId="AD" clId="Web-{97017E93-059B-4E7C-B477-1D0DF13994E9}" dt="2022-05-18T09:02:37.613" v="0" actId="20577"/>
      <pc:docMkLst>
        <pc:docMk/>
      </pc:docMkLst>
      <pc:sldChg chg="modSp">
        <pc:chgData name="Devanshi Srivastava" userId="S::devanshi.srivastava@connectchemicals.com::66a0c143-1b20-4448-9a41-0b4d969b44fb" providerId="AD" clId="Web-{97017E93-059B-4E7C-B477-1D0DF13994E9}" dt="2022-05-18T09:02:37.613" v="0" actId="20577"/>
        <pc:sldMkLst>
          <pc:docMk/>
          <pc:sldMk cId="566773591" sldId="501"/>
        </pc:sldMkLst>
        <pc:spChg chg="mod">
          <ac:chgData name="Devanshi Srivastava" userId="S::devanshi.srivastava@connectchemicals.com::66a0c143-1b20-4448-9a41-0b4d969b44fb" providerId="AD" clId="Web-{97017E93-059B-4E7C-B477-1D0DF13994E9}" dt="2022-05-18T09:02:37.613" v="0" actId="20577"/>
          <ac:spMkLst>
            <pc:docMk/>
            <pc:sldMk cId="566773591" sldId="501"/>
            <ac:spMk id="16" creationId="{DADC0EFC-B429-4D2E-B244-E3B02660DDE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100" b="1" dirty="0">
              <a:solidFill>
                <a:schemeClr val="tx1"/>
              </a:solidFill>
              <a:latin typeface="Futura Bk BT" panose="020B0502020204020303" pitchFamily="34" charset="0"/>
            </a:rPr>
            <a:t>Name</a:t>
          </a:r>
          <a:endParaRPr lang="en-IN" sz="1100" b="1"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2B9B15E9-2D14-48DB-BC99-3FACC47BCD4D}">
      <dgm:prSet phldrT="[Text]" custT="1"/>
      <dgm:spPr>
        <a:solidFill>
          <a:schemeClr val="bg1">
            <a:lumMod val="95000"/>
          </a:schemeClr>
        </a:solidFill>
        <a:ln>
          <a:gradFill flip="none" rotWithShape="1">
            <a:gsLst>
              <a:gs pos="0">
                <a:schemeClr val="accent1">
                  <a:lumMod val="88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000" dirty="0">
              <a:solidFill>
                <a:schemeClr val="tx1"/>
              </a:solidFill>
              <a:latin typeface="Futura Bk BT" panose="020B0502020204020303" pitchFamily="34" charset="0"/>
            </a:rPr>
            <a:t>Title</a:t>
          </a:r>
          <a:endParaRPr lang="en-IN" sz="1000" dirty="0">
            <a:solidFill>
              <a:schemeClr val="tx1"/>
            </a:solidFill>
            <a:latin typeface="Futura Bk BT" panose="020B0502020204020303" pitchFamily="34" charset="0"/>
          </a:endParaRPr>
        </a:p>
      </dgm:t>
    </dgm:pt>
    <dgm:pt modelId="{D2DF2BB0-9A9B-47AC-AF4E-2DE840442AA9}" type="parTrans" cxnId="{32EB0F71-2114-4DBB-BB31-5C5C9F4A4E18}">
      <dgm:prSet/>
      <dgm:spPr/>
      <dgm:t>
        <a:bodyPr/>
        <a:lstStyle/>
        <a:p>
          <a:endParaRPr lang="en-IN"/>
        </a:p>
      </dgm:t>
    </dgm:pt>
    <dgm:pt modelId="{5B7416F1-1B96-4B9D-9E09-C81B8341F4A1}" type="sibTrans" cxnId="{32EB0F71-2114-4DBB-BB31-5C5C9F4A4E18}">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2">
        <dgm:presLayoutVars>
          <dgm:chMax val="0"/>
          <dgm:bulletEnabled val="1"/>
        </dgm:presLayoutVars>
      </dgm:prSet>
      <dgm:spPr/>
    </dgm:pt>
    <dgm:pt modelId="{4B37AFA0-1892-4937-80DF-ABC105320EE7}" type="pres">
      <dgm:prSet presAssocID="{A690FFCA-F49A-47A4-B806-C48646E7BA05}" presName="spacer" presStyleCnt="0"/>
      <dgm:spPr/>
    </dgm:pt>
    <dgm:pt modelId="{DB8466DA-A8AD-4B43-A7C4-87ABC29E0F28}" type="pres">
      <dgm:prSet presAssocID="{2B9B15E9-2D14-48DB-BC99-3FACC47BCD4D}" presName="parentText" presStyleLbl="node1" presStyleIdx="1" presStyleCnt="2">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32EB0F71-2114-4DBB-BB31-5C5C9F4A4E18}" srcId="{5BC03CD7-B1C8-4600-BB3A-1379413CBE40}" destId="{2B9B15E9-2D14-48DB-BC99-3FACC47BCD4D}" srcOrd="1" destOrd="0" parTransId="{D2DF2BB0-9A9B-47AC-AF4E-2DE840442AA9}" sibTransId="{5B7416F1-1B96-4B9D-9E09-C81B8341F4A1}"/>
    <dgm:cxn modelId="{84F7BC9C-AA86-49D1-B107-0424955F9FDF}" srcId="{5BC03CD7-B1C8-4600-BB3A-1379413CBE40}" destId="{2ED1976F-F97A-428C-A874-0F741775CA1B}" srcOrd="0" destOrd="0" parTransId="{80D83B2A-BDAA-478F-A369-1553FD5F299C}" sibTransId="{A690FFCA-F49A-47A4-B806-C48646E7BA05}"/>
    <dgm:cxn modelId="{E9B588CE-1756-4A97-B036-BA87BFB1FE1F}" type="presOf" srcId="{5BC03CD7-B1C8-4600-BB3A-1379413CBE40}" destId="{8E45B43E-C6F7-4F46-A55A-1E57DCD0E5C6}" srcOrd="0" destOrd="0" presId="urn:microsoft.com/office/officeart/2005/8/layout/vList2"/>
    <dgm:cxn modelId="{450B0BDB-3753-44BD-9377-5ECC4FA50329}" type="presOf" srcId="{2B9B15E9-2D14-48DB-BC99-3FACC47BCD4D}" destId="{DB8466DA-A8AD-4B43-A7C4-87ABC29E0F28}"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 modelId="{B5B31A18-0D56-4B1D-BE11-51543B28F43C}" type="presParOf" srcId="{8E45B43E-C6F7-4F46-A55A-1E57DCD0E5C6}" destId="{4B37AFA0-1892-4937-80DF-ABC105320EE7}" srcOrd="1" destOrd="0" presId="urn:microsoft.com/office/officeart/2005/8/layout/vList2"/>
    <dgm:cxn modelId="{5376267A-1F2D-4DE9-9EA4-867F5E6F1C71}" type="presParOf" srcId="{8E45B43E-C6F7-4F46-A55A-1E57DCD0E5C6}" destId="{DB8466DA-A8AD-4B43-A7C4-87ABC29E0F28}"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panose="020B0502020204020303" pitchFamily="34" charset="0"/>
            </a:rPr>
            <a:t> Phone number</a:t>
          </a:r>
          <a:endParaRPr lang="en-IN" sz="900" b="0"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2B9B15E9-2D14-48DB-BC99-3FACC47BCD4D}">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panose="020B0502020204020303" pitchFamily="34" charset="0"/>
            </a:rPr>
            <a:t>Mobile number</a:t>
          </a:r>
          <a:endParaRPr lang="en-IN" sz="900" b="0" dirty="0">
            <a:solidFill>
              <a:schemeClr val="tx1"/>
            </a:solidFill>
            <a:latin typeface="Futura Bk BT" panose="020B0502020204020303" pitchFamily="34" charset="0"/>
          </a:endParaRPr>
        </a:p>
      </dgm:t>
    </dgm:pt>
    <dgm:pt modelId="{D2DF2BB0-9A9B-47AC-AF4E-2DE840442AA9}" type="parTrans" cxnId="{32EB0F71-2114-4DBB-BB31-5C5C9F4A4E18}">
      <dgm:prSet/>
      <dgm:spPr/>
      <dgm:t>
        <a:bodyPr/>
        <a:lstStyle/>
        <a:p>
          <a:endParaRPr lang="en-IN"/>
        </a:p>
      </dgm:t>
    </dgm:pt>
    <dgm:pt modelId="{5B7416F1-1B96-4B9D-9E09-C81B8341F4A1}" type="sibTrans" cxnId="{32EB0F71-2114-4DBB-BB31-5C5C9F4A4E18}">
      <dgm:prSet/>
      <dgm:spPr/>
      <dgm:t>
        <a:bodyPr/>
        <a:lstStyle/>
        <a:p>
          <a:endParaRPr lang="en-IN"/>
        </a:p>
      </dgm:t>
    </dgm:pt>
    <dgm:pt modelId="{E1B99D7E-D6FD-42E6-B193-36F27A113F15}">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a:rPr>
            <a:t>Email ID</a:t>
          </a:r>
          <a:endParaRPr lang="en-IN" sz="900" b="0" dirty="0">
            <a:solidFill>
              <a:schemeClr val="tx1"/>
            </a:solidFill>
            <a:latin typeface="Futura Bk BT"/>
          </a:endParaRPr>
        </a:p>
      </dgm:t>
    </dgm:pt>
    <dgm:pt modelId="{553872CA-7131-4524-8C23-62A028190622}" type="parTrans" cxnId="{B8F78424-0F87-415C-B281-02AF728140E1}">
      <dgm:prSet/>
      <dgm:spPr/>
      <dgm:t>
        <a:bodyPr/>
        <a:lstStyle/>
        <a:p>
          <a:endParaRPr lang="en-IN"/>
        </a:p>
      </dgm:t>
    </dgm:pt>
    <dgm:pt modelId="{4CA863F5-47BB-4CDF-B9F2-625613125E33}" type="sibTrans" cxnId="{B8F78424-0F87-415C-B281-02AF728140E1}">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3">
        <dgm:presLayoutVars>
          <dgm:chMax val="0"/>
          <dgm:bulletEnabled val="1"/>
        </dgm:presLayoutVars>
      </dgm:prSet>
      <dgm:spPr/>
    </dgm:pt>
    <dgm:pt modelId="{4B37AFA0-1892-4937-80DF-ABC105320EE7}" type="pres">
      <dgm:prSet presAssocID="{A690FFCA-F49A-47A4-B806-C48646E7BA05}" presName="spacer" presStyleCnt="0"/>
      <dgm:spPr/>
    </dgm:pt>
    <dgm:pt modelId="{DB8466DA-A8AD-4B43-A7C4-87ABC29E0F28}" type="pres">
      <dgm:prSet presAssocID="{2B9B15E9-2D14-48DB-BC99-3FACC47BCD4D}" presName="parentText" presStyleLbl="node1" presStyleIdx="1" presStyleCnt="3">
        <dgm:presLayoutVars>
          <dgm:chMax val="0"/>
          <dgm:bulletEnabled val="1"/>
        </dgm:presLayoutVars>
      </dgm:prSet>
      <dgm:spPr/>
    </dgm:pt>
    <dgm:pt modelId="{CB6D0FD4-9C18-4159-9124-EB90C4405CED}" type="pres">
      <dgm:prSet presAssocID="{5B7416F1-1B96-4B9D-9E09-C81B8341F4A1}" presName="spacer" presStyleCnt="0"/>
      <dgm:spPr/>
    </dgm:pt>
    <dgm:pt modelId="{D754738F-9A3B-4089-A1AC-C26B20559611}" type="pres">
      <dgm:prSet presAssocID="{E1B99D7E-D6FD-42E6-B193-36F27A113F15}" presName="parentText" presStyleLbl="node1" presStyleIdx="2" presStyleCnt="3">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B8F78424-0F87-415C-B281-02AF728140E1}" srcId="{5BC03CD7-B1C8-4600-BB3A-1379413CBE40}" destId="{E1B99D7E-D6FD-42E6-B193-36F27A113F15}" srcOrd="2" destOrd="0" parTransId="{553872CA-7131-4524-8C23-62A028190622}" sibTransId="{4CA863F5-47BB-4CDF-B9F2-625613125E33}"/>
    <dgm:cxn modelId="{32EB0F71-2114-4DBB-BB31-5C5C9F4A4E18}" srcId="{5BC03CD7-B1C8-4600-BB3A-1379413CBE40}" destId="{2B9B15E9-2D14-48DB-BC99-3FACC47BCD4D}" srcOrd="1" destOrd="0" parTransId="{D2DF2BB0-9A9B-47AC-AF4E-2DE840442AA9}" sibTransId="{5B7416F1-1B96-4B9D-9E09-C81B8341F4A1}"/>
    <dgm:cxn modelId="{84F7BC9C-AA86-49D1-B107-0424955F9FDF}" srcId="{5BC03CD7-B1C8-4600-BB3A-1379413CBE40}" destId="{2ED1976F-F97A-428C-A874-0F741775CA1B}" srcOrd="0" destOrd="0" parTransId="{80D83B2A-BDAA-478F-A369-1553FD5F299C}" sibTransId="{A690FFCA-F49A-47A4-B806-C48646E7BA05}"/>
    <dgm:cxn modelId="{40E297AF-B041-45CD-A3F0-CF8187C6A66A}" type="presOf" srcId="{E1B99D7E-D6FD-42E6-B193-36F27A113F15}" destId="{D754738F-9A3B-4089-A1AC-C26B20559611}" srcOrd="0" destOrd="0" presId="urn:microsoft.com/office/officeart/2005/8/layout/vList2"/>
    <dgm:cxn modelId="{E9B588CE-1756-4A97-B036-BA87BFB1FE1F}" type="presOf" srcId="{5BC03CD7-B1C8-4600-BB3A-1379413CBE40}" destId="{8E45B43E-C6F7-4F46-A55A-1E57DCD0E5C6}" srcOrd="0" destOrd="0" presId="urn:microsoft.com/office/officeart/2005/8/layout/vList2"/>
    <dgm:cxn modelId="{450B0BDB-3753-44BD-9377-5ECC4FA50329}" type="presOf" srcId="{2B9B15E9-2D14-48DB-BC99-3FACC47BCD4D}" destId="{DB8466DA-A8AD-4B43-A7C4-87ABC29E0F28}"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 modelId="{B5B31A18-0D56-4B1D-BE11-51543B28F43C}" type="presParOf" srcId="{8E45B43E-C6F7-4F46-A55A-1E57DCD0E5C6}" destId="{4B37AFA0-1892-4937-80DF-ABC105320EE7}" srcOrd="1" destOrd="0" presId="urn:microsoft.com/office/officeart/2005/8/layout/vList2"/>
    <dgm:cxn modelId="{5376267A-1F2D-4DE9-9EA4-867F5E6F1C71}" type="presParOf" srcId="{8E45B43E-C6F7-4F46-A55A-1E57DCD0E5C6}" destId="{DB8466DA-A8AD-4B43-A7C4-87ABC29E0F28}" srcOrd="2" destOrd="0" presId="urn:microsoft.com/office/officeart/2005/8/layout/vList2"/>
    <dgm:cxn modelId="{ED2F7995-4569-4167-86C9-F797D4D270D1}" type="presParOf" srcId="{8E45B43E-C6F7-4F46-A55A-1E57DCD0E5C6}" destId="{CB6D0FD4-9C18-4159-9124-EB90C4405CED}" srcOrd="3" destOrd="0" presId="urn:microsoft.com/office/officeart/2005/8/layout/vList2"/>
    <dgm:cxn modelId="{A13446C0-50A3-43B3-B38C-E405BE75BFB8}" type="presParOf" srcId="{8E45B43E-C6F7-4F46-A55A-1E57DCD0E5C6}" destId="{D754738F-9A3B-4089-A1AC-C26B20559611}" srcOrd="4"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44000"/>
                  <a:lumOff val="56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100" b="0" dirty="0">
              <a:solidFill>
                <a:schemeClr val="tx1"/>
              </a:solidFill>
              <a:latin typeface="Futura Bk BT" panose="020B0502020204020303" pitchFamily="34" charset="0"/>
            </a:rPr>
            <a:t>Address</a:t>
          </a:r>
          <a:endParaRPr lang="en-IN" sz="1100" b="0"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1" custLinFactY="37593" custLinFactNeighborX="21919" custLinFactNeighborY="100000">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84F7BC9C-AA86-49D1-B107-0424955F9FDF}" srcId="{5BC03CD7-B1C8-4600-BB3A-1379413CBE40}" destId="{2ED1976F-F97A-428C-A874-0F741775CA1B}" srcOrd="0" destOrd="0" parTransId="{80D83B2A-BDAA-478F-A369-1553FD5F299C}" sibTransId="{A690FFCA-F49A-47A4-B806-C48646E7BA05}"/>
    <dgm:cxn modelId="{E9B588CE-1756-4A97-B036-BA87BFB1FE1F}" type="presOf" srcId="{5BC03CD7-B1C8-4600-BB3A-1379413CBE40}" destId="{8E45B43E-C6F7-4F46-A55A-1E57DCD0E5C6}"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1"/>
          <a:ext cx="1300848" cy="210548"/>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kern="1200" dirty="0">
              <a:solidFill>
                <a:schemeClr val="tx1"/>
              </a:solidFill>
              <a:latin typeface="Futura Bk BT" panose="020B0502020204020303" pitchFamily="34" charset="0"/>
            </a:rPr>
            <a:t>Name</a:t>
          </a:r>
          <a:endParaRPr lang="en-IN" sz="1100" b="1" kern="1200" dirty="0">
            <a:solidFill>
              <a:schemeClr val="tx1"/>
            </a:solidFill>
            <a:latin typeface="Futura Bk BT" panose="020B0502020204020303" pitchFamily="34" charset="0"/>
          </a:endParaRPr>
        </a:p>
      </dsp:txBody>
      <dsp:txXfrm>
        <a:off x="10278" y="10299"/>
        <a:ext cx="1280292" cy="189992"/>
      </dsp:txXfrm>
    </dsp:sp>
    <dsp:sp modelId="{DB8466DA-A8AD-4B43-A7C4-87ABC29E0F28}">
      <dsp:nvSpPr>
        <dsp:cNvPr id="0" name=""/>
        <dsp:cNvSpPr/>
      </dsp:nvSpPr>
      <dsp:spPr>
        <a:xfrm>
          <a:off x="0" y="222087"/>
          <a:ext cx="1300848" cy="210548"/>
        </a:xfrm>
        <a:prstGeom prst="roundRect">
          <a:avLst/>
        </a:prstGeom>
        <a:solidFill>
          <a:schemeClr val="bg1">
            <a:lumMod val="95000"/>
          </a:schemeClr>
        </a:solidFill>
        <a:ln w="12700" cap="flat" cmpd="sng" algn="ctr">
          <a:gradFill flip="none" rotWithShape="1">
            <a:gsLst>
              <a:gs pos="0">
                <a:schemeClr val="accent1">
                  <a:lumMod val="88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dirty="0">
              <a:solidFill>
                <a:schemeClr val="tx1"/>
              </a:solidFill>
              <a:latin typeface="Futura Bk BT" panose="020B0502020204020303" pitchFamily="34" charset="0"/>
            </a:rPr>
            <a:t>Title</a:t>
          </a:r>
          <a:endParaRPr lang="en-IN" sz="1000" kern="1200" dirty="0">
            <a:solidFill>
              <a:schemeClr val="tx1"/>
            </a:solidFill>
            <a:latin typeface="Futura Bk BT" panose="020B0502020204020303" pitchFamily="34" charset="0"/>
          </a:endParaRPr>
        </a:p>
      </dsp:txBody>
      <dsp:txXfrm>
        <a:off x="10278" y="232365"/>
        <a:ext cx="1280292" cy="1899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86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panose="020B0502020204020303" pitchFamily="34" charset="0"/>
            </a:rPr>
            <a:t> Phone number</a:t>
          </a:r>
          <a:endParaRPr lang="en-IN" sz="900" b="0" kern="1200" dirty="0">
            <a:solidFill>
              <a:schemeClr val="tx1"/>
            </a:solidFill>
            <a:latin typeface="Futura Bk BT" panose="020B0502020204020303" pitchFamily="34" charset="0"/>
          </a:endParaRPr>
        </a:p>
      </dsp:txBody>
      <dsp:txXfrm>
        <a:off x="12794" y="41479"/>
        <a:ext cx="1982440" cy="236492"/>
      </dsp:txXfrm>
    </dsp:sp>
    <dsp:sp modelId="{DB8466DA-A8AD-4B43-A7C4-87ABC29E0F28}">
      <dsp:nvSpPr>
        <dsp:cNvPr id="0" name=""/>
        <dsp:cNvSpPr/>
      </dsp:nvSpPr>
      <dsp:spPr>
        <a:xfrm>
          <a:off x="0" y="3310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panose="020B0502020204020303" pitchFamily="34" charset="0"/>
            </a:rPr>
            <a:t>Mobile number</a:t>
          </a:r>
          <a:endParaRPr lang="en-IN" sz="900" b="0" kern="1200" dirty="0">
            <a:solidFill>
              <a:schemeClr val="tx1"/>
            </a:solidFill>
            <a:latin typeface="Futura Bk BT" panose="020B0502020204020303" pitchFamily="34" charset="0"/>
          </a:endParaRPr>
        </a:p>
      </dsp:txBody>
      <dsp:txXfrm>
        <a:off x="12794" y="343879"/>
        <a:ext cx="1982440" cy="236492"/>
      </dsp:txXfrm>
    </dsp:sp>
    <dsp:sp modelId="{D754738F-9A3B-4089-A1AC-C26B20559611}">
      <dsp:nvSpPr>
        <dsp:cNvPr id="0" name=""/>
        <dsp:cNvSpPr/>
      </dsp:nvSpPr>
      <dsp:spPr>
        <a:xfrm>
          <a:off x="0" y="6334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a:rPr>
            <a:t>Email ID</a:t>
          </a:r>
          <a:endParaRPr lang="en-IN" sz="900" b="0" kern="1200" dirty="0">
            <a:solidFill>
              <a:schemeClr val="tx1"/>
            </a:solidFill>
            <a:latin typeface="Futura Bk BT"/>
          </a:endParaRPr>
        </a:p>
      </dsp:txBody>
      <dsp:txXfrm>
        <a:off x="12794" y="646279"/>
        <a:ext cx="1982440" cy="2364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097"/>
          <a:ext cx="2602081" cy="430560"/>
        </a:xfrm>
        <a:prstGeom prst="roundRect">
          <a:avLst/>
        </a:prstGeom>
        <a:solidFill>
          <a:schemeClr val="bg1">
            <a:lumMod val="95000"/>
          </a:schemeClr>
        </a:solidFill>
        <a:ln w="12700" cap="flat" cmpd="sng" algn="ctr">
          <a:gradFill flip="none" rotWithShape="1">
            <a:gsLst>
              <a:gs pos="0">
                <a:schemeClr val="accent1">
                  <a:lumMod val="44000"/>
                  <a:lumOff val="56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0" kern="1200" dirty="0">
              <a:solidFill>
                <a:schemeClr val="tx1"/>
              </a:solidFill>
              <a:latin typeface="Futura Bk BT" panose="020B0502020204020303" pitchFamily="34" charset="0"/>
            </a:rPr>
            <a:t>Address</a:t>
          </a:r>
          <a:endParaRPr lang="en-IN" sz="1100" b="0" kern="1200" dirty="0">
            <a:solidFill>
              <a:schemeClr val="tx1"/>
            </a:solidFill>
            <a:latin typeface="Futura Bk BT" panose="020B0502020204020303" pitchFamily="34" charset="0"/>
          </a:endParaRPr>
        </a:p>
      </dsp:txBody>
      <dsp:txXfrm>
        <a:off x="21018" y="23115"/>
        <a:ext cx="2560045" cy="38852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E6BB27-EF57-4D4C-BC55-4056D9E953A9}" type="datetimeFigureOut">
              <a:rPr lang="en-US" smtClean="0"/>
              <a:t>5/18/2022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A093F-B211-4EE4-935B-A6FA5E538531}" type="slidenum">
              <a:rPr lang="en-US" smtClean="0"/>
              <a:t>‹#›</a:t>
            </a:fld>
            <a:endParaRPr lang="en-US"/>
          </a:p>
        </p:txBody>
      </p:sp>
    </p:spTree>
    <p:extLst>
      <p:ext uri="{BB962C8B-B14F-4D97-AF65-F5344CB8AC3E}">
        <p14:creationId xmlns:p14="http://schemas.microsoft.com/office/powerpoint/2010/main" val="2333770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F5C6A-F7A1-4FB3-9C5D-4BBA85F305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9913E0-9A67-45C9-B826-CA58876A03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39BB99-85E0-4CD6-98B7-A139F067FC5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FE51CAD6-63CF-4217-8160-8DF9BE0522F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61668E8-17CE-4747-B367-2A29AE0F6502}"/>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3752467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8EF73-5A7E-47EE-9508-464C57FD59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71BD6BF-B898-4842-8775-350192BA36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46E6C3-7D56-41FD-A565-EB44C870196E}"/>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4181B8CD-A192-4829-841B-2DE9ADC58B1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773E4B8-3AD7-4159-89C3-DD7B13764395}"/>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095559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7364BD-36B6-4E3A-9E36-A7609B0E06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1CD610F-FF65-402C-8CC8-D344A04C55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798D98-CB39-4955-8895-390BA6ACEDCD}"/>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A1BF23BC-7728-4F17-8499-0C79EB2EA44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BDF5D97-5C89-474A-8FF1-E586DB353A4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393512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Raster">
    <p:spTree>
      <p:nvGrpSpPr>
        <p:cNvPr id="1" name=""/>
        <p:cNvGrpSpPr/>
        <p:nvPr/>
      </p:nvGrpSpPr>
      <p:grpSpPr>
        <a:xfrm>
          <a:off x="0" y="0"/>
          <a:ext cx="0" cy="0"/>
          <a:chOff x="0" y="0"/>
          <a:chExt cx="0" cy="0"/>
        </a:xfrm>
      </p:grpSpPr>
      <p:sp>
        <p:nvSpPr>
          <p:cNvPr id="103" name="Foliennummer"/>
          <p:cNvSpPr txBox="1">
            <a:spLocks noGrp="1"/>
          </p:cNvSpPr>
          <p:nvPr>
            <p:ph type="sldNum" sz="quarter" idx="2"/>
          </p:nvPr>
        </p:nvSpPr>
        <p:spPr>
          <a:xfrm>
            <a:off x="11748839" y="6563519"/>
            <a:ext cx="334304" cy="215901"/>
          </a:xfrm>
          <a:prstGeom prst="rect">
            <a:avLst/>
          </a:prstGeom>
        </p:spPr>
        <p:txBody>
          <a:bodyPr wrap="square"/>
          <a:lstStyle>
            <a:lvl1pPr>
              <a:defRPr sz="1000">
                <a:latin typeface="Roboto Regular"/>
                <a:ea typeface="Roboto Regular"/>
                <a:cs typeface="Roboto Regular"/>
                <a:sym typeface="Roboto Regular"/>
              </a:defRPr>
            </a:lvl1pPr>
          </a:lstStyle>
          <a:p>
            <a:fld id="{86CB4B4D-7CA3-9044-876B-883B54F8677D}" type="slidenum">
              <a:t>‹#›</a:t>
            </a:fld>
            <a:endParaRPr/>
          </a:p>
        </p:txBody>
      </p:sp>
    </p:spTree>
    <p:extLst>
      <p:ext uri="{BB962C8B-B14F-4D97-AF65-F5344CB8AC3E}">
        <p14:creationId xmlns:p14="http://schemas.microsoft.com/office/powerpoint/2010/main" val="352582299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EFDF8-23F2-41D9-B942-020EA8734F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AAC85F-A446-488C-8C39-280791ED79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91471F-DD8A-4DAD-AE07-EFD9A8C1DD39}"/>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D41FF214-FB6C-428B-8B7F-015BA157894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18BC203-71DE-478F-838B-ABE5AF8778FE}"/>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753913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CAF4A-B893-40D3-8717-3AAD7E6316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1B8010C-0555-4748-8109-757227D839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46B9A6C-0C93-468D-AF4B-E7FED780F250}"/>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7B60E1BC-F77A-4D43-B0BC-7C31C6277C6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FABDFD8-98FA-4590-A04F-1E90124B25DD}"/>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685485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CDDC5-5EA1-42A5-B2B9-725FD1467F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2A5964-913D-4FF3-B64F-F8D60F18030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8EA7805-D280-4985-885A-D9C8A829494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BB99AA3-4CF7-449E-B1CA-0FD8737AF677}"/>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DBFC9021-969E-4EDA-94EF-E4B93EFCB05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7E8D1E8-F9D1-4EF4-9A2D-C1E8FC55018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905787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26FCD-7A3B-4FA9-9F57-2955C68865F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8E185A8-113A-4EDA-88A3-184FEA7605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A350D2-AAC6-4B49-BD80-F38F1C210AE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17FCB0C-F927-45C9-8850-A693806F4A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655E36-EEA0-43D3-94F8-B737ED84B51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2DF8B1-A571-4A1F-84E4-C7E4D85D547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8" name="Footer Placeholder 7">
            <a:extLst>
              <a:ext uri="{FF2B5EF4-FFF2-40B4-BE49-F238E27FC236}">
                <a16:creationId xmlns:a16="http://schemas.microsoft.com/office/drawing/2014/main" id="{92982C1C-B3E5-4E3D-8109-191DFD55A18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D23E4AC2-2A85-45EE-8D3B-EE3DDCD138F4}"/>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422536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2A18D-0F74-4FCE-A331-2C4FF2ABAEE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2D68EE5-2882-4CC8-B4E2-26C6FAF8F825}"/>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4" name="Footer Placeholder 3">
            <a:extLst>
              <a:ext uri="{FF2B5EF4-FFF2-40B4-BE49-F238E27FC236}">
                <a16:creationId xmlns:a16="http://schemas.microsoft.com/office/drawing/2014/main" id="{55EC5832-FDF2-4945-ACCB-C018FEEF610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FE010B4F-B774-4706-956D-75D174AECD1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66452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FF3D94-B5AD-4402-8EA1-8AA104860D95}"/>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3" name="Footer Placeholder 2">
            <a:extLst>
              <a:ext uri="{FF2B5EF4-FFF2-40B4-BE49-F238E27FC236}">
                <a16:creationId xmlns:a16="http://schemas.microsoft.com/office/drawing/2014/main" id="{620299F5-6E33-4242-913E-F91CB79539A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715A7753-6B86-4900-BEE3-447C3A4D805E}"/>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325865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5764F-786E-451E-B8DD-7E2A14D681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5C7CFBB-FAAB-412D-B644-15D90B2681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CFFEC22-B29E-4FC8-A6C8-115FD8B65C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914072-D773-4CA9-90F1-E664768EFAEF}"/>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6F5B50C9-F73A-478F-BDB5-D9192ACE860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891680B-534A-4537-A9D2-3F39E1307EC1}"/>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895810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E65E-9A39-4E10-B6F9-E9ECB3ABF0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8497C9D-EC99-4854-9811-74039FD765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214730-2FAA-4E3E-AB75-837504FE07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EF10D8-88A7-4217-A5E6-409DFD755CE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26383EB9-F0E4-4469-B49A-6556098B6A3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6ED65D4-6F94-4B83-A8D1-D6E73F17E5D1}"/>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4102034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168829-365C-4894-8404-330FCA0B009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EB11F27-8DC3-451E-82A9-DDF8D128A2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550552-F37E-49EB-A9C8-3D4FD83A45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BDEA59D3-A840-4990-B02C-96D5C1C4C0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AAB158A9-1718-42A3-AA3E-886432C60A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7C9FFC-4F7E-4C0D-A302-3387F88E0174}" type="slidenum">
              <a:rPr lang="en-IN" smtClean="0"/>
              <a:t>‹#›</a:t>
            </a:fld>
            <a:endParaRPr lang="en-IN"/>
          </a:p>
        </p:txBody>
      </p:sp>
    </p:spTree>
    <p:extLst>
      <p:ext uri="{BB962C8B-B14F-4D97-AF65-F5344CB8AC3E}">
        <p14:creationId xmlns:p14="http://schemas.microsoft.com/office/powerpoint/2010/main" val="88276160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22.jpg"/><Relationship Id="rId4" Type="http://schemas.openxmlformats.org/officeDocument/2006/relationships/image" Target="../media/image2.png"/></Relationships>

</file>

<file path=ppt/slides/_rels/slide10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3.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12.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3.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4.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5.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6.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7.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8.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9.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1.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2.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3.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4.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5.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6.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7.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5.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6.png"/></Relationships>

</file>

<file path=ppt/slides/_rels/slide1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8" Type="http://schemas.openxmlformats.org/officeDocument/2006/relationships/slide" Target="slide52.xml"/><Relationship Id="rId13" Type="http://schemas.openxmlformats.org/officeDocument/2006/relationships/slide" Target="slide93.xml"/><Relationship Id="rId18" Type="http://schemas.openxmlformats.org/officeDocument/2006/relationships/slide" Target="slide140.xml"/><Relationship Id="rId3" Type="http://schemas.openxmlformats.org/officeDocument/2006/relationships/image" Target="../media/image4.png"/><Relationship Id="rId21" Type="http://schemas.openxmlformats.org/officeDocument/2006/relationships/slide" Target="slide143.xml"/><Relationship Id="rId7" Type="http://schemas.openxmlformats.org/officeDocument/2006/relationships/slide" Target="slide35.xml"/><Relationship Id="rId12" Type="http://schemas.openxmlformats.org/officeDocument/2006/relationships/slide" Target="slide85.xml"/><Relationship Id="rId17" Type="http://schemas.openxmlformats.org/officeDocument/2006/relationships/slide" Target="slide138.xml"/><Relationship Id="rId25" Type="http://schemas.openxmlformats.org/officeDocument/2006/relationships/slide" Target="slide59.xml"/><Relationship Id="rId2" Type="http://schemas.openxmlformats.org/officeDocument/2006/relationships/image" Target="../media/image3.jpeg"/><Relationship Id="rId16" Type="http://schemas.openxmlformats.org/officeDocument/2006/relationships/slide" Target="slide128.xml"/><Relationship Id="rId20" Type="http://schemas.openxmlformats.org/officeDocument/2006/relationships/slide" Target="slide142.xml"/><Relationship Id="rId1" Type="http://schemas.openxmlformats.org/officeDocument/2006/relationships/slideLayout" Target="../slideLayouts/slideLayout7.xml"/><Relationship Id="rId6" Type="http://schemas.openxmlformats.org/officeDocument/2006/relationships/slide" Target="slide27.xml"/><Relationship Id="rId11" Type="http://schemas.openxmlformats.org/officeDocument/2006/relationships/slide" Target="slide82.xml"/><Relationship Id="rId24" Type="http://schemas.openxmlformats.org/officeDocument/2006/relationships/slide" Target="slide2.xml"/><Relationship Id="rId5" Type="http://schemas.openxmlformats.org/officeDocument/2006/relationships/slide" Target="slide18.xml"/><Relationship Id="rId15" Type="http://schemas.openxmlformats.org/officeDocument/2006/relationships/slide" Target="slide109.xml"/><Relationship Id="rId23" Type="http://schemas.openxmlformats.org/officeDocument/2006/relationships/image" Target="../media/image6.png"/><Relationship Id="rId10" Type="http://schemas.openxmlformats.org/officeDocument/2006/relationships/slide" Target="slide74.xml"/><Relationship Id="rId19" Type="http://schemas.openxmlformats.org/officeDocument/2006/relationships/slide" Target="slide141.xml"/><Relationship Id="rId4" Type="http://schemas.openxmlformats.org/officeDocument/2006/relationships/slide" Target="slide15.xml"/><Relationship Id="rId9" Type="http://schemas.openxmlformats.org/officeDocument/2006/relationships/slide" Target="slide64.xml"/><Relationship Id="rId14" Type="http://schemas.openxmlformats.org/officeDocument/2006/relationships/slide" Target="slide99.xml"/><Relationship Id="rId22" Type="http://schemas.openxmlformats.org/officeDocument/2006/relationships/image" Target="../media/image5.png"/></Relationships>

</file>

<file path=ppt/slides/_rels/slide140.xml.rels><?xml version="1.0" encoding="UTF-8" standalone="yes"?>
<Relationships xmlns="http://schemas.openxmlformats.org/package/2006/relationships">
    <Relationship Id="rId3" Type="http://schemas.openxmlformats.org/officeDocument/2006/relationships/image" Target="../media/image7.png"/>
    <Relationship Id="rId2" Type="http://schemas.openxmlformats.org/officeDocument/2006/relationships/image" Target="../media/image_10157_72.png"/>
    <Relationship Id="rId1" Type="http://schemas.openxmlformats.org/officeDocument/2006/relationships/slideLayout" Target="../slideLayouts/slideLayout7.xml"/>
    <Relationship Id="rId5" Type="http://schemas.openxmlformats.org/officeDocument/2006/relationships/slide" Target="slide14.xml"/>
    <Relationship Id="rId4" Type="http://schemas.openxmlformats.org/officeDocument/2006/relationships/slide" Target="slide2.xml"/>
</Relationships>

</file>

<file path=ppt/slides/_rels/slide141.xml.rels><?xml version="1.0" encoding="UTF-8" standalone="yes"?>
<Relationships xmlns="http://schemas.openxmlformats.org/package/2006/relationships">
    <Relationship Id="rId3" Type="http://schemas.openxmlformats.org/officeDocument/2006/relationships/image" Target="../media/image7.png"/>
    <Relationship Id="rId2" Type="http://schemas.openxmlformats.org/officeDocument/2006/relationships/image" Target="../media/image_10157_73.png"/>
    <Relationship Id="rId1" Type="http://schemas.openxmlformats.org/officeDocument/2006/relationships/slideLayout" Target="../slideLayouts/slideLayout7.xml"/>
    <Relationship Id="rId5" Type="http://schemas.openxmlformats.org/officeDocument/2006/relationships/slide" Target="slide14.xml"/>
    <Relationship Id="rId4" Type="http://schemas.openxmlformats.org/officeDocument/2006/relationships/slide" Target="slide2.xml"/>
</Relationships>

</file>

<file path=ppt/slides/_rels/slide1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0.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1.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slide" Target="slide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image" Target="../media/image72.png"/><Relationship Id="rId16" Type="http://schemas.openxmlformats.org/officeDocument/2006/relationships/diagramColors" Target="../diagrams/colors3.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19" Type="http://schemas.openxmlformats.org/officeDocument/2006/relationships/image" Target="../media/image7.png"/><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slide" Target="slide14.xml"/><Relationship Id="rId2" Type="http://schemas.openxmlformats.org/officeDocument/2006/relationships/image" Target="../media/image26.jp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3.xml"/><Relationship Id="rId3" Type="http://schemas.openxmlformats.org/officeDocument/2006/relationships/image" Target="../media/image4.png"/><Relationship Id="rId7" Type="http://schemas.openxmlformats.org/officeDocument/2006/relationships/slide" Target="slide9.xml"/><Relationship Id="rId12" Type="http://schemas.openxmlformats.org/officeDocument/2006/relationships/slide" Target="slide7.xml"/><Relationship Id="rId2" Type="http://schemas.openxmlformats.org/officeDocument/2006/relationships/image" Target="../media/image3.jpeg"/><Relationship Id="rId16"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slide" Target="slide8.xml"/><Relationship Id="rId11" Type="http://schemas.openxmlformats.org/officeDocument/2006/relationships/slide" Target="slide144.xml"/><Relationship Id="rId5" Type="http://schemas.openxmlformats.org/officeDocument/2006/relationships/slide" Target="slide5.xml"/><Relationship Id="rId15" Type="http://schemas.openxmlformats.org/officeDocument/2006/relationships/image" Target="../media/image5.png"/><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6.xml"/></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6.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9" Type="http://schemas.openxmlformats.org/officeDocument/2006/relationships/slide" Target="slide14.xml"/><Relationship Id="rId10" Type="http://schemas.openxmlformats.org/officeDocument/2006/relationships/slide" Target="slide31.xml"/><Relationship Id="rId11" Type="http://schemas.openxmlformats.org/officeDocument/2006/relationships/slide" Target="slide32.xml"/><Relationship Id="rId12" Type="http://schemas.openxmlformats.org/officeDocument/2006/relationships/slide" Target="slide33.xml"/><Relationship Id="rId13" Type="http://schemas.openxmlformats.org/officeDocument/2006/relationships/slide" Target="slide34.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5.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xml.rels><?xml version="1.0" encoding="UTF-8" standalone="yes"?>
<Relationships xmlns="http://schemas.openxmlformats.org/package/2006/relationships"><Relationship Id="rId3" Type="http://schemas.openxmlformats.org/officeDocument/2006/relationships/image" Target="../media/image_9987_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_9987_14.png"/><Relationship Id="rId4" Type="http://schemas.openxmlformats.org/officeDocument/2006/relationships/image" Target="../media/image_9987_13.png"/></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9.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5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61.xml.rels><?xml version="1.0" encoding="UTF-8" standalone="yes"?>
<Relationships xmlns="http://schemas.openxmlformats.org/package/2006/relationships"><Relationship Id="rId3"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6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s>

</file>

<file path=ppt/slides/_rels/slide6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s>

</file>

<file path=ppt/slides/_rels/slide6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4.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12" Type="http://schemas.openxmlformats.org/officeDocument/2006/relationships/slide" Target="slide14.xml"/><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2.xml"/><Relationship Id="rId13" Type="http://schemas.openxmlformats.org/officeDocument/2006/relationships/slide" Target="slide66.xml"/><Relationship Id="rId14" Type="http://schemas.openxmlformats.org/officeDocument/2006/relationships/slide" Target="slide67.xml"/><Relationship Id="rId15" Type="http://schemas.openxmlformats.org/officeDocument/2006/relationships/slide" Target="slide68.xml"/><Relationship Id="rId16" Type="http://schemas.openxmlformats.org/officeDocument/2006/relationships/slide" Target="slide69.xml"/><Relationship Id="rId17" Type="http://schemas.openxmlformats.org/officeDocument/2006/relationships/slide" Target="slide70.xml"/><Relationship Id="rId18" Type="http://schemas.openxmlformats.org/officeDocument/2006/relationships/slide" Target="slide71.xml"/><Relationship Id="rId19" Type="http://schemas.openxmlformats.org/officeDocument/2006/relationships/slide" Target="slide72.xml"/><Relationship Id="rId20" Type="http://schemas.openxmlformats.org/officeDocument/2006/relationships/slide" Target="slide73.xml"/></Relationships>

</file>

<file path=ppt/slides/_rels/slide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6.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7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7.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76.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7.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8.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9.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1.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9.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8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0.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84.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51.jp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53.jpg"/><Relationship Id="rId7" Type="http://schemas.openxmlformats.org/officeDocument/2006/relationships/slide" Target="slide14.xml"/><Relationship Id="rId2" Type="http://schemas.openxmlformats.org/officeDocument/2006/relationships/image" Target="../media/image52.jpe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7.png"/></Relationships>

</file>

<file path=ppt/slides/_rels/slide8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4.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8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8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8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xml.rels><?xml version="1.0" encoding="UTF-8" standalone="yes"?>
<Relationships xmlns="http://schemas.openxmlformats.org/package/2006/relationships">
    <Relationship Id="rId3" Type="http://schemas.openxmlformats.org/officeDocument/2006/relationships/image" Target="../media/image_10157_21.jpeg"/>
    <Relationship Id="rId2" Type="http://schemas.openxmlformats.org/officeDocument/2006/relationships/image" Target="../media/image_10157_20.png"/>
    <Relationship Id="rId1" Type="http://schemas.openxmlformats.org/officeDocument/2006/relationships/slideLayout" Target="../slideLayouts/slideLayout7.xml"/>
    <Relationship Id="rId5" Type="http://schemas.openxmlformats.org/officeDocument/2006/relationships/image" Target="../media/image_10157_23.png"/>
    <Relationship Id="rId4" Type="http://schemas.openxmlformats.org/officeDocument/2006/relationships/image" Target="../media/image_10157_22.jpeg"/>
</Relationships>

</file>

<file path=ppt/slides/_rels/slide9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6.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9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9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0.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58A9E0-72AB-4ADD-B208-8C17029BD7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
            <a:ext cx="12191998" cy="6857999"/>
          </a:xfrm>
          <a:prstGeom prst="rect">
            <a:avLst/>
          </a:prstGeom>
        </p:spPr>
      </p:pic>
      <p:pic>
        <p:nvPicPr>
          <p:cNvPr id="14" name="Picture 13">
            <a:extLst>
              <a:ext uri="{FF2B5EF4-FFF2-40B4-BE49-F238E27FC236}">
                <a16:creationId xmlns:a16="http://schemas.microsoft.com/office/drawing/2014/main" id="{49A24679-E64B-47C3-9785-55B0B9F0F4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600" y="-577546"/>
            <a:ext cx="5560607" cy="3128241"/>
          </a:xfrm>
          <a:prstGeom prst="rect">
            <a:avLst/>
          </a:prstGeom>
        </p:spPr>
      </p:pic>
      <p:sp>
        <p:nvSpPr>
          <p:cNvPr id="15" name="object 26">
            <a:extLst>
              <a:ext uri="{FF2B5EF4-FFF2-40B4-BE49-F238E27FC236}">
                <a16:creationId xmlns:a16="http://schemas.microsoft.com/office/drawing/2014/main" id="{61301C6D-3A20-439C-8AB5-B6E1F279F572}"/>
              </a:ext>
            </a:extLst>
          </p:cNvPr>
          <p:cNvSpPr txBox="1">
            <a:spLocks noChangeAspect="1"/>
          </p:cNvSpPr>
          <p:nvPr/>
        </p:nvSpPr>
        <p:spPr>
          <a:xfrm>
            <a:off x="-256676" y="2107555"/>
            <a:ext cx="8245643" cy="782265"/>
          </a:xfrm>
          <a:prstGeom prst="rect">
            <a:avLst/>
          </a:prstGeom>
        </p:spPr>
        <p:txBody>
          <a:bodyPr vert="horz" wrap="square" lIns="0" tIns="13970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marR="5080" algn="r">
              <a:lnSpc>
                <a:spcPts val="5000"/>
              </a:lnSpc>
              <a:spcBef>
                <a:spcPts val="1100"/>
              </a:spcBef>
            </a:pPr>
            <a:r>
              <a:rPr lang="de-DE" spc="-150" dirty="0">
                <a:solidFill>
                  <a:srgbClr val="3B3838"/>
                </a:solidFill>
                <a:latin typeface="Futura Bk BT" panose="020B0502020204020303" pitchFamily="34" charset="0"/>
              </a:rPr>
              <a:t>CONNECT </a:t>
            </a:r>
            <a:r>
              <a:rPr lang="de-DE" spc="-150">
                <a:solidFill>
                  <a:srgbClr val="3B3838"/>
                </a:solidFill>
                <a:latin typeface="Futura Bk BT" panose="020B0502020204020303" pitchFamily="34" charset="0"/>
              </a:rPr>
              <a:t>CHEMICALS GROUP</a:t>
            </a:r>
            <a:endParaRPr lang="de-DE" spc="-150" dirty="0">
              <a:solidFill>
                <a:srgbClr val="3B3838"/>
              </a:solidFill>
              <a:latin typeface="Futura Bk BT" panose="020B0502020204020303" pitchFamily="34" charset="0"/>
            </a:endParaRPr>
          </a:p>
        </p:txBody>
      </p:sp>
      <p:sp>
        <p:nvSpPr>
          <p:cNvPr id="16" name="TextBox 15">
            <a:extLst>
              <a:ext uri="{FF2B5EF4-FFF2-40B4-BE49-F238E27FC236}">
                <a16:creationId xmlns:a16="http://schemas.microsoft.com/office/drawing/2014/main" id="{DADC0EFC-B429-4D2E-B244-E3B02660DDEB}"/>
              </a:ext>
            </a:extLst>
          </p:cNvPr>
          <p:cNvSpPr txBox="1">
            <a:spLocks noChangeAspect="1"/>
          </p:cNvSpPr>
          <p:nvPr/>
        </p:nvSpPr>
        <p:spPr>
          <a:xfrm>
            <a:off x="465735" y="2971034"/>
            <a:ext cx="4734804" cy="400110"/>
          </a:xfrm>
          <a:prstGeom prst="rect">
            <a:avLst/>
          </a:prstGeom>
          <a:noFill/>
          <a:ln>
            <a:noFill/>
          </a:ln>
          <a:effectLst/>
        </p:spPr>
        <p:txBody>
          <a:bodyPr wrap="square" lIns="91440" tIns="45720" rIns="91440" bIns="45720" rtlCol="0" anchor="t">
            <a:spAutoFit/>
          </a:bodyPr>
          <a:lstStyle/>
          <a:p>
            <a:r>
              <a:rPr lang="de-DE" sz="2000">
                <a:solidFill>
                  <a:schemeClr val="bg1"/>
                </a:solidFill>
                <a:latin typeface="Futura Bk BT"/>
              </a:rPr>
              <a:t>2022 COMPANY PRESENTATION</a:t>
            </a:r>
            <a:endParaRPr lang="en-US" sz="2000">
              <a:solidFill>
                <a:schemeClr val="bg1"/>
              </a:solidFill>
              <a:latin typeface="Futura Bk BT"/>
            </a:endParaRPr>
          </a:p>
        </p:txBody>
      </p:sp>
    </p:spTree>
    <p:extLst>
      <p:ext uri="{BB962C8B-B14F-4D97-AF65-F5344CB8AC3E}">
        <p14:creationId xmlns:p14="http://schemas.microsoft.com/office/powerpoint/2010/main" val="56677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9E87E053-E7D6-44FF-A4FA-E4663CB7964B}"/>
              </a:ext>
            </a:extLst>
          </p:cNvPr>
          <p:cNvGrpSpPr/>
          <p:nvPr/>
        </p:nvGrpSpPr>
        <p:grpSpPr>
          <a:xfrm>
            <a:off x="1078303" y="1271872"/>
            <a:ext cx="2967486" cy="4878761"/>
            <a:chOff x="1078303" y="1953343"/>
            <a:chExt cx="2967486" cy="4878761"/>
          </a:xfrm>
        </p:grpSpPr>
        <p:sp>
          <p:nvSpPr>
            <p:cNvPr id="25" name="Rectangle 24">
              <a:extLst>
                <a:ext uri="{FF2B5EF4-FFF2-40B4-BE49-F238E27FC236}">
                  <a16:creationId xmlns:a16="http://schemas.microsoft.com/office/drawing/2014/main" id="{DD45B4DF-4C58-494E-AE85-D67CCF5B0F73}"/>
                </a:ext>
              </a:extLst>
            </p:cNvPr>
            <p:cNvSpPr/>
            <p:nvPr/>
          </p:nvSpPr>
          <p:spPr>
            <a:xfrm>
              <a:off x="1078303" y="3145285"/>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a:p>
          </p:txBody>
        </p:sp>
        <p:sp>
          <p:nvSpPr>
            <p:cNvPr id="26" name="Rectangle 25">
              <a:extLst>
                <a:ext uri="{FF2B5EF4-FFF2-40B4-BE49-F238E27FC236}">
                  <a16:creationId xmlns:a16="http://schemas.microsoft.com/office/drawing/2014/main" id="{67DBD656-3250-4F2F-8483-03EBAAAAED67}"/>
                </a:ext>
              </a:extLst>
            </p:cNvPr>
            <p:cNvSpPr/>
            <p:nvPr/>
          </p:nvSpPr>
          <p:spPr>
            <a:xfrm>
              <a:off x="1199683"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7" name="Bildplatzhalter 16">
              <a:extLst>
                <a:ext uri="{FF2B5EF4-FFF2-40B4-BE49-F238E27FC236}">
                  <a16:creationId xmlns:a16="http://schemas.microsoft.com/office/drawing/2014/main" id="{F57ACCB9-F5AF-4A33-B4C5-A2D43934150E}"/>
                </a:ext>
              </a:extLst>
            </p:cNvPr>
            <p:cNvPicPr>
              <a:picLocks noChangeAspect="1"/>
            </p:cNvPicPr>
            <p:nvPr/>
          </p:nvPicPr>
          <p:blipFill>
            <a:blip r:embed="rId2">
              <a:extLst>
                <a:ext uri="{28A0092B-C50C-407E-A947-70E740481C1C}">
                  <a14:useLocalDpi xmlns:a14="http://schemas.microsoft.com/office/drawing/2010/main" val="0"/>
                </a:ext>
              </a:extLst>
            </a:blip>
            <a:srcRect l="5335" r="5335"/>
            <a:stretch/>
          </p:blipFill>
          <p:spPr>
            <a:xfrm>
              <a:off x="1199681" y="1953343"/>
              <a:ext cx="2700672" cy="1827829"/>
            </a:xfrm>
            <a:prstGeom prst="rect">
              <a:avLst/>
            </a:prstGeom>
            <a:ln w="15875">
              <a:solidFill>
                <a:schemeClr val="accent1"/>
              </a:solidFill>
            </a:ln>
          </p:spPr>
        </p:pic>
        <p:sp>
          <p:nvSpPr>
            <p:cNvPr id="28" name="TextBox 27">
              <a:extLst>
                <a:ext uri="{FF2B5EF4-FFF2-40B4-BE49-F238E27FC236}">
                  <a16:creationId xmlns:a16="http://schemas.microsoft.com/office/drawing/2014/main" id="{1060D1FF-BAB2-4CB4-85DF-3C8848A2B015}"/>
                </a:ext>
              </a:extLst>
            </p:cNvPr>
            <p:cNvSpPr txBox="1"/>
            <p:nvPr/>
          </p:nvSpPr>
          <p:spPr>
            <a:xfrm>
              <a:off x="1199681" y="3872065"/>
              <a:ext cx="2711307" cy="584775"/>
            </a:xfrm>
            <a:prstGeom prst="rect">
              <a:avLst/>
            </a:prstGeom>
            <a:noFill/>
            <a:ln>
              <a:noFill/>
            </a:ln>
          </p:spPr>
          <p:txBody>
            <a:bodyPr wrap="square" rtlCol="0">
              <a:spAutoFit/>
            </a:bodyPr>
            <a:lstStyle/>
            <a:p>
              <a:pPr algn="ctr"/>
              <a:r>
                <a:rPr lang="fr-FR" sz="1600" dirty="0">
                  <a:solidFill>
                    <a:schemeClr val="bg1"/>
                  </a:solidFill>
                  <a:latin typeface="Futura-Light" panose="020B0400000000000000" pitchFamily="34" charset="0"/>
                </a:rPr>
                <a:t>Nantong </a:t>
              </a:r>
              <a:r>
                <a:rPr lang="fr-FR" sz="1600" dirty="0" err="1">
                  <a:solidFill>
                    <a:schemeClr val="bg1"/>
                  </a:solidFill>
                  <a:latin typeface="Futura-Light" panose="020B0400000000000000" pitchFamily="34" charset="0"/>
                </a:rPr>
                <a:t>Botao</a:t>
              </a:r>
              <a:r>
                <a:rPr lang="fr-FR" sz="1600" dirty="0">
                  <a:solidFill>
                    <a:schemeClr val="bg1"/>
                  </a:solidFill>
                  <a:latin typeface="Futura-Light" panose="020B0400000000000000" pitchFamily="34" charset="0"/>
                </a:rPr>
                <a:t> </a:t>
              </a:r>
            </a:p>
            <a:p>
              <a:pPr algn="ctr"/>
              <a:r>
                <a:rPr lang="fr-FR" sz="1600" dirty="0">
                  <a:solidFill>
                    <a:schemeClr val="bg1"/>
                  </a:solidFill>
                  <a:latin typeface="Futura-Light" panose="020B0400000000000000" pitchFamily="34" charset="0"/>
                </a:rPr>
                <a:t>Chemical Co. Ltd.</a:t>
              </a:r>
            </a:p>
          </p:txBody>
        </p:sp>
      </p:grpSp>
      <p:grpSp>
        <p:nvGrpSpPr>
          <p:cNvPr id="31" name="Group 30">
            <a:extLst>
              <a:ext uri="{FF2B5EF4-FFF2-40B4-BE49-F238E27FC236}">
                <a16:creationId xmlns:a16="http://schemas.microsoft.com/office/drawing/2014/main" id="{86700615-EADE-4014-867F-338FB0DCD05D}"/>
              </a:ext>
            </a:extLst>
          </p:cNvPr>
          <p:cNvGrpSpPr/>
          <p:nvPr/>
        </p:nvGrpSpPr>
        <p:grpSpPr>
          <a:xfrm>
            <a:off x="4624286" y="1271872"/>
            <a:ext cx="2967486" cy="4878762"/>
            <a:chOff x="4624286" y="1953343"/>
            <a:chExt cx="2967486" cy="4878762"/>
          </a:xfrm>
        </p:grpSpPr>
        <p:sp>
          <p:nvSpPr>
            <p:cNvPr id="32" name="Rectangle 31">
              <a:extLst>
                <a:ext uri="{FF2B5EF4-FFF2-40B4-BE49-F238E27FC236}">
                  <a16:creationId xmlns:a16="http://schemas.microsoft.com/office/drawing/2014/main" id="{194240B5-856C-424A-A577-5657074B40AC}"/>
                </a:ext>
              </a:extLst>
            </p:cNvPr>
            <p:cNvSpPr/>
            <p:nvPr/>
          </p:nvSpPr>
          <p:spPr>
            <a:xfrm>
              <a:off x="4624286" y="3145286"/>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a:p>
          </p:txBody>
        </p:sp>
        <p:sp>
          <p:nvSpPr>
            <p:cNvPr id="33" name="Rectangle 32">
              <a:extLst>
                <a:ext uri="{FF2B5EF4-FFF2-40B4-BE49-F238E27FC236}">
                  <a16:creationId xmlns:a16="http://schemas.microsoft.com/office/drawing/2014/main" id="{4CA50AD1-D71E-4EFC-8A70-689DD9B9D42B}"/>
                </a:ext>
              </a:extLst>
            </p:cNvPr>
            <p:cNvSpPr/>
            <p:nvPr/>
          </p:nvSpPr>
          <p:spPr>
            <a:xfrm>
              <a:off x="4745666"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4" name="Bildplatzhalter 16">
              <a:extLst>
                <a:ext uri="{FF2B5EF4-FFF2-40B4-BE49-F238E27FC236}">
                  <a16:creationId xmlns:a16="http://schemas.microsoft.com/office/drawing/2014/main" id="{E1E1B6B0-CF5B-47EA-99F5-2B8027AD3D45}"/>
                </a:ext>
              </a:extLst>
            </p:cNvPr>
            <p:cNvPicPr>
              <a:picLocks noChangeAspect="1"/>
            </p:cNvPicPr>
            <p:nvPr/>
          </p:nvPicPr>
          <p:blipFill>
            <a:blip r:embed="rId3">
              <a:extLst>
                <a:ext uri="{28A0092B-C50C-407E-A947-70E740481C1C}">
                  <a14:useLocalDpi xmlns:a14="http://schemas.microsoft.com/office/drawing/2010/main" val="0"/>
                </a:ext>
              </a:extLst>
            </a:blip>
            <a:srcRect l="5335" r="5335"/>
            <a:stretch/>
          </p:blipFill>
          <p:spPr>
            <a:xfrm>
              <a:off x="4745664" y="1953343"/>
              <a:ext cx="2700672" cy="1827829"/>
            </a:xfrm>
            <a:prstGeom prst="rect">
              <a:avLst/>
            </a:prstGeom>
            <a:ln w="15875">
              <a:solidFill>
                <a:schemeClr val="accent1"/>
              </a:solidFill>
            </a:ln>
          </p:spPr>
        </p:pic>
        <p:sp>
          <p:nvSpPr>
            <p:cNvPr id="35" name="TextBox 34">
              <a:extLst>
                <a:ext uri="{FF2B5EF4-FFF2-40B4-BE49-F238E27FC236}">
                  <a16:creationId xmlns:a16="http://schemas.microsoft.com/office/drawing/2014/main" id="{2A630A84-D001-44F0-A020-72C7CDC3FFCD}"/>
                </a:ext>
              </a:extLst>
            </p:cNvPr>
            <p:cNvSpPr txBox="1"/>
            <p:nvPr/>
          </p:nvSpPr>
          <p:spPr>
            <a:xfrm>
              <a:off x="4745664" y="3880691"/>
              <a:ext cx="2711307" cy="584775"/>
            </a:xfrm>
            <a:prstGeom prst="rect">
              <a:avLst/>
            </a:prstGeom>
            <a:noFill/>
            <a:ln>
              <a:noFill/>
            </a:ln>
          </p:spPr>
          <p:txBody>
            <a:bodyPr wrap="square" rtlCol="0">
              <a:spAutoFit/>
            </a:bodyPr>
            <a:lstStyle/>
            <a:p>
              <a:pPr algn="ctr"/>
              <a:r>
                <a:rPr lang="en-US" sz="1600" dirty="0">
                  <a:solidFill>
                    <a:schemeClr val="bg1"/>
                  </a:solidFill>
                  <a:latin typeface="Futura-Light" panose="020B0400000000000000" pitchFamily="34" charset="0"/>
                </a:rPr>
                <a:t>Connect Wilson (Penglai) </a:t>
              </a:r>
              <a:r>
                <a:rPr lang="en-US" sz="1600" dirty="0" err="1">
                  <a:solidFill>
                    <a:schemeClr val="bg1"/>
                  </a:solidFill>
                  <a:latin typeface="Futura-Light" panose="020B0400000000000000" pitchFamily="34" charset="0"/>
                </a:rPr>
                <a:t>Chemie</a:t>
              </a:r>
              <a:r>
                <a:rPr lang="en-US" sz="1600" dirty="0">
                  <a:solidFill>
                    <a:schemeClr val="bg1"/>
                  </a:solidFill>
                  <a:latin typeface="Futura-Light" panose="020B0400000000000000" pitchFamily="34" charset="0"/>
                </a:rPr>
                <a:t> Co. Ltd.</a:t>
              </a:r>
              <a:endParaRPr lang="fr-FR" sz="1600" dirty="0">
                <a:solidFill>
                  <a:schemeClr val="bg1"/>
                </a:solidFill>
                <a:latin typeface="Futura-Light" panose="020B0400000000000000" pitchFamily="34" charset="0"/>
              </a:endParaRPr>
            </a:p>
          </p:txBody>
        </p:sp>
      </p:grpSp>
      <p:sp>
        <p:nvSpPr>
          <p:cNvPr id="38" name="Textplatzhalter 23">
            <a:extLst>
              <a:ext uri="{FF2B5EF4-FFF2-40B4-BE49-F238E27FC236}">
                <a16:creationId xmlns:a16="http://schemas.microsoft.com/office/drawing/2014/main" id="{2D008305-EF17-41B2-B48F-0F5D9E7F41D5}"/>
              </a:ext>
            </a:extLst>
          </p:cNvPr>
          <p:cNvSpPr txBox="1">
            <a:spLocks/>
          </p:cNvSpPr>
          <p:nvPr/>
        </p:nvSpPr>
        <p:spPr>
          <a:xfrm>
            <a:off x="0" y="261338"/>
            <a:ext cx="1191885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de-DE" sz="5000" dirty="0">
                <a:solidFill>
                  <a:schemeClr val="bg2">
                    <a:lumMod val="25000"/>
                  </a:schemeClr>
                </a:solidFill>
                <a:latin typeface="Futura Bk BT" panose="020B0502020204020303" pitchFamily="34" charset="0"/>
              </a:rPr>
              <a:t>PRODUCTION </a:t>
            </a:r>
            <a:r>
              <a:rPr lang="de-DE" sz="5000" dirty="0">
                <a:solidFill>
                  <a:srgbClr val="91CFF0"/>
                </a:solidFill>
                <a:latin typeface="Futura Bk BT" panose="020B0502020204020303" pitchFamily="34" charset="0"/>
              </a:rPr>
              <a:t>SITES</a:t>
            </a:r>
          </a:p>
        </p:txBody>
      </p:sp>
      <p:pic>
        <p:nvPicPr>
          <p:cNvPr id="39" name="Picture 38">
            <a:extLst>
              <a:ext uri="{FF2B5EF4-FFF2-40B4-BE49-F238E27FC236}">
                <a16:creationId xmlns:a16="http://schemas.microsoft.com/office/drawing/2014/main" id="{D904BC62-E357-4F48-B436-D8AEB2C3FB34}"/>
              </a:ext>
            </a:extLst>
          </p:cNvPr>
          <p:cNvPicPr>
            <a:picLocks noChangeAspect="1"/>
          </p:cNvPicPr>
          <p:nvPr/>
        </p:nvPicPr>
        <p:blipFill rotWithShape="1">
          <a:blip r:embed="rId4">
            <a:extLst>
              <a:ext uri="{28A0092B-C50C-407E-A947-70E740481C1C}">
                <a14:useLocalDpi xmlns:a14="http://schemas.microsoft.com/office/drawing/2010/main" val="0"/>
              </a:ext>
            </a:extLst>
          </a:blip>
          <a:srcRect l="20191" t="21246" r="18980" b="20896"/>
          <a:stretch/>
        </p:blipFill>
        <p:spPr>
          <a:xfrm>
            <a:off x="273146" y="74633"/>
            <a:ext cx="2448789" cy="1310324"/>
          </a:xfrm>
          <a:prstGeom prst="rect">
            <a:avLst/>
          </a:prstGeom>
        </p:spPr>
      </p:pic>
      <p:sp>
        <p:nvSpPr>
          <p:cNvPr id="40" name="Rectangle 39">
            <a:extLst>
              <a:ext uri="{FF2B5EF4-FFF2-40B4-BE49-F238E27FC236}">
                <a16:creationId xmlns:a16="http://schemas.microsoft.com/office/drawing/2014/main" id="{66F89045-C831-4330-B2A4-2263ECA653AC}"/>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1" name="Textplatzhalter 23">
            <a:extLst>
              <a:ext uri="{FF2B5EF4-FFF2-40B4-BE49-F238E27FC236}">
                <a16:creationId xmlns:a16="http://schemas.microsoft.com/office/drawing/2014/main" id="{94B7D9D2-873B-402B-96F8-6A7B416426AD}"/>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We are a Global Company</a:t>
            </a:r>
            <a:endParaRPr lang="de-DE" sz="2000" dirty="0">
              <a:solidFill>
                <a:srgbClr val="91CFF0"/>
              </a:solidFill>
              <a:latin typeface="Futura Bk BT" panose="020B0502020204020303" pitchFamily="34" charset="0"/>
            </a:endParaRPr>
          </a:p>
        </p:txBody>
      </p:sp>
      <p:grpSp>
        <p:nvGrpSpPr>
          <p:cNvPr id="43" name="Group 42">
            <a:extLst>
              <a:ext uri="{FF2B5EF4-FFF2-40B4-BE49-F238E27FC236}">
                <a16:creationId xmlns:a16="http://schemas.microsoft.com/office/drawing/2014/main" id="{25EF2C99-538B-43EF-9A7A-7A87D76E0E61}"/>
              </a:ext>
            </a:extLst>
          </p:cNvPr>
          <p:cNvGrpSpPr/>
          <p:nvPr/>
        </p:nvGrpSpPr>
        <p:grpSpPr>
          <a:xfrm>
            <a:off x="8159096" y="1271872"/>
            <a:ext cx="2967486" cy="4878761"/>
            <a:chOff x="8159096" y="1953343"/>
            <a:chExt cx="2967486" cy="4878761"/>
          </a:xfrm>
        </p:grpSpPr>
        <p:sp>
          <p:nvSpPr>
            <p:cNvPr id="45" name="Rectangle 44">
              <a:extLst>
                <a:ext uri="{FF2B5EF4-FFF2-40B4-BE49-F238E27FC236}">
                  <a16:creationId xmlns:a16="http://schemas.microsoft.com/office/drawing/2014/main" id="{0BBA69ED-56D4-4C17-AA1B-40D2F6A1633D}"/>
                </a:ext>
              </a:extLst>
            </p:cNvPr>
            <p:cNvSpPr/>
            <p:nvPr/>
          </p:nvSpPr>
          <p:spPr>
            <a:xfrm>
              <a:off x="8159096" y="3145285"/>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dirty="0"/>
            </a:p>
          </p:txBody>
        </p:sp>
        <p:sp>
          <p:nvSpPr>
            <p:cNvPr id="46" name="Rectangle 45">
              <a:extLst>
                <a:ext uri="{FF2B5EF4-FFF2-40B4-BE49-F238E27FC236}">
                  <a16:creationId xmlns:a16="http://schemas.microsoft.com/office/drawing/2014/main" id="{4AF38D28-4A49-47F6-8A48-443E1AE12968}"/>
                </a:ext>
              </a:extLst>
            </p:cNvPr>
            <p:cNvSpPr/>
            <p:nvPr/>
          </p:nvSpPr>
          <p:spPr>
            <a:xfrm>
              <a:off x="8280476"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7" name="Bildplatzhalter 16">
              <a:extLst>
                <a:ext uri="{FF2B5EF4-FFF2-40B4-BE49-F238E27FC236}">
                  <a16:creationId xmlns:a16="http://schemas.microsoft.com/office/drawing/2014/main" id="{78660FC9-677C-48A2-90C8-3B9AC42B227C}"/>
                </a:ext>
              </a:extLst>
            </p:cNvPr>
            <p:cNvPicPr>
              <a:picLocks noChangeAspect="1"/>
            </p:cNvPicPr>
            <p:nvPr/>
          </p:nvPicPr>
          <p:blipFill>
            <a:blip r:embed="rId5">
              <a:extLst>
                <a:ext uri="{28A0092B-C50C-407E-A947-70E740481C1C}">
                  <a14:useLocalDpi xmlns:a14="http://schemas.microsoft.com/office/drawing/2010/main" val="0"/>
                </a:ext>
              </a:extLst>
            </a:blip>
            <a:srcRect l="5335" r="5335"/>
            <a:stretch/>
          </p:blipFill>
          <p:spPr>
            <a:xfrm>
              <a:off x="8280474" y="1953343"/>
              <a:ext cx="2700672" cy="1827829"/>
            </a:xfrm>
            <a:prstGeom prst="rect">
              <a:avLst/>
            </a:prstGeom>
            <a:ln w="15875">
              <a:solidFill>
                <a:schemeClr val="accent1"/>
              </a:solidFill>
            </a:ln>
          </p:spPr>
        </p:pic>
        <p:sp>
          <p:nvSpPr>
            <p:cNvPr id="48" name="TextBox 47">
              <a:extLst>
                <a:ext uri="{FF2B5EF4-FFF2-40B4-BE49-F238E27FC236}">
                  <a16:creationId xmlns:a16="http://schemas.microsoft.com/office/drawing/2014/main" id="{D226A6A5-3876-4829-A779-7D6855B04270}"/>
                </a:ext>
              </a:extLst>
            </p:cNvPr>
            <p:cNvSpPr txBox="1"/>
            <p:nvPr/>
          </p:nvSpPr>
          <p:spPr>
            <a:xfrm>
              <a:off x="8280474" y="3880692"/>
              <a:ext cx="2711307" cy="584775"/>
            </a:xfrm>
            <a:prstGeom prst="rect">
              <a:avLst/>
            </a:prstGeom>
            <a:noFill/>
            <a:ln>
              <a:noFill/>
            </a:ln>
          </p:spPr>
          <p:txBody>
            <a:bodyPr wrap="square" rtlCol="0">
              <a:spAutoFit/>
            </a:bodyPr>
            <a:lstStyle/>
            <a:p>
              <a:pPr algn="ctr"/>
              <a:r>
                <a:rPr lang="en-US" sz="1600" dirty="0" err="1">
                  <a:solidFill>
                    <a:schemeClr val="bg1"/>
                  </a:solidFill>
                  <a:latin typeface="Futura-Light" panose="020B0400000000000000" pitchFamily="34" charset="0"/>
                </a:rPr>
                <a:t>LinYi</a:t>
              </a:r>
              <a:r>
                <a:rPr lang="en-US" sz="1600" dirty="0">
                  <a:solidFill>
                    <a:schemeClr val="bg1"/>
                  </a:solidFill>
                  <a:latin typeface="Futura-Light" panose="020B0400000000000000" pitchFamily="34" charset="0"/>
                </a:rPr>
                <a:t> Connect Chemical Technology Co. Ltd.</a:t>
              </a:r>
              <a:endParaRPr lang="fr-FR" sz="1600" dirty="0">
                <a:solidFill>
                  <a:schemeClr val="bg1"/>
                </a:solidFill>
                <a:latin typeface="Futura-Light" panose="020B0400000000000000" pitchFamily="34" charset="0"/>
              </a:endParaRPr>
            </a:p>
          </p:txBody>
        </p:sp>
      </p:grpSp>
      <p:sp>
        <p:nvSpPr>
          <p:cNvPr id="50" name="TextBox 49">
            <a:extLst>
              <a:ext uri="{FF2B5EF4-FFF2-40B4-BE49-F238E27FC236}">
                <a16:creationId xmlns:a16="http://schemas.microsoft.com/office/drawing/2014/main" id="{DE4D28C3-0C46-474C-BAF5-BBBFD85AD7B0}"/>
              </a:ext>
            </a:extLst>
          </p:cNvPr>
          <p:cNvSpPr txBox="1"/>
          <p:nvPr/>
        </p:nvSpPr>
        <p:spPr>
          <a:xfrm>
            <a:off x="5102087" y="3856417"/>
            <a:ext cx="2470504" cy="2008242"/>
          </a:xfrm>
          <a:prstGeom prst="rect">
            <a:avLst/>
          </a:prstGeom>
          <a:noFill/>
        </p:spPr>
        <p:txBody>
          <a:bodyPr wrap="square" rtlCol="0">
            <a:spAutoFit/>
          </a:bodyPr>
          <a:lstStyle/>
          <a:p>
            <a:r>
              <a:rPr lang="en-US" sz="1400" dirty="0">
                <a:solidFill>
                  <a:srgbClr val="4FB9E9"/>
                </a:solidFill>
                <a:latin typeface="Futura Bk BT" panose="020B0502020204020303" pitchFamily="34" charset="0"/>
              </a:rPr>
              <a:t>PRODUCTS</a:t>
            </a:r>
            <a:br>
              <a:rPr lang="en-US" sz="1400" dirty="0">
                <a:solidFill>
                  <a:srgbClr val="4FB9E9"/>
                </a:solidFill>
                <a:latin typeface="Futura Bk BT" panose="020B0502020204020303" pitchFamily="34" charset="0"/>
              </a:rPr>
            </a:br>
            <a:r>
              <a:rPr lang="en-US" sz="1300" dirty="0">
                <a:latin typeface="Futura-Light" panose="020B0400000000000000" pitchFamily="34" charset="0"/>
              </a:rPr>
              <a:t>Color formers and intermediates for thermal paper coating</a:t>
            </a:r>
          </a:p>
          <a:p>
            <a:pPr>
              <a:lnSpc>
                <a:spcPct val="150000"/>
              </a:lnSpc>
            </a:pPr>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- 2 (ODB – 2)	</a:t>
            </a:r>
          </a:p>
          <a:p>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- 205 (S205)	</a:t>
            </a:r>
          </a:p>
          <a:p>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- 1 (ODB – 1) 	</a:t>
            </a:r>
            <a:br>
              <a:rPr lang="en-US" sz="1300" dirty="0">
                <a:solidFill>
                  <a:srgbClr val="3B3838"/>
                </a:solidFill>
                <a:latin typeface="Futura-Light" panose="020B0400000000000000" pitchFamily="34" charset="0"/>
              </a:rPr>
            </a:br>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Green (I-2GN)</a:t>
            </a:r>
            <a:endParaRPr lang="en-IN" sz="1300" dirty="0">
              <a:solidFill>
                <a:srgbClr val="3B3838"/>
              </a:solidFill>
              <a:latin typeface="Futura-Light" panose="020B0400000000000000" pitchFamily="34" charset="0"/>
            </a:endParaRPr>
          </a:p>
          <a:p>
            <a:r>
              <a:rPr lang="en-IN" sz="1300" dirty="0">
                <a:solidFill>
                  <a:srgbClr val="3B3838"/>
                </a:solidFill>
                <a:latin typeface="Futura-Light" panose="020B0400000000000000" pitchFamily="34" charset="0"/>
              </a:rPr>
              <a:t>MMD/DPA 		</a:t>
            </a:r>
          </a:p>
          <a:p>
            <a:r>
              <a:rPr lang="en-IN" sz="1300" dirty="0">
                <a:solidFill>
                  <a:srgbClr val="3B3838"/>
                </a:solidFill>
                <a:latin typeface="Futura-Light" panose="020B0400000000000000" pitchFamily="34" charset="0"/>
              </a:rPr>
              <a:t>BBA/Keto Acid	</a:t>
            </a:r>
          </a:p>
        </p:txBody>
      </p:sp>
      <p:sp>
        <p:nvSpPr>
          <p:cNvPr id="51" name="TextBox 50">
            <a:extLst>
              <a:ext uri="{FF2B5EF4-FFF2-40B4-BE49-F238E27FC236}">
                <a16:creationId xmlns:a16="http://schemas.microsoft.com/office/drawing/2014/main" id="{0502D773-B38F-4ACB-B9CA-2DFCAD8936F5}"/>
              </a:ext>
            </a:extLst>
          </p:cNvPr>
          <p:cNvSpPr txBox="1"/>
          <p:nvPr/>
        </p:nvSpPr>
        <p:spPr>
          <a:xfrm>
            <a:off x="1563757" y="3882374"/>
            <a:ext cx="2442946" cy="1215717"/>
          </a:xfrm>
          <a:prstGeom prst="rect">
            <a:avLst/>
          </a:prstGeom>
          <a:noFill/>
        </p:spPr>
        <p:txBody>
          <a:bodyPr wrap="square" rtlCol="0">
            <a:spAutoFit/>
          </a:bodyPr>
          <a:lstStyle/>
          <a:p>
            <a:pPr>
              <a:lnSpc>
                <a:spcPct val="150000"/>
              </a:lnSpc>
            </a:pPr>
            <a:r>
              <a:rPr lang="en-US" sz="1400" dirty="0">
                <a:solidFill>
                  <a:srgbClr val="4FB9E9"/>
                </a:solidFill>
                <a:latin typeface="Futura Bk BT" panose="020B0502020204020303" pitchFamily="34" charset="0"/>
              </a:rPr>
              <a:t>PRODUCTS</a:t>
            </a:r>
          </a:p>
          <a:p>
            <a:r>
              <a:rPr lang="en-US" sz="1300" dirty="0">
                <a:solidFill>
                  <a:schemeClr val="bg2">
                    <a:lumMod val="25000"/>
                  </a:schemeClr>
                </a:solidFill>
                <a:latin typeface="Futura-Light" panose="020B0400000000000000" pitchFamily="34" charset="0"/>
              </a:rPr>
              <a:t>1,2,3 Benzotriazole  	</a:t>
            </a:r>
          </a:p>
          <a:p>
            <a:r>
              <a:rPr lang="en-US" sz="1300" dirty="0" err="1">
                <a:solidFill>
                  <a:schemeClr val="bg2">
                    <a:lumMod val="25000"/>
                  </a:schemeClr>
                </a:solidFill>
                <a:latin typeface="Futura-Light" panose="020B0400000000000000" pitchFamily="34" charset="0"/>
              </a:rPr>
              <a:t>Tolyltriazole</a:t>
            </a:r>
            <a:r>
              <a:rPr lang="en-US" sz="1300" dirty="0">
                <a:solidFill>
                  <a:schemeClr val="bg2">
                    <a:lumMod val="25000"/>
                  </a:schemeClr>
                </a:solidFill>
                <a:latin typeface="Futura-Light" panose="020B0400000000000000" pitchFamily="34" charset="0"/>
              </a:rPr>
              <a:t> &amp; salts	</a:t>
            </a:r>
          </a:p>
          <a:p>
            <a:r>
              <a:rPr lang="en-US" sz="1300" dirty="0">
                <a:solidFill>
                  <a:schemeClr val="bg2">
                    <a:lumMod val="25000"/>
                  </a:schemeClr>
                </a:solidFill>
                <a:latin typeface="Futura-Light" panose="020B0400000000000000" pitchFamily="34" charset="0"/>
              </a:rPr>
              <a:t>5-Methylbenzotriazole 	</a:t>
            </a:r>
          </a:p>
          <a:p>
            <a:r>
              <a:rPr lang="en-US" sz="1300" dirty="0">
                <a:solidFill>
                  <a:schemeClr val="bg2">
                    <a:lumMod val="25000"/>
                  </a:schemeClr>
                </a:solidFill>
                <a:latin typeface="Futura-Light" panose="020B0400000000000000" pitchFamily="34" charset="0"/>
              </a:rPr>
              <a:t>Bisphenol S 		</a:t>
            </a:r>
            <a:endParaRPr lang="en-IN" sz="1300" dirty="0">
              <a:solidFill>
                <a:schemeClr val="bg2">
                  <a:lumMod val="25000"/>
                </a:schemeClr>
              </a:solidFill>
              <a:latin typeface="Futura-Light" panose="020B0400000000000000" pitchFamily="34" charset="0"/>
            </a:endParaRPr>
          </a:p>
        </p:txBody>
      </p:sp>
      <p:sp>
        <p:nvSpPr>
          <p:cNvPr id="52" name="TextBox 51">
            <a:extLst>
              <a:ext uri="{FF2B5EF4-FFF2-40B4-BE49-F238E27FC236}">
                <a16:creationId xmlns:a16="http://schemas.microsoft.com/office/drawing/2014/main" id="{FFF90F3F-7B04-4F2A-B1E6-59C0CB7B4D7B}"/>
              </a:ext>
            </a:extLst>
          </p:cNvPr>
          <p:cNvSpPr txBox="1"/>
          <p:nvPr/>
        </p:nvSpPr>
        <p:spPr>
          <a:xfrm>
            <a:off x="8680174" y="3856417"/>
            <a:ext cx="2443096" cy="1315745"/>
          </a:xfrm>
          <a:prstGeom prst="rect">
            <a:avLst/>
          </a:prstGeom>
          <a:noFill/>
        </p:spPr>
        <p:txBody>
          <a:bodyPr wrap="square" rtlCol="0">
            <a:spAutoFit/>
          </a:bodyPr>
          <a:lstStyle/>
          <a:p>
            <a:pPr>
              <a:lnSpc>
                <a:spcPct val="150000"/>
              </a:lnSpc>
            </a:pPr>
            <a:r>
              <a:rPr lang="en-US" sz="1400" dirty="0">
                <a:solidFill>
                  <a:srgbClr val="4FB9E9"/>
                </a:solidFill>
                <a:latin typeface="Futura Bk BT" panose="020B0502020204020303" pitchFamily="34" charset="0"/>
              </a:rPr>
              <a:t>PRODUCTS</a:t>
            </a:r>
          </a:p>
          <a:p>
            <a:pPr>
              <a:lnSpc>
                <a:spcPct val="150000"/>
              </a:lnSpc>
            </a:pPr>
            <a:r>
              <a:rPr lang="en-US" sz="1300" dirty="0" err="1">
                <a:solidFill>
                  <a:srgbClr val="3B3838"/>
                </a:solidFill>
                <a:latin typeface="Futura-Light" panose="020B0400000000000000" pitchFamily="34" charset="0"/>
              </a:rPr>
              <a:t>Ethylbenzyl</a:t>
            </a:r>
            <a:r>
              <a:rPr lang="en-US" sz="1300" dirty="0">
                <a:solidFill>
                  <a:srgbClr val="3B3838"/>
                </a:solidFill>
                <a:latin typeface="Futura-Light" panose="020B0400000000000000" pitchFamily="34" charset="0"/>
              </a:rPr>
              <a:t> Chloride (EBC) </a:t>
            </a:r>
          </a:p>
          <a:p>
            <a:r>
              <a:rPr lang="en-US" sz="1300" dirty="0">
                <a:solidFill>
                  <a:srgbClr val="3B3838"/>
                </a:solidFill>
                <a:latin typeface="Futura-Light" panose="020B0400000000000000" pitchFamily="34" charset="0"/>
              </a:rPr>
              <a:t>Methylbenzyl Chloride (MBC)</a:t>
            </a:r>
          </a:p>
          <a:p>
            <a:r>
              <a:rPr lang="en-US" sz="1300" dirty="0">
                <a:solidFill>
                  <a:srgbClr val="3B3838"/>
                </a:solidFill>
                <a:latin typeface="Futura-Light" panose="020B0400000000000000" pitchFamily="34" charset="0"/>
              </a:rPr>
              <a:t>Quaternary Ammonium Compounds</a:t>
            </a:r>
            <a:endParaRPr lang="en-IN" sz="1300" dirty="0">
              <a:solidFill>
                <a:srgbClr val="3B3838"/>
              </a:solidFill>
              <a:latin typeface="Futura-Light" panose="020B0400000000000000" pitchFamily="34" charset="0"/>
            </a:endParaRPr>
          </a:p>
        </p:txBody>
      </p:sp>
      <p:pic>
        <p:nvPicPr>
          <p:cNvPr id="53" name="Picture 52">
            <a:extLst>
              <a:ext uri="{FF2B5EF4-FFF2-40B4-BE49-F238E27FC236}">
                <a16:creationId xmlns:a16="http://schemas.microsoft.com/office/drawing/2014/main" id="{A2FC6C75-8F80-4E9F-B72B-C0709E5A7E5F}"/>
              </a:ext>
            </a:extLst>
          </p:cNvPr>
          <p:cNvPicPr>
            <a:picLocks noChangeAspect="1"/>
          </p:cNvPicPr>
          <p:nvPr/>
        </p:nvPicPr>
        <p:blipFill rotWithShape="1">
          <a:blip r:embed="rId6">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738377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F6EAD0-9C1F-4BDF-B86D-F2F24DE5FB5A}"/>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6097F895-AE3C-4C3E-9766-32CBC8E35C2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50E830D4-46FA-472B-92D7-627896F67A2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F30B00B-8913-46E5-AABB-2975B2A26F8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A8BE0B8-32E7-4045-ADB6-62A793CD118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3B59DAD-53ED-4C33-90CE-4B4545D343B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C907EED6-E999-47CB-94F1-4813C9B6D18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19A740E8-1D8E-451D-AAE9-3137C8E9812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A543DCA1-5C5A-431B-8283-97417995D14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object 21">
            <a:hlinkClick r:id="rId10" action="ppaction://hlinksldjump"/>
            <a:extLst>
              <a:ext uri="{FF2B5EF4-FFF2-40B4-BE49-F238E27FC236}">
                <a16:creationId xmlns:a16="http://schemas.microsoft.com/office/drawing/2014/main" id="{5D074F39-3311-41E7-8321-FB0ACA103A9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291259C-B6A1-4794-8234-AAB557A0938E}"/>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D7F24A13-F1B5-4B90-A9BC-EAD65665132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CFF92F1-C962-42D1-A626-8FBAC6F515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E9209FD-AFEA-47ED-8B9F-457F10A45CB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999617272"/>
      </p:ext>
    </p:extLst>
  </p:cSld>
  <p:clrMapOvr>
    <a:masterClrMapping/>
  </p:clrMapOvr>
</p:sld>
</file>

<file path=ppt/slides/slide10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2B5D973B-4E5A-4F0A-AB0A-B888DE8EEB0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5604E1A-1FC6-47ED-89F8-B42D5A29FDF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FD4E4A1B-DAF4-4247-9654-E07F3EA1B07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16D47DB-8D6A-4D5F-B69D-F37B418409D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DB0CB837-CE96-4F57-8BD9-CA91BE2D51B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344240CC-C09C-4CDF-B19C-5BB3F921E3A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5CA3DEB0-3F4B-4D06-97D8-21187F435FE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31FA07E1-B84E-4FCF-8A17-1856E1FED5F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6AA6F22-7D13-452A-B042-2EC8DE03F6D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90C61860-8DEB-427F-8E36-39436F84086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10BAC801-44D1-4D73-90DF-3BD83E11D1D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7FD0ABB-E946-4F04-BFE8-B922E167693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F6E4CFA-6307-4120-8526-1512A728EB8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9A405E88-DCC1-4237-9450-AE5C776F9BE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FFAE0131-0A5C-4121-96F8-01910FC8216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07E04BF8-33DA-40F0-B23F-731445CF9CE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993DC8C4-9EE7-4AEB-8EF6-59B61F4D04B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D5820A7-E053-4162-A7E3-A16B4A66D6E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Chelates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E8D095B4-4A67-416B-A6F8-AA69DE16F4F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938A4341-D368-4314-B437-9A73AA668F2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1BE4C71C-7519-447E-B913-275C8908F78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4E2B70E7-3719-4A6A-A807-2CF5DB61C50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CFD2A2B0-CCB9-454B-928B-6E222086549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2A53CEA9-041E-4458-A36D-09E17C95FE3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92542944-817B-4FAF-B1D4-78D3A034B7B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C18E9774-7021-4D5C-9289-C237D01C7E1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1F93223-2631-44C3-8A6A-F3C4E6C4608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BT199</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FF240E9-5C9E-4C14-9436-3F7166CEEB1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579644A-03A8-4A09-A43F-FB60B131C66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F820D0E9-9440-4510-9DF4-30CA166CE07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4815801F-275A-4568-844F-2870EF3CE56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44B1394-B125-4826-9721-57877DF11F1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AE0ED7F4-AF24-4689-9FF1-D8F93C50597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5BECABA2-3638-49B9-9732-BDE5662E32D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6B30C2F0-2F8F-4E5E-BDD8-71DDC65D993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69C4358-8A1B-4BFC-A0AD-91234034178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Fluoro Derivatives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Hexafluorozirconic acid (HFZA)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Nickel fluoride tetrahydrate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Potassium hexafluorozirconate (PHFZ)</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A314DAC3-7CF0-453E-989A-CC3F100E634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7CFF457B-532F-4B05-ABAA-0E4E8031255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DD77CA03-007E-4D80-86A4-F7DFCCAD634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D7E6E6EA-4638-4582-A9CA-C5FC6BDBD87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A56C0766-BDE4-4B6E-91BF-6AB2DC72821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D8357D36-9CE5-4765-A8B1-9C3B697B60A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4AD5DA59-5582-4C99-BB0A-4FC7FF74B2B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6BA60B7B-28DF-48FB-A502-5A6807935E1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9D079D8-75D5-44DF-B553-D31AAE00C04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Organic Titanates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Tetra-2-ethylhexyl titanate (T2EHT)</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Tetra-ethyltitanate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Tetra-n-butyl titanate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Titamix 80/20 (TIPT/TNBT)</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26CA36E6-8247-4918-BAEA-485E0E959FF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3F62559D-F60E-4779-869A-8EF212A1C8D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5C3EC69-69B6-44DB-9B34-568746A8A5A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8351DFFE-2AF7-43A9-906A-174A2141F2A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95263A82-184B-42AB-BB00-8C4B2120524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8496EEFC-EBC9-42D2-B4CB-476DDDF6459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01A7A7D0-9DFA-402B-B9FC-A85CE4E645B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B86E7F0-1D56-4878-B9EC-68A144E249D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1C3C12A-1597-42C9-8DBE-0466E0E3FDC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ED6C8C01-DCBE-4F7F-B16E-1D879E0758E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719FFD93-C1E7-4625-A0DA-A4C25276813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57E2456-EA38-492C-83FF-5AFE1BC8F44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C1BF2D46-2A7C-49F9-A114-93E18C6CDAF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080FBB4C-6806-45CB-8CC3-E03C4D38A01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AE1C6943-2606-418E-B08E-EAE3F2964CA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6198673F-2836-45DE-9CC7-417C6BFA462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D3056F17-8FBA-4914-B215-CEFD69E55F0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BDAF94A-44FF-46A3-848D-9AB2ECA7098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Phenoxyethanol</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5009F85A-8979-44E2-9749-20425512BE1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2960AF3D-BC90-4B62-912A-039F90D256D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D83E4D16-BC3D-495F-874F-3DBCD9E69BC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67A9BE82-6840-49CF-A1FD-C31E1934C87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730A8495-4F6D-40AB-9D42-0A7075EADEA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5CBA967E-9059-4679-B83F-ACB299EA154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35AEB0EF-075F-4E29-882D-0BEDA0ED761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B81ECFD9-8128-4264-97C4-ACCBBB5FE80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67EE52D-1B2A-434D-8EF5-1CAC97A3F13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Titanyl sulfate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C70D50-6E18-48D0-A110-0D8D22C8E5BA}"/>
              </a:ext>
            </a:extLst>
          </p:cNvPr>
          <p:cNvPicPr>
            <a:picLocks noChangeAspect="1"/>
          </p:cNvPicPr>
          <p:nvPr/>
        </p:nvPicPr>
        <p:blipFill rotWithShape="1">
          <a:blip r:embed="rId2">
            <a:extLst>
              <a:ext uri="{28A0092B-C50C-407E-A947-70E740481C1C}">
                <a14:useLocalDpi xmlns:a14="http://schemas.microsoft.com/office/drawing/2010/main" val="0"/>
              </a:ext>
            </a:extLst>
          </a:blip>
          <a:srcRect b="16002"/>
          <a:stretch/>
        </p:blipFill>
        <p:spPr>
          <a:xfrm>
            <a:off x="-9617" y="-214"/>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RESINS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90DBC1BA-71EC-4936-845F-084181C7B431}"/>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7702CADA-6195-4FA9-B1C4-4C6EFD9976FC}"/>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D630806F-776E-42DE-B80A-F5C021E6F0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719EA529-7A53-44B6-9F46-A71494946EA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909686B2-B015-4680-A001-1A30C6999F4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38366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8AF2DC1-4181-4713-9328-4AFAF7CF12F7}"/>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 name="Picture 2" descr="A picture containing shape&#10;&#10;Description automatically generated">
            <a:extLst>
              <a:ext uri="{FF2B5EF4-FFF2-40B4-BE49-F238E27FC236}">
                <a16:creationId xmlns:a16="http://schemas.microsoft.com/office/drawing/2014/main" id="{C6C54D68-5BA8-438C-942D-60D1703377D3}"/>
              </a:ext>
            </a:extLst>
          </p:cNvPr>
          <p:cNvPicPr>
            <a:picLocks noChangeAspect="1"/>
          </p:cNvPicPr>
          <p:nvPr/>
        </p:nvPicPr>
        <p:blipFill rotWithShape="1">
          <a:blip r:embed="rId2">
            <a:extLst>
              <a:ext uri="{28A0092B-C50C-407E-A947-70E740481C1C}">
                <a14:useLocalDpi xmlns:a14="http://schemas.microsoft.com/office/drawing/2010/main" val="0"/>
              </a:ext>
            </a:extLst>
          </a:blip>
          <a:srcRect l="50000" b="19185"/>
          <a:stretch/>
        </p:blipFill>
        <p:spPr>
          <a:xfrm>
            <a:off x="3654285" y="808287"/>
            <a:ext cx="4883429" cy="4439831"/>
          </a:xfrm>
          <a:prstGeom prst="rect">
            <a:avLst/>
          </a:prstGeom>
        </p:spPr>
      </p:pic>
      <p:pic>
        <p:nvPicPr>
          <p:cNvPr id="261" name="Bild" descr="Bild"/>
          <p:cNvPicPr>
            <a:picLocks noChangeAspect="1"/>
          </p:cNvPicPr>
          <p:nvPr/>
        </p:nvPicPr>
        <p:blipFill>
          <a:blip r:embed="rId3"/>
          <a:stretch>
            <a:fillRect/>
          </a:stretch>
        </p:blipFill>
        <p:spPr>
          <a:xfrm>
            <a:off x="11557669" y="218017"/>
            <a:ext cx="435432" cy="390245"/>
          </a:xfrm>
          <a:prstGeom prst="rect">
            <a:avLst/>
          </a:prstGeom>
          <a:ln w="12700">
            <a:miter lim="400000"/>
          </a:ln>
        </p:spPr>
      </p:pic>
      <p:sp>
        <p:nvSpPr>
          <p:cNvPr id="267" name="Folien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11</a:t>
            </a:fld>
            <a:endParaRPr/>
          </a:p>
        </p:txBody>
      </p:sp>
      <p:sp>
        <p:nvSpPr>
          <p:cNvPr id="15" name="Textplatzhalter 23">
            <a:extLst>
              <a:ext uri="{FF2B5EF4-FFF2-40B4-BE49-F238E27FC236}">
                <a16:creationId xmlns:a16="http://schemas.microsoft.com/office/drawing/2014/main" id="{8529E475-1434-407F-96EF-1C37032CC50C}"/>
              </a:ext>
            </a:extLst>
          </p:cNvPr>
          <p:cNvSpPr txBox="1">
            <a:spLocks/>
          </p:cNvSpPr>
          <p:nvPr/>
        </p:nvSpPr>
        <p:spPr>
          <a:xfrm>
            <a:off x="352106" y="289120"/>
            <a:ext cx="9640033"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400" dirty="0">
                <a:solidFill>
                  <a:schemeClr val="bg2">
                    <a:lumMod val="25000"/>
                  </a:schemeClr>
                </a:solidFill>
                <a:latin typeface="Futura Bk BT"/>
              </a:rPr>
              <a:t>SOURCING &amp; </a:t>
            </a:r>
            <a:r>
              <a:rPr lang="de-DE" sz="5400" dirty="0">
                <a:solidFill>
                  <a:srgbClr val="91CFF0"/>
                </a:solidFill>
                <a:latin typeface="Futura Bk BT"/>
              </a:rPr>
              <a:t>DISTRIBUTION</a:t>
            </a:r>
            <a:endParaRPr lang="de-DE" sz="5400" dirty="0">
              <a:solidFill>
                <a:srgbClr val="91CFF0"/>
              </a:solidFill>
              <a:latin typeface="Futura Bk BT" panose="020B0502020204020303" pitchFamily="34" charset="0"/>
            </a:endParaRPr>
          </a:p>
        </p:txBody>
      </p:sp>
      <p:sp>
        <p:nvSpPr>
          <p:cNvPr id="9" name="TextBox 8">
            <a:extLst>
              <a:ext uri="{FF2B5EF4-FFF2-40B4-BE49-F238E27FC236}">
                <a16:creationId xmlns:a16="http://schemas.microsoft.com/office/drawing/2014/main" id="{335788A3-B0C6-4FB0-8D51-FCD7C75F08E6}"/>
              </a:ext>
            </a:extLst>
          </p:cNvPr>
          <p:cNvSpPr txBox="1"/>
          <p:nvPr/>
        </p:nvSpPr>
        <p:spPr>
          <a:xfrm>
            <a:off x="2187533" y="1760154"/>
            <a:ext cx="3250095" cy="369332"/>
          </a:xfrm>
          <a:prstGeom prst="rect">
            <a:avLst/>
          </a:prstGeom>
          <a:noFill/>
        </p:spPr>
        <p:txBody>
          <a:bodyPr wrap="square">
            <a:spAutoFit/>
          </a:bodyPr>
          <a:lstStyle/>
          <a:p>
            <a:pPr algn="l"/>
            <a:r>
              <a:rPr lang="en-US" sz="1800" b="0" i="0" dirty="0">
                <a:solidFill>
                  <a:srgbClr val="242424"/>
                </a:solidFill>
                <a:effectLst/>
                <a:latin typeface="Futura"/>
              </a:rPr>
              <a:t>Extensive logistics network</a:t>
            </a:r>
            <a:endParaRPr lang="en-US" sz="1600" b="0" i="0" dirty="0">
              <a:solidFill>
                <a:srgbClr val="242424"/>
              </a:solidFill>
              <a:effectLst/>
              <a:latin typeface="Futura"/>
            </a:endParaRPr>
          </a:p>
        </p:txBody>
      </p:sp>
      <p:sp>
        <p:nvSpPr>
          <p:cNvPr id="11" name="TextBox 10">
            <a:extLst>
              <a:ext uri="{FF2B5EF4-FFF2-40B4-BE49-F238E27FC236}">
                <a16:creationId xmlns:a16="http://schemas.microsoft.com/office/drawing/2014/main" id="{D93D5B2C-7B58-477F-86AE-B8C6C37EFF7C}"/>
              </a:ext>
            </a:extLst>
          </p:cNvPr>
          <p:cNvSpPr txBox="1"/>
          <p:nvPr/>
        </p:nvSpPr>
        <p:spPr>
          <a:xfrm>
            <a:off x="352106" y="6406990"/>
            <a:ext cx="3670854" cy="646331"/>
          </a:xfrm>
          <a:prstGeom prst="rect">
            <a:avLst/>
          </a:prstGeom>
          <a:noFill/>
        </p:spPr>
        <p:txBody>
          <a:bodyPr wrap="square">
            <a:spAutoFit/>
          </a:bodyPr>
          <a:lstStyle/>
          <a:p>
            <a:pPr marL="0" marR="0">
              <a:spcBef>
                <a:spcPts val="0"/>
              </a:spcBef>
              <a:spcAft>
                <a:spcPts val="0"/>
              </a:spcAft>
            </a:pPr>
            <a:r>
              <a:rPr lang="en-US" sz="1800" dirty="0">
                <a:solidFill>
                  <a:srgbClr val="000000"/>
                </a:solidFill>
                <a:effectLst/>
                <a:latin typeface="Futura"/>
                <a:ea typeface="Calibri" panose="020F0502020204030204" pitchFamily="34" charset="0"/>
              </a:rPr>
              <a:t>Join Resources Build Solutions</a:t>
            </a:r>
            <a:endParaRPr lang="en-US" sz="2400" dirty="0">
              <a:effectLst/>
              <a:latin typeface="Futura"/>
              <a:ea typeface="Calibri" panose="020F0502020204030204" pitchFamily="34" charset="0"/>
            </a:endParaRPr>
          </a:p>
          <a:p>
            <a:pPr marL="0" marR="0">
              <a:spcBef>
                <a:spcPts val="0"/>
              </a:spcBef>
              <a:spcAft>
                <a:spcPts val="0"/>
              </a:spcAft>
            </a:pPr>
            <a:r>
              <a:rPr lang="en-US" sz="1800" dirty="0">
                <a:solidFill>
                  <a:srgbClr val="000000"/>
                </a:solidFill>
                <a:effectLst/>
                <a:latin typeface="Futura"/>
                <a:ea typeface="Calibri" panose="020F0502020204030204" pitchFamily="34" charset="0"/>
              </a:rPr>
              <a:t> </a:t>
            </a:r>
            <a:endParaRPr lang="en-US" sz="2400" dirty="0">
              <a:effectLst/>
              <a:latin typeface="Futura"/>
              <a:ea typeface="Calibri" panose="020F0502020204030204" pitchFamily="34" charset="0"/>
            </a:endParaRPr>
          </a:p>
        </p:txBody>
      </p:sp>
      <p:sp>
        <p:nvSpPr>
          <p:cNvPr id="10" name="AutoShape 2">
            <a:extLst>
              <a:ext uri="{FF2B5EF4-FFF2-40B4-BE49-F238E27FC236}">
                <a16:creationId xmlns:a16="http://schemas.microsoft.com/office/drawing/2014/main" id="{D7568EE4-A505-44DC-90D1-81D7180740B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TextBox 11">
            <a:extLst>
              <a:ext uri="{FF2B5EF4-FFF2-40B4-BE49-F238E27FC236}">
                <a16:creationId xmlns:a16="http://schemas.microsoft.com/office/drawing/2014/main" id="{F75D12C6-45D0-4A61-A52E-868CEFEDCDF8}"/>
              </a:ext>
            </a:extLst>
          </p:cNvPr>
          <p:cNvSpPr txBox="1"/>
          <p:nvPr/>
        </p:nvSpPr>
        <p:spPr>
          <a:xfrm>
            <a:off x="5950434" y="2145398"/>
            <a:ext cx="4680773" cy="369332"/>
          </a:xfrm>
          <a:prstGeom prst="rect">
            <a:avLst/>
          </a:prstGeom>
          <a:noFill/>
        </p:spPr>
        <p:txBody>
          <a:bodyPr wrap="square">
            <a:spAutoFit/>
          </a:bodyPr>
          <a:lstStyle/>
          <a:p>
            <a:pPr algn="l"/>
            <a:r>
              <a:rPr lang="en-US" sz="1800" i="0" dirty="0">
                <a:solidFill>
                  <a:srgbClr val="242424"/>
                </a:solidFill>
                <a:effectLst/>
                <a:latin typeface="Futura"/>
              </a:rPr>
              <a:t>Logistic platforms in major logistic hubs</a:t>
            </a:r>
            <a:endParaRPr lang="en-US" sz="1600" i="0" dirty="0">
              <a:solidFill>
                <a:srgbClr val="242424"/>
              </a:solidFill>
              <a:effectLst/>
              <a:latin typeface="Futura"/>
            </a:endParaRPr>
          </a:p>
        </p:txBody>
      </p:sp>
      <p:sp>
        <p:nvSpPr>
          <p:cNvPr id="14" name="TextBox 13">
            <a:extLst>
              <a:ext uri="{FF2B5EF4-FFF2-40B4-BE49-F238E27FC236}">
                <a16:creationId xmlns:a16="http://schemas.microsoft.com/office/drawing/2014/main" id="{3EA33B3A-58F3-4EAB-A6A7-3BD0FF7E3416}"/>
              </a:ext>
            </a:extLst>
          </p:cNvPr>
          <p:cNvSpPr txBox="1"/>
          <p:nvPr/>
        </p:nvSpPr>
        <p:spPr>
          <a:xfrm>
            <a:off x="5917303" y="2993933"/>
            <a:ext cx="2219531" cy="369332"/>
          </a:xfrm>
          <a:prstGeom prst="rect">
            <a:avLst/>
          </a:prstGeom>
          <a:noFill/>
        </p:spPr>
        <p:txBody>
          <a:bodyPr wrap="square">
            <a:spAutoFit/>
          </a:bodyPr>
          <a:lstStyle/>
          <a:p>
            <a:pPr algn="l"/>
            <a:r>
              <a:rPr lang="en-US" sz="1800" b="0" i="0" dirty="0">
                <a:solidFill>
                  <a:srgbClr val="242424"/>
                </a:solidFill>
                <a:effectLst/>
                <a:latin typeface="Futura"/>
              </a:rPr>
              <a:t>Local warehouse</a:t>
            </a:r>
            <a:endParaRPr lang="en-US" sz="1600" b="0" i="0" dirty="0">
              <a:solidFill>
                <a:srgbClr val="242424"/>
              </a:solidFill>
              <a:effectLst/>
              <a:latin typeface="Futura"/>
            </a:endParaRPr>
          </a:p>
        </p:txBody>
      </p:sp>
      <p:sp>
        <p:nvSpPr>
          <p:cNvPr id="16" name="TextBox 15">
            <a:extLst>
              <a:ext uri="{FF2B5EF4-FFF2-40B4-BE49-F238E27FC236}">
                <a16:creationId xmlns:a16="http://schemas.microsoft.com/office/drawing/2014/main" id="{712C327D-5D0D-4871-BAC5-A5BABA3F19A2}"/>
              </a:ext>
            </a:extLst>
          </p:cNvPr>
          <p:cNvSpPr txBox="1"/>
          <p:nvPr/>
        </p:nvSpPr>
        <p:spPr>
          <a:xfrm>
            <a:off x="1764647" y="3403779"/>
            <a:ext cx="3422373" cy="369332"/>
          </a:xfrm>
          <a:prstGeom prst="rect">
            <a:avLst/>
          </a:prstGeom>
          <a:noFill/>
        </p:spPr>
        <p:txBody>
          <a:bodyPr wrap="square">
            <a:spAutoFit/>
          </a:bodyPr>
          <a:lstStyle/>
          <a:p>
            <a:pPr algn="r"/>
            <a:r>
              <a:rPr lang="en-US" sz="1800" b="0" i="0" dirty="0">
                <a:solidFill>
                  <a:srgbClr val="242424"/>
                </a:solidFill>
                <a:effectLst/>
                <a:latin typeface="Futura"/>
              </a:rPr>
              <a:t>Industry range of products</a:t>
            </a:r>
            <a:endParaRPr lang="en-US" sz="1600" b="0" i="0" dirty="0">
              <a:solidFill>
                <a:srgbClr val="242424"/>
              </a:solidFill>
              <a:effectLst/>
              <a:latin typeface="Futura"/>
            </a:endParaRPr>
          </a:p>
        </p:txBody>
      </p:sp>
      <p:sp>
        <p:nvSpPr>
          <p:cNvPr id="18" name="TextBox 17">
            <a:extLst>
              <a:ext uri="{FF2B5EF4-FFF2-40B4-BE49-F238E27FC236}">
                <a16:creationId xmlns:a16="http://schemas.microsoft.com/office/drawing/2014/main" id="{FBBFD9AC-0E7B-48F7-8063-A90C2D679097}"/>
              </a:ext>
            </a:extLst>
          </p:cNvPr>
          <p:cNvSpPr txBox="1"/>
          <p:nvPr/>
        </p:nvSpPr>
        <p:spPr>
          <a:xfrm>
            <a:off x="5950434" y="3823218"/>
            <a:ext cx="3700250" cy="369332"/>
          </a:xfrm>
          <a:prstGeom prst="rect">
            <a:avLst/>
          </a:prstGeom>
          <a:noFill/>
        </p:spPr>
        <p:txBody>
          <a:bodyPr wrap="square">
            <a:spAutoFit/>
          </a:bodyPr>
          <a:lstStyle/>
          <a:p>
            <a:pPr algn="l"/>
            <a:r>
              <a:rPr lang="en-US" sz="1800" b="0" i="0" dirty="0">
                <a:solidFill>
                  <a:srgbClr val="242424"/>
                </a:solidFill>
                <a:effectLst/>
                <a:latin typeface="Futura"/>
              </a:rPr>
              <a:t>Exclusive distribution channel</a:t>
            </a:r>
            <a:endParaRPr lang="en-US" sz="1600" b="0" i="0" dirty="0">
              <a:solidFill>
                <a:srgbClr val="242424"/>
              </a:solidFill>
              <a:effectLst/>
              <a:latin typeface="Futura"/>
            </a:endParaRPr>
          </a:p>
        </p:txBody>
      </p:sp>
      <p:sp>
        <p:nvSpPr>
          <p:cNvPr id="20" name="TextBox 19">
            <a:extLst>
              <a:ext uri="{FF2B5EF4-FFF2-40B4-BE49-F238E27FC236}">
                <a16:creationId xmlns:a16="http://schemas.microsoft.com/office/drawing/2014/main" id="{9388E01A-BB55-42DA-AED0-C95647D0E3A8}"/>
              </a:ext>
            </a:extLst>
          </p:cNvPr>
          <p:cNvSpPr txBox="1"/>
          <p:nvPr/>
        </p:nvSpPr>
        <p:spPr>
          <a:xfrm>
            <a:off x="3250290" y="2583231"/>
            <a:ext cx="2219531" cy="369332"/>
          </a:xfrm>
          <a:prstGeom prst="rect">
            <a:avLst/>
          </a:prstGeom>
          <a:noFill/>
        </p:spPr>
        <p:txBody>
          <a:bodyPr wrap="square">
            <a:spAutoFit/>
          </a:bodyPr>
          <a:lstStyle/>
          <a:p>
            <a:pPr algn="l"/>
            <a:r>
              <a:rPr lang="en-US" sz="1800" b="0" i="0" dirty="0">
                <a:solidFill>
                  <a:srgbClr val="242424"/>
                </a:solidFill>
                <a:effectLst/>
                <a:latin typeface="Futura"/>
              </a:rPr>
              <a:t>Short lead times</a:t>
            </a:r>
            <a:endParaRPr lang="en-US" sz="1600" b="0" i="0" dirty="0">
              <a:solidFill>
                <a:srgbClr val="242424"/>
              </a:solidFill>
              <a:effectLst/>
              <a:latin typeface="Futura"/>
            </a:endParaRPr>
          </a:p>
        </p:txBody>
      </p:sp>
      <p:sp>
        <p:nvSpPr>
          <p:cNvPr id="22" name="TextBox 21">
            <a:extLst>
              <a:ext uri="{FF2B5EF4-FFF2-40B4-BE49-F238E27FC236}">
                <a16:creationId xmlns:a16="http://schemas.microsoft.com/office/drawing/2014/main" id="{5342B303-1844-4A69-9ACB-6332629079F4}"/>
              </a:ext>
            </a:extLst>
          </p:cNvPr>
          <p:cNvSpPr txBox="1"/>
          <p:nvPr/>
        </p:nvSpPr>
        <p:spPr>
          <a:xfrm>
            <a:off x="5917303" y="4671214"/>
            <a:ext cx="6573078" cy="861774"/>
          </a:xfrm>
          <a:prstGeom prst="rect">
            <a:avLst/>
          </a:prstGeom>
          <a:noFill/>
        </p:spPr>
        <p:txBody>
          <a:bodyPr wrap="square">
            <a:spAutoFit/>
          </a:bodyPr>
          <a:lstStyle/>
          <a:p>
            <a:pPr algn="l"/>
            <a:r>
              <a:rPr lang="en-US" sz="1800" b="0" i="0" dirty="0">
                <a:solidFill>
                  <a:srgbClr val="242424"/>
                </a:solidFill>
                <a:effectLst/>
                <a:latin typeface="Futura"/>
              </a:rPr>
              <a:t>Supply Chain management</a:t>
            </a:r>
            <a:endParaRPr lang="en-US" sz="1600" b="0" i="0" dirty="0">
              <a:solidFill>
                <a:srgbClr val="242424"/>
              </a:solidFill>
              <a:effectLst/>
              <a:latin typeface="Futura"/>
            </a:endParaRPr>
          </a:p>
          <a:p>
            <a:pPr algn="l"/>
            <a:br>
              <a:rPr lang="en-US" sz="1600" b="0" i="0" dirty="0">
                <a:solidFill>
                  <a:srgbClr val="242424"/>
                </a:solidFill>
                <a:effectLst/>
                <a:latin typeface="Futura"/>
              </a:rPr>
            </a:br>
            <a:endParaRPr lang="en-US" sz="1600" b="0" i="0" dirty="0">
              <a:solidFill>
                <a:srgbClr val="242424"/>
              </a:solidFill>
              <a:effectLst/>
              <a:latin typeface="Futura"/>
            </a:endParaRPr>
          </a:p>
        </p:txBody>
      </p:sp>
      <p:sp>
        <p:nvSpPr>
          <p:cNvPr id="24" name="TextBox 23">
            <a:extLst>
              <a:ext uri="{FF2B5EF4-FFF2-40B4-BE49-F238E27FC236}">
                <a16:creationId xmlns:a16="http://schemas.microsoft.com/office/drawing/2014/main" id="{F8E4FC08-2CF6-4524-8A5E-A659F3A4B5C2}"/>
              </a:ext>
            </a:extLst>
          </p:cNvPr>
          <p:cNvSpPr txBox="1"/>
          <p:nvPr/>
        </p:nvSpPr>
        <p:spPr>
          <a:xfrm>
            <a:off x="1583785" y="4214300"/>
            <a:ext cx="6639338" cy="369332"/>
          </a:xfrm>
          <a:prstGeom prst="rect">
            <a:avLst/>
          </a:prstGeom>
          <a:noFill/>
        </p:spPr>
        <p:txBody>
          <a:bodyPr wrap="square">
            <a:spAutoFit/>
          </a:bodyPr>
          <a:lstStyle/>
          <a:p>
            <a:r>
              <a:rPr lang="en-US" b="0" i="0" dirty="0">
                <a:solidFill>
                  <a:srgbClr val="242424"/>
                </a:solidFill>
                <a:effectLst/>
                <a:latin typeface="Futura"/>
              </a:rPr>
              <a:t>Globally active – local provider</a:t>
            </a:r>
            <a:endParaRPr lang="en-US" dirty="0">
              <a:latin typeface="Futura"/>
            </a:endParaRPr>
          </a:p>
        </p:txBody>
      </p:sp>
      <p:sp>
        <p:nvSpPr>
          <p:cNvPr id="25" name="TextBox 24">
            <a:extLst>
              <a:ext uri="{FF2B5EF4-FFF2-40B4-BE49-F238E27FC236}">
                <a16:creationId xmlns:a16="http://schemas.microsoft.com/office/drawing/2014/main" id="{AE214365-CAE4-4F26-8F3C-7886A2F150CE}"/>
              </a:ext>
            </a:extLst>
          </p:cNvPr>
          <p:cNvSpPr txBox="1"/>
          <p:nvPr/>
        </p:nvSpPr>
        <p:spPr>
          <a:xfrm>
            <a:off x="352106" y="5646311"/>
            <a:ext cx="10477617" cy="323165"/>
          </a:xfrm>
          <a:prstGeom prst="rect">
            <a:avLst/>
          </a:prstGeom>
          <a:noFill/>
        </p:spPr>
        <p:txBody>
          <a:bodyPr wrap="square">
            <a:spAutoFit/>
          </a:bodyPr>
          <a:lstStyle/>
          <a:p>
            <a:pPr marL="0" marR="0">
              <a:spcBef>
                <a:spcPts val="0"/>
              </a:spcBef>
              <a:spcAft>
                <a:spcPts val="0"/>
              </a:spcAft>
            </a:pPr>
            <a:r>
              <a:rPr lang="en-US" sz="1500" dirty="0">
                <a:solidFill>
                  <a:srgbClr val="188DC2"/>
                </a:solidFill>
                <a:effectLst/>
                <a:latin typeface="Futura"/>
                <a:ea typeface="Calibri" panose="020F0502020204030204" pitchFamily="34" charset="0"/>
              </a:rPr>
              <a:t>We connect our core competences with professional service partners, to ensure value added tailored service. </a:t>
            </a:r>
          </a:p>
        </p:txBody>
      </p:sp>
      <p:pic>
        <p:nvPicPr>
          <p:cNvPr id="27" name="Picture 26">
            <a:extLst>
              <a:ext uri="{FF2B5EF4-FFF2-40B4-BE49-F238E27FC236}">
                <a16:creationId xmlns:a16="http://schemas.microsoft.com/office/drawing/2014/main" id="{F53F6A50-9775-41B1-B142-65D0FEE1722C}"/>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7969305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553F-F359-4DCF-819F-F4CB0DDE00EA}"/>
              </a:ext>
            </a:extLst>
          </p:cNvPr>
          <p:cNvPicPr>
            <a:picLocks noChangeAspect="1"/>
          </p:cNvPicPr>
          <p:nvPr/>
        </p:nvPicPr>
        <p:blipFill rotWithShape="1">
          <a:blip r:embed="rId2">
            <a:extLst>
              <a:ext uri="{28A0092B-C50C-407E-A947-70E740481C1C}">
                <a14:useLocalDpi xmlns:a14="http://schemas.microsoft.com/office/drawing/2010/main" val="0"/>
              </a:ext>
            </a:extLst>
          </a:blip>
          <a:srcRect b="6786"/>
          <a:stretch/>
        </p:blipFill>
        <p:spPr>
          <a:xfrm>
            <a:off x="-14948" y="-8353"/>
            <a:ext cx="12206949"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RESINS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D7537D70-EB1C-4E5E-B71A-9754B64ADF28}"/>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Antioxidant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Catalyst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Curing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Drying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Formaldehyde Scavenger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Hardener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Modifier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Plasticizer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Processing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Reactive Diluent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CAC83111-4792-4041-96BB-1DA3D08A40F1}"/>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Acrylic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Alkyd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Formaldehyde Resin</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Foundry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Ion Exchange Resins</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Melamin-Formaldehyde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Polyester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Polyimide</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Printing Inks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Rubber</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Solvent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1952C694-3CDE-4BFC-859F-C9BAC264505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1ED44545-8BEB-4897-80EB-F5640651161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D183E38F-EA3C-4979-9934-7BDD740A9E4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BDE8AB1-0EB5-489D-B176-9542C9EF63D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7AE9DDF0-6CAF-4704-8299-5828105339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69379640"/>
      </p:ext>
    </p:extLst>
  </p:cSld>
  <p:clrMapOvr>
    <a:masterClrMapping/>
  </p:clrMapOvr>
</p:sld>
</file>

<file path=ppt/slides/slide11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553F-F359-4DCF-819F-F4CB0DDE00EA}"/>
              </a:ext>
            </a:extLst>
          </p:cNvPr>
          <p:cNvPicPr>
            <a:picLocks noChangeAspect="1"/>
          </p:cNvPicPr>
          <p:nvPr/>
        </p:nvPicPr>
        <p:blipFill rotWithShape="1">
          <a:blip r:embed="rId2">
            <a:extLst>
              <a:ext uri="{28A0092B-C50C-407E-A947-70E740481C1C}">
                <a14:useLocalDpi xmlns:a14="http://schemas.microsoft.com/office/drawing/2010/main" val="0"/>
              </a:ext>
            </a:extLst>
          </a:blip>
          <a:srcRect b="6786"/>
          <a:stretch/>
        </p:blipFill>
        <p:spPr>
          <a:xfrm>
            <a:off x="-14948" y="-8353"/>
            <a:ext cx="12206949"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RESINS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D130D166-268D-4DC0-88D2-34E0BFB3FCC4}"/>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Stabilizer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Surface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Tackifier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Viscosity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 Scavenger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47FC0941-330F-4A77-B15A-CFAC56F1E84E}"/>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1952C694-3CDE-4BFC-859F-C9BAC264505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1ED44545-8BEB-4897-80EB-F5640651161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D183E38F-EA3C-4979-9934-7BDD740A9E4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BDE8AB1-0EB5-489D-B176-9542C9EF63D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7AE9DDF0-6CAF-4704-8299-5828105339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69379640"/>
      </p:ext>
    </p:extLst>
  </p:cSld>
  <p:clrMapOvr>
    <a:masterClrMapping/>
  </p:clrMapOvr>
</p:sld>
</file>

<file path=ppt/slides/slide11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67F440-B0DE-4AA6-8BFC-894D25B67D37}"/>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62738C2D-95A9-4AD7-90D1-9C4693A8C336}"/>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6D161ABF-503F-4362-8EE2-9FF95325A25A}"/>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1325A599-1288-4FB7-A0A1-E397CB7671D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4F30CED7-C67C-43DC-AA92-6A46C1D580B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2ED0D4EF-5A01-40EA-8DED-461D71CA4B4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77EBE516-118D-4A26-BD35-B1A8C8F7D45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06ABEFAC-564E-46D2-85EF-B5D69F93D7F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E1F19DA7-584B-49B1-B54B-6BDA1073D51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7A4D1602-8827-4909-8FDA-3348209D7CD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EB02571A-FD58-4082-A4C7-061A2DD078C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11F9348D-3444-4502-BBEE-FA1866FDD69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D9AEA277-082B-46C9-ADB9-CFCE231234D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FE1332AA-457D-4A0F-A39E-C536EE4E19C4}"/>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437FE79B-C358-498E-BD34-71212EC2620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12062916-A080-49EF-8C08-DB61D26B537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object 21">
            <a:hlinkClick r:id="rId18" action="ppaction://hlinksldjump"/>
            <a:extLst>
              <a:ext uri="{FF2B5EF4-FFF2-40B4-BE49-F238E27FC236}">
                <a16:creationId xmlns:a16="http://schemas.microsoft.com/office/drawing/2014/main" id="{34F74D79-726B-4CCD-A87A-426E1EEAAB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6" name="Group 25">
            <a:extLst>
              <a:ext uri="{FF2B5EF4-FFF2-40B4-BE49-F238E27FC236}">
                <a16:creationId xmlns:a16="http://schemas.microsoft.com/office/drawing/2014/main" id="{5053F12D-21E7-4201-A42C-F18099EDCD75}"/>
              </a:ext>
            </a:extLst>
          </p:cNvPr>
          <p:cNvGrpSpPr/>
          <p:nvPr/>
        </p:nvGrpSpPr>
        <p:grpSpPr>
          <a:xfrm>
            <a:off x="11069815" y="0"/>
            <a:ext cx="736181" cy="614143"/>
            <a:chOff x="11069815" y="0"/>
            <a:chExt cx="736181" cy="614143"/>
          </a:xfrm>
        </p:grpSpPr>
        <p:sp>
          <p:nvSpPr>
            <p:cNvPr id="27" name="object 14">
              <a:extLst>
                <a:ext uri="{FF2B5EF4-FFF2-40B4-BE49-F238E27FC236}">
                  <a16:creationId xmlns:a16="http://schemas.microsoft.com/office/drawing/2014/main" id="{D3B5BD14-FED1-4E78-A915-F7FEE037E9B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8" name="object 15">
              <a:extLst>
                <a:ext uri="{FF2B5EF4-FFF2-40B4-BE49-F238E27FC236}">
                  <a16:creationId xmlns:a16="http://schemas.microsoft.com/office/drawing/2014/main" id="{081C3D64-3E15-4741-8F76-9D06466816D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9" name="object 21">
              <a:hlinkClick r:id="rId19" action="ppaction://hlinksldjump"/>
              <a:extLst>
                <a:ext uri="{FF2B5EF4-FFF2-40B4-BE49-F238E27FC236}">
                  <a16:creationId xmlns:a16="http://schemas.microsoft.com/office/drawing/2014/main" id="{4717960C-D4BC-4D28-88E8-676AC2FF9E8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96887779"/>
      </p:ext>
    </p:extLst>
  </p:cSld>
  <p:clrMapOvr>
    <a:masterClrMapping/>
  </p:clrMapOvr>
</p:sld>
</file>

<file path=ppt/slides/slide11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CDE84E6-5838-4BE7-8B36-A8F67CF12556}"/>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5CDB996A-DF7C-4A7A-95A1-DBD9F457C0BF}"/>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8F6BCD33-4B45-41DD-90E6-60826A88BDF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7E640A85-D5A1-469A-8708-32768E2AB8F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C6E90577-6178-4E59-9213-022FE7C8A79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4466F88B-E503-4C0E-9CEF-F3BBFD0CE7F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9781B12D-6AC9-4639-AA2C-1EDE8967DCA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BE8647BB-D100-4908-B50A-05A16C5E5C4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E2736D0E-7832-440E-8A36-EC361F6ACBD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764ACBCB-1006-4A2C-B4C2-8E266D7F436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88F7298C-AB57-417D-A9E3-ABD72A0F1D8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7D2F2A1F-7D0A-464F-A0E8-D315A4322AA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BC3105FD-65CF-4096-AE44-54C875AD21D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7D9C6FDB-7116-4B7C-8977-57764C39A8E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3EF99DA8-F403-4528-9F45-C97CC0B1C0E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4564379-0AD6-4B7E-BED0-6B0CBDDC348E}"/>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Adhesion Promoters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Concat LA (Ammonium Lacto Titanate)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44929714-EDCA-45AC-A6DF-D2FAA38FAF45}"/>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6E09FA33-A42A-452F-B637-A91C1C9BB089}"/>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D5B4CE24-8B3E-4F79-93B8-1932EBFD8EA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E544D1A8-E9CF-494F-BF56-1F922D30A43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5D3C04C8-712E-4310-BBDF-8A1185FEE27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F3E195ED-4ECC-4BCF-9F02-71089BBB680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4891919A-6E45-4A5B-8D39-00E8E618B81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E26CA4B9-7353-4054-9D15-373D474CBBC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041B0F95-9A1D-40DE-A0CC-73D682BAB63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FC215A63-D82B-4208-B51E-FDA67E7CD18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DF30E939-40FD-4B05-BC58-8F9D7B60BE3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95336480-1F20-4E30-98FD-8AD54C476BB2}"/>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8DC7F7B4-649D-4ECA-8387-D62B245EB34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AF6E3623-C1B2-4D78-9688-06FA74E6A2EA}"/>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6A0156DA-56D4-4AC0-A56E-4EF7473C34C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668FFAA-E139-4E20-980D-69A1D903ACB0}"/>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98ED6A19-E051-49D7-8D7D-C0D8345489CB}"/>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94DA4CF6-139C-4A46-AE10-04A28657FA74}"/>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BE2F6F07-693D-4D76-807E-03BDBE8498C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62FBCC50-BF2F-4905-A012-6CD08C02896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914A444C-63CB-4A04-8877-E1A22983D5A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898BF928-8120-4393-A923-4EFCA68B06A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13B79608-C463-4F18-88E9-80CF7BBFDB7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D8CB7157-2169-4EEF-A8C4-1B958DF00CC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B94429E1-DFA9-4183-94AE-9BC7059DBF5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C8ADDE64-95AC-4D1E-A3FD-AA163F9E18D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A6F6B65E-2C29-476E-B8C4-0270D3902E9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952E5946-6B9F-4B61-AF64-A33E686FA4A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44D4FF90-18EF-4C9F-8316-25171CCB40F6}"/>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775B2107-7377-4D4F-B60C-236491D23C24}"/>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419E1BCE-F728-4D6F-9804-EC527034E9F1}"/>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10A1B7D-CD3F-4F3B-B059-CAFF6A0C41E7}"/>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Carboxylic Acids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Dimethylolpropionic Acid</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999918AD-FCBB-41EC-B2CD-8D23AE2D3337}"/>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281AEBDF-5762-4CC8-8368-AFF8E8CA9410}"/>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8C9E7AAB-5DB0-4F1D-8BE9-6BC17EFE753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5C7AF019-170E-4831-A4AF-391B3D9AF0E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D38BC737-6E38-47DC-A846-AB24325088F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44F210DE-432B-4E2B-A9C2-99184613FF9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08E181D8-6E3C-44F5-9B74-97F370C0192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924480F8-F03B-46CC-93E9-3B9B606938E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D0363D8F-B696-40FE-A7DE-6088F6EAC98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653E0B8A-C422-4C9F-BAF0-85F3EA9F5A8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178DE0D5-5DDB-4144-BD3C-8A2410EA12D5}"/>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8333356D-A71C-48A5-8515-DF9B124266F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0A556749-67D4-4559-855D-872EF16DFF07}"/>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B0D0C4D8-9455-4D57-844C-E60245BA009F}"/>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A0450D96-A2F8-482B-B172-C52B28628C1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9A2C2E1-AF58-4491-93F4-B913A335DB5F}"/>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Catalysts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9,9-Bis-(4-amino-3-chlorophenyl)-fluorene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Catalyst 8-S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Mono-butyl tin oxide (MBTO)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phosphate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73332128-3D72-4254-A072-F503C5FA348C}"/>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F262DF45-7946-4F77-9F5C-E6575759FBE6}"/>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AF6DAA25-22EA-481A-A30D-3077F67CCB8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2137C075-3F6D-4B45-A1B5-C5F2B1BF62D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A7DBDA60-3DF0-4C19-9307-444E8EDBA24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40308B6C-D525-4759-A463-A4DACA48F2F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7445C34B-A50F-4BC0-A95E-0C8B20A3340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B5C795F4-1838-422B-BE92-9B91F728C8B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C4E76177-8971-4258-9DBD-4FEACA84CD4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997CF2E3-24CA-4D5A-8D4C-68A9A4B466E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8086E8D5-648C-47DD-BCE5-356F4FBB131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32C79BB4-73D2-4A80-9CCC-A7E0AF0A4A39}"/>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9A65E043-82EA-4598-823C-5EC72538BD4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D6A2588F-241B-4DCE-8773-C283FBD7570C}"/>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DB20B4B8-5363-497F-ACF7-7F6153DB185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C17BA01-1307-4979-90F1-572EDF57690E}"/>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Crosslinkers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AB92D322-DB2B-4138-AC33-EBD97FD9F937}"/>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B3293E45-D6DD-4416-AA86-3CFD4BF0A350}"/>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BD40C93E-1CBC-4613-9105-F5EAC30F0F4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E4A8B62C-B676-4BE2-91C0-405C0BF42EC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6A68E8F4-B455-4EE0-821F-CBB41F16923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2EA260F4-6DD4-41C5-B801-A3C2905D829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DFC6596D-8F9F-43B7-833D-4DFD07F6E79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4DF516B1-056E-46E2-AE9C-0AD0CA87502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12B74535-A300-4DBE-AB48-CA1BAF79CAF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02BE893A-56A8-476B-9392-3A5459739D0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79BB8E30-C90C-4B9D-941B-4E40C591224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E7096C7D-8E97-4532-9FF5-7FB1647919C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A619B367-DF0E-4FF9-BFFE-12A7F182D09F}"/>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62D10EE0-2772-46B8-908B-E8FDE4B5659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6AA7728B-1B2A-47FF-9DC7-95AA3DF6FE28}"/>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28FD48E-7013-4451-B3E1-32697AFEFD9C}"/>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phosphate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Tris (1-chloro-2-isopropyl) phosphate (TCPP)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7AF7EA21-45E6-4D08-8A1B-465DB1F3EB76}"/>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0EEC5ACF-6F8C-43A3-B190-ECC56B3FFDCE}"/>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310D64EB-7F9F-4A2B-BB8C-B406976B5F9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20ACF2F3-290A-4BA1-941C-E6CC03494D0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3C6554DB-AF8F-4A27-8289-A68B47901BD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CDA3FB8A-E619-49AB-BAF4-E9ED73F4438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CB1CFF77-EF13-402D-A4AB-B14D7161C45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5C76CAEF-48C4-44BA-9EDD-C2D45F07065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29E40B3A-67EB-4C5B-8212-DA65B45B02C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2B08D132-1B56-47F2-8C6E-C326769000C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6C11E169-997B-4180-957E-28BA8B8C3839}"/>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FD824B20-D1A2-4959-8D4D-262F5835AF73}"/>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7E101783-2B89-4F29-9831-3F1E70B09D16}"/>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865012FF-E9F6-4BBF-8FCE-50FBAE1436C1}"/>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EDA4D1B0-A54E-41E7-8011-1600BA32EA8F}"/>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276A0B5-3A44-469E-87F4-8934E2159E19}"/>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Glycidyl Ethers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2-Ethylhexyl glycidylether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n-Butyl glycidyl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Phenyl glycidyl ether</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752503-DC42-4C4B-897C-B8901F32ED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E2BDFB21-36A6-48C6-827F-5D46E3A2D4F1}"/>
              </a:ext>
            </a:extLst>
          </p:cNvPr>
          <p:cNvSpPr/>
          <p:nvPr/>
        </p:nvSpPr>
        <p:spPr>
          <a:xfrm>
            <a:off x="3061292" y="2466105"/>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324000" rIns="0" rtlCol="0" anchor="t" anchorCtr="0"/>
          <a:lstStyle/>
          <a:p>
            <a:pPr algn="ctr"/>
            <a:r>
              <a:rPr lang="en-US" sz="4000" b="1" spc="-300" dirty="0">
                <a:solidFill>
                  <a:srgbClr val="4EB9E9"/>
                </a:solidFill>
                <a:latin typeface="Futura Bk BT" panose="020B0502020204020303" pitchFamily="34" charset="0"/>
              </a:rPr>
              <a:t>750 m</a:t>
            </a:r>
            <a:r>
              <a:rPr lang="en-US" sz="4000" b="1" spc="-300" baseline="30000" dirty="0">
                <a:solidFill>
                  <a:srgbClr val="4EB9E9"/>
                </a:solidFill>
                <a:latin typeface="Futura Bk BT" panose="020B0502020204020303" pitchFamily="34" charset="0"/>
              </a:rPr>
              <a:t>3</a:t>
            </a:r>
          </a:p>
          <a:p>
            <a:pPr algn="ctr"/>
            <a:endPar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endParaRPr>
          </a:p>
          <a:p>
            <a:pPr algn="ctr"/>
            <a:r>
              <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rPr>
              <a:t>Reactor Volume</a:t>
            </a:r>
            <a:endParaRPr lang="en-US" sz="1000" b="1" dirty="0">
              <a:solidFill>
                <a:schemeClr val="tx1"/>
              </a:solidFill>
              <a:latin typeface="Futura-Light" panose="020B0400000000000000" pitchFamily="34" charset="0"/>
              <a:cs typeface="Arial" panose="020B0604020202020204" pitchFamily="34" charset="0"/>
            </a:endParaRPr>
          </a:p>
        </p:txBody>
      </p:sp>
      <p:sp>
        <p:nvSpPr>
          <p:cNvPr id="5" name="Rectangle 4">
            <a:extLst>
              <a:ext uri="{FF2B5EF4-FFF2-40B4-BE49-F238E27FC236}">
                <a16:creationId xmlns:a16="http://schemas.microsoft.com/office/drawing/2014/main" id="{E0F0F719-ED53-4316-A975-D96DFF307832}"/>
              </a:ext>
            </a:extLst>
          </p:cNvPr>
          <p:cNvSpPr/>
          <p:nvPr/>
        </p:nvSpPr>
        <p:spPr>
          <a:xfrm>
            <a:off x="5126505" y="2457450"/>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324000" rIns="0" rtlCol="0" anchor="t" anchorCtr="0"/>
          <a:lstStyle/>
          <a:p>
            <a:pPr algn="ctr"/>
            <a:r>
              <a:rPr lang="en-US" sz="4000" b="1" spc="-150" dirty="0">
                <a:solidFill>
                  <a:srgbClr val="4EB9E9"/>
                </a:solidFill>
                <a:latin typeface="Futura Bk BT" panose="020B0502020204020303" pitchFamily="34" charset="0"/>
              </a:rPr>
              <a:t>180</a:t>
            </a:r>
          </a:p>
          <a:p>
            <a:pPr algn="ctr"/>
            <a:endPar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endParaRPr>
          </a:p>
          <a:p>
            <a:pPr algn="ctr"/>
            <a:r>
              <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rPr>
              <a:t>Reaction Vessels</a:t>
            </a:r>
            <a:endParaRPr lang="en-US" sz="1000" dirty="0">
              <a:solidFill>
                <a:schemeClr val="tx1"/>
              </a:solidFill>
              <a:latin typeface="Futura-Light" panose="020B0400000000000000" pitchFamily="34" charset="0"/>
              <a:cs typeface="Arial" panose="020B0604020202020204" pitchFamily="34" charset="0"/>
            </a:endParaRPr>
          </a:p>
          <a:p>
            <a:pPr algn="ctr"/>
            <a:endParaRPr lang="en-IN" sz="1600" spc="-150" dirty="0">
              <a:solidFill>
                <a:srgbClr val="91CFF0"/>
              </a:solidFill>
              <a:latin typeface="Futura Bk BT" panose="020B0502020204020303" pitchFamily="34" charset="0"/>
            </a:endParaRPr>
          </a:p>
        </p:txBody>
      </p:sp>
      <p:sp>
        <p:nvSpPr>
          <p:cNvPr id="6" name="Rectangle 5">
            <a:extLst>
              <a:ext uri="{FF2B5EF4-FFF2-40B4-BE49-F238E27FC236}">
                <a16:creationId xmlns:a16="http://schemas.microsoft.com/office/drawing/2014/main" id="{C29092CD-8BC2-4353-B040-EA5C361B12E9}"/>
              </a:ext>
            </a:extLst>
          </p:cNvPr>
          <p:cNvSpPr/>
          <p:nvPr/>
        </p:nvSpPr>
        <p:spPr>
          <a:xfrm>
            <a:off x="7191718" y="2466105"/>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tIns="324000" rtlCol="0" anchor="t" anchorCtr="0"/>
          <a:lstStyle/>
          <a:p>
            <a:pPr algn="ctr"/>
            <a:r>
              <a:rPr lang="en-US" sz="4000" b="1" spc="-150" dirty="0">
                <a:solidFill>
                  <a:srgbClr val="4EB9E9"/>
                </a:solidFill>
                <a:latin typeface="Futura Bk BT" panose="020B0502020204020303" pitchFamily="34" charset="0"/>
              </a:rPr>
              <a:t>16</a:t>
            </a:r>
          </a:p>
          <a:p>
            <a:pPr algn="ctr"/>
            <a:endParaRPr lang="de-DE" sz="1600" dirty="0">
              <a:solidFill>
                <a:schemeClr val="tx1"/>
              </a:solidFill>
              <a:latin typeface="Futura-Light" panose="020B0400000000000000" pitchFamily="34" charset="0"/>
              <a:cs typeface="Arial" panose="020B0604020202020204" pitchFamily="34" charset="0"/>
            </a:endParaRPr>
          </a:p>
          <a:p>
            <a:pPr algn="ctr"/>
            <a:r>
              <a:rPr lang="de-DE" sz="1600" dirty="0">
                <a:solidFill>
                  <a:schemeClr val="tx1"/>
                </a:solidFill>
                <a:latin typeface="Futura-Light" panose="020B0400000000000000" pitchFamily="34" charset="0"/>
                <a:cs typeface="Arial" panose="020B0604020202020204" pitchFamily="34" charset="0"/>
              </a:rPr>
              <a:t>Partner Companies</a:t>
            </a:r>
            <a:endParaRPr lang="de-DE" sz="1000" dirty="0">
              <a:solidFill>
                <a:schemeClr val="tx1"/>
              </a:solidFill>
              <a:latin typeface="Futura-Light" panose="020B0400000000000000" pitchFamily="34" charset="0"/>
              <a:cs typeface="Arial" panose="020B0604020202020204" pitchFamily="34" charset="0"/>
            </a:endParaRPr>
          </a:p>
        </p:txBody>
      </p:sp>
    </p:spTree>
    <p:extLst>
      <p:ext uri="{BB962C8B-B14F-4D97-AF65-F5344CB8AC3E}">
        <p14:creationId xmlns:p14="http://schemas.microsoft.com/office/powerpoint/2010/main" val="261025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729AB304-07B7-4F31-A69D-56951663B061}"/>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F1A64075-2931-4BEE-BDE7-6A67106E8FBE}"/>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76CBCCCE-CF8F-42E1-934E-63C652C60F9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6BDA1D0C-9E72-4D59-824B-77B4956FDC9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98370702-9F84-4810-8B0A-CA256CDF08C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AB7B1E63-E052-465A-A273-568A095ABA9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BE4825AF-F6F7-4BAB-8A17-4B674C613A8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EC512681-A11B-49C6-A00E-64E17E169A6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62427D01-8028-420C-9D72-AEDCE5C762A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76CB049C-F62F-4DB5-99B4-8834E50C2D3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64D3FCB4-D237-4C0B-97DE-724AEAC8D0E5}"/>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E61CD0CA-18FD-4F60-B147-BA2FF2977D0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599925B0-44BE-4C94-AE92-3A1ACA81632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D721B188-A80D-4708-B1F3-7B7EFCDAE323}"/>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DFE60F75-400A-46C2-A008-9DC06387A6E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52D0DD5-087D-4814-9D6D-996AED4F05B9}"/>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Cresyldiphenyl phosphate (CDP)</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887EB51F-D1FE-45D6-A4E5-D1B1BC1163ED}"/>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B2EB793B-4BC1-4F72-B2C4-57294489DC6B}"/>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D29B093E-7671-4C5E-87F4-7D1D133A21A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9F262B13-21A7-41F6-874E-CECEF23F2E9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CD907ED0-B023-4173-8FD1-686B63E978C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6BC23AB6-08CC-4688-9D17-C1E6551DF07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5052A6E7-8ADC-4488-A830-6DDAF4015DB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2C274D27-0698-409B-AA16-5D9D67F98A7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1445A052-AD26-413C-922D-D91C248CA70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5B37983D-2972-427A-9FEB-2F95CAD6E71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1E354E41-6B3F-453A-AD2E-3BA0D909764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8B814808-7918-4091-A91D-732B50709F6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81409192-40E9-44F2-81B9-20EC7E01C294}"/>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1249BADD-04E1-4759-B2FE-A7C746C6337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5067CCAE-A96C-424E-9B90-AEE1E549A046}"/>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97ACBC8-6A47-4CA7-8C45-381CA0923E85}"/>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1,4-butanediol-dimethacrylate  (BDDMA)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2-Hydroxyethyl methacrylate (HEMA)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2-Hydroxypropyl methacrylate (HPMA)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M-epsilon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 glycol monovinyl ether</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Isobutyl vinyl ether (VIBE)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Polyethylenglycol-200-di-methylacrylate (PEG200DMA)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 (Ethylene glycol) divinyl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Triethylenglycol-di-methacrylate (TEGDMA)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Vinyl toluene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007F94A5-D9CC-44E9-A20D-AB36AC543065}"/>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9B071877-C8C1-47A2-81B4-68D6EB07282B}"/>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A0063D29-9FE4-4A44-B1F4-C6A91F9C77A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46D82000-52E6-43EA-B372-0C111527753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95AE8C5C-9A14-4E5D-B023-DC7B4357D4B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3104D364-0D5F-4402-BD42-CF1D771CF11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05AB4269-3812-4E7A-BF0E-6E900DA837B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C50F5BA6-B6EF-4B5B-8D36-2A1A9602D37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9D76660D-543B-4BE4-B28C-7EC2495F960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3136B124-C147-4375-BA43-EE1AF191DA7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1235A9C2-3B5A-4A82-81BD-EC87BCACDC67}"/>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C3DC8604-80CF-4CB0-90EF-5F75737C05E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E792F03A-9F55-47EA-BCB0-E52FEA3442B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41A7E7AB-6B49-43BD-BA89-6E460E3B829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BA4D8C30-DF65-4125-A7F8-C6AE17A9B21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C0E214C-12EC-4710-A1B5-2775E9848DF3}"/>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P2200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DFEBD147-D22D-40CA-ADC2-17FCC7F32E44}"/>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83D3241D-0ADE-46C4-B446-1DAD954D0F06}"/>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A06F6AEB-2277-4D47-AD68-33A6A24B959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57D4FFE3-7BE8-4B3F-BCFD-234051B184F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BC1E67F7-6C49-478A-80CB-98993BB20BF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ABE1B89A-8F3C-4A9B-93DB-9486A20F494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78B91E3F-E037-4C1C-8F90-C571470C036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E158FC85-ACA3-4BD9-B41E-14B6E5DFF87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CE9F5726-681F-467A-BC62-A14CA334F3E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5A8E36C4-4C84-47B4-8578-9EF319C2354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C6EC9D98-7072-4732-A8FE-7C9B5ED2627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12CAF8F2-31D6-4C67-B04D-F9B1CD26BC2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48208C42-3D76-4A97-8186-6A557138868D}"/>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43267E15-3DFF-4DB5-829D-F49426C2032F}"/>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C9AC131E-436A-424F-8FD1-F4F43D651A40}"/>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2C93D59-4D9C-4CA6-BB20-AF471967FA60}"/>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Vinyl toluene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43B6D273-2665-4658-AFD5-9440EF1B4BB5}"/>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3177DE12-6743-476C-8CF9-48649D7BF3AA}"/>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6FBA04DA-4083-40F7-B659-435DDB94BEA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E003A5AB-8045-48AF-B517-FAB611C3450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9128FCC6-3527-4ACF-A113-40AA09D6027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44F28DC6-F444-45D3-976D-5ABA3A07755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A7C359B1-2F12-4D0F-B066-70618C5212C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1231225C-C83E-4FD8-9280-A2E17E273F1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A495591B-0A99-4A35-BD15-FE57FBEEA36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B8B718EA-2CEC-46CD-87F4-3AB58B962D9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883411C8-0BEF-4E7E-92CE-601B37FA93CC}"/>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3E699529-80CF-4599-BE9D-5FF1A7D1D492}"/>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186DA8AA-63FB-4960-AB5D-4A6A1E85228D}"/>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B418D6B9-4873-40D9-9ADA-701F26B66197}"/>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C31F569C-A269-408F-A080-D0623CF8998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8E58886-33A7-4E88-8C97-CB55FD4EC24A}"/>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Silanes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Ureido silane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399DCF53-2035-4004-BDD9-803C45BA1A39}"/>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E0C7602C-C682-4D02-806F-EEF631D0F2F0}"/>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3A4DFE4F-B9EA-4217-B1A7-13D9B368312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EAAE0C77-5BCD-4F3D-8B01-6BC51B05F39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6B78A78F-45F6-4346-8DA9-8050F95FE5E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26A44896-B560-4DC2-8F55-DAD25B838AB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0D4E6ED2-EB99-4284-9890-AF8890B4AC1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B14A798E-96C7-4456-BA03-9DFC4870F42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6DD7F9CA-E1E6-4D7D-A0AF-FDFB9E09564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E4254C3C-8B3D-47F4-8C6C-AE54829DEB5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07C49B8D-B264-469E-8E46-7719C312C3B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D6DAA09E-68DE-49F9-8AEB-AA152109900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4426329A-8C6C-48C5-B802-284ABDE23AB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626DF2DA-4BDD-4B20-91F4-86C56C285762}"/>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5F950DBF-A4CC-4087-BDA4-261B298498FF}"/>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D1B2F26-E6DE-41E3-8B3B-A7089A9A3E5F}"/>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4-Acryloylmorpholine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Acetylacetone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Benzyl alcohol Industrial grade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302C259F-B8D9-468E-A196-C2EE5CEF2AE4}"/>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51B082A9-70FE-4AE4-8564-22BE5D829AFA}"/>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AD703469-2EBE-401D-8F7F-CAA173841CD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56D3EB10-B05D-4BED-A9AE-02DD8448F08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E2E9BE75-346C-4AF6-85F3-AB0745C5479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2F4642DC-C58E-495C-B43D-C06A0DEE1D7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95890028-FEBC-4F22-B331-CEC57A7C81F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D74E56B5-0FA9-4F02-A95C-3FE33D2A7A9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96478A10-88C7-4C8A-95CC-66C229EE27A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1E0737E3-93C5-49DA-86DA-767E8B82872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87C78F50-4D5F-420B-AE06-081C7FE67BF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20A418C7-2666-4A89-9DA4-FA2860D28EAA}"/>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39717D5A-A64B-4C8C-9402-4E4620577FF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DD6CC9C0-F623-48A2-9E9A-893756DDBBF3}"/>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657B830F-DAF8-4B90-B500-5F7EDFE575A0}"/>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8C9FD6B-402F-460E-A7E5-3876831D70D0}"/>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BAB92853-EE38-48ED-9E9F-8F09D38F126B}"/>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51C7EF63-D0CB-4CB7-B51F-B3AA56C55C49}"/>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FAC1FFC1-B96C-4B4F-B5FB-CBB7A5C23DD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54E67609-6CD3-4BF9-A826-074E643EBE0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271D88A6-8AEE-411D-8E0D-0480E964B8A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B94FF633-C356-4187-B588-B375162C66B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89161618-4218-415F-92F5-38CBCC7D91E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A389DBB0-4BA6-4077-94BA-9C418634DB8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90DC5B6B-3F80-48E6-AAF0-E51114E8FDE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D8033BFD-B820-450B-975E-37050A4EED6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A4759AAA-75DC-4470-B7C6-87870162D1CF}"/>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5B87AF26-6C7F-48BB-87DB-182BE24127B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8E254201-18F3-49BD-A4E5-DF2420A982BE}"/>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AA8AB9B3-86F8-4FB1-B205-F59C71153BE7}"/>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C0497FE7-B080-4250-97D5-3FE73F685533}"/>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F13AD83-D733-46AC-AB4A-8739A4D0A0B4}"/>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1,5 Pentanediol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2,3,5 Trimethylhydroquinone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4-tert Butyl-pyro-catechol (TBC; solid and methanol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Benzoic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urea anhydrous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E05D3AE-4A3F-47C1-B617-6EAD9FA530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6005"/>
          <a:stretch/>
        </p:blipFill>
        <p:spPr>
          <a:xfrm>
            <a:off x="-3699" y="-11302"/>
            <a:ext cx="12196654"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EC514E2A-B786-4CD6-AC9C-316EEBB703B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BA30B7BE-E953-467D-A432-4D1706073F1A}"/>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ABCF7B13-5B35-4B38-A1C8-93598D77797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14E14460-B90B-40A0-896A-72A415F3942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37763224-56B4-4D55-A523-4C787C1FF70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62648703"/>
      </p:ext>
    </p:extLst>
  </p:cSld>
  <p:clrMapOvr>
    <a:masterClrMapping/>
  </p:clrMapOvr>
</p:sld>
</file>

<file path=ppt/slides/slide12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5A123DF0-65BF-4CC2-9B8A-6F03329C90C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615F234-DA56-4130-8B5C-67F8ED7A7FF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CFDEB46B-D316-48CF-AD79-01923AF7C9C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0F77824C-EF3B-4877-BCD0-027C247EEEC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A86D0211-26F1-466C-A018-B96F8515286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DB12D70C-D37F-4F84-9F21-FDB790AF1EA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65BF1AE3-3956-4B05-9B64-7CE6756BCEE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69A0F13F-D0CD-4EC3-8A0C-1B16D5FDF38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10" action="ppaction://hlinksldjump"/>
            <a:extLst>
              <a:ext uri="{FF2B5EF4-FFF2-40B4-BE49-F238E27FC236}">
                <a16:creationId xmlns:a16="http://schemas.microsoft.com/office/drawing/2014/main" id="{6B6D82DA-3CCC-4203-8C37-3B231A1C44A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455FB025-8AF8-4863-B64B-4521E2E9BFD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7D0A7B03-7520-4C6B-85D9-3CECC8E4A77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22DDFBF1-1651-4289-AA51-6027FF30711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1" action="ppaction://hlinksldjump"/>
              <a:extLst>
                <a:ext uri="{FF2B5EF4-FFF2-40B4-BE49-F238E27FC236}">
                  <a16:creationId xmlns:a16="http://schemas.microsoft.com/office/drawing/2014/main" id="{33D73F50-4F61-40BD-A529-547F030F381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687363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A727C4-1BFD-4AD0-A935-0CAAB0EBF0C5}"/>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 name="Picture 3">
            <a:extLst>
              <a:ext uri="{FF2B5EF4-FFF2-40B4-BE49-F238E27FC236}">
                <a16:creationId xmlns:a16="http://schemas.microsoft.com/office/drawing/2014/main" id="{8939846A-03A1-4A6F-AAF0-CADD7A4BEC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343026"/>
            <a:ext cx="1619846" cy="2374295"/>
          </a:xfrm>
          <a:prstGeom prst="rect">
            <a:avLst/>
          </a:prstGeom>
        </p:spPr>
      </p:pic>
      <p:pic>
        <p:nvPicPr>
          <p:cNvPr id="7" name="Picture 6">
            <a:extLst>
              <a:ext uri="{FF2B5EF4-FFF2-40B4-BE49-F238E27FC236}">
                <a16:creationId xmlns:a16="http://schemas.microsoft.com/office/drawing/2014/main" id="{BC5CF8E1-960A-460F-BC88-75D68FF78148}"/>
              </a:ext>
            </a:extLst>
          </p:cNvPr>
          <p:cNvPicPr>
            <a:picLocks noChangeAspect="1"/>
          </p:cNvPicPr>
          <p:nvPr/>
        </p:nvPicPr>
        <p:blipFill rotWithShape="1">
          <a:blip r:embed="rId3">
            <a:extLst>
              <a:ext uri="{28A0092B-C50C-407E-A947-70E740481C1C}">
                <a14:useLocalDpi xmlns:a14="http://schemas.microsoft.com/office/drawing/2010/main" val="0"/>
              </a:ext>
            </a:extLst>
          </a:blip>
          <a:srcRect l="20077" t="24309" r="18131" b="18071"/>
          <a:stretch/>
        </p:blipFill>
        <p:spPr>
          <a:xfrm>
            <a:off x="9367282" y="191386"/>
            <a:ext cx="2594345" cy="1360968"/>
          </a:xfrm>
          <a:prstGeom prst="rect">
            <a:avLst/>
          </a:prstGeom>
        </p:spPr>
      </p:pic>
      <p:sp>
        <p:nvSpPr>
          <p:cNvPr id="8" name="Textplatzhalter 23">
            <a:extLst>
              <a:ext uri="{FF2B5EF4-FFF2-40B4-BE49-F238E27FC236}">
                <a16:creationId xmlns:a16="http://schemas.microsoft.com/office/drawing/2014/main" id="{956F8D06-E292-41E5-8202-C17F52ECAC37}"/>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Custom Manufacturing Process</a:t>
            </a:r>
            <a:endParaRPr lang="de-DE" sz="2000" dirty="0">
              <a:solidFill>
                <a:srgbClr val="91CFF0"/>
              </a:solidFill>
              <a:latin typeface="Futura Bk BT" panose="020B0502020204020303" pitchFamily="34" charset="0"/>
            </a:endParaRPr>
          </a:p>
        </p:txBody>
      </p:sp>
      <p:pic>
        <p:nvPicPr>
          <p:cNvPr id="5" name="Picture 4">
            <a:extLst>
              <a:ext uri="{FF2B5EF4-FFF2-40B4-BE49-F238E27FC236}">
                <a16:creationId xmlns:a16="http://schemas.microsoft.com/office/drawing/2014/main" id="{0BD679FF-EC9D-4BC8-8D19-2E3775191A84}"/>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607273" y="4496050"/>
            <a:ext cx="2594344" cy="2361950"/>
          </a:xfrm>
          <a:prstGeom prst="rect">
            <a:avLst/>
          </a:prstGeom>
        </p:spPr>
      </p:pic>
      <p:sp>
        <p:nvSpPr>
          <p:cNvPr id="19" name="Rectangle 18">
            <a:extLst>
              <a:ext uri="{FF2B5EF4-FFF2-40B4-BE49-F238E27FC236}">
                <a16:creationId xmlns:a16="http://schemas.microsoft.com/office/drawing/2014/main" id="{1259F126-8FDA-4353-8929-62691170B4AB}"/>
              </a:ext>
            </a:extLst>
          </p:cNvPr>
          <p:cNvSpPr/>
          <p:nvPr/>
        </p:nvSpPr>
        <p:spPr>
          <a:xfrm>
            <a:off x="-9617" y="6304547"/>
            <a:ext cx="10561312" cy="553453"/>
          </a:xfrm>
          <a:prstGeom prst="rect">
            <a:avLst/>
          </a:prstGeom>
          <a:solidFill>
            <a:srgbClr val="95D5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0" name="Picture 19">
            <a:extLst>
              <a:ext uri="{FF2B5EF4-FFF2-40B4-BE49-F238E27FC236}">
                <a16:creationId xmlns:a16="http://schemas.microsoft.com/office/drawing/2014/main" id="{B9606BBE-1036-4503-9A85-D0DFE782A3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343026"/>
            <a:ext cx="1619846" cy="2374295"/>
          </a:xfrm>
          <a:prstGeom prst="rect">
            <a:avLst/>
          </a:prstGeom>
        </p:spPr>
      </p:pic>
      <p:sp>
        <p:nvSpPr>
          <p:cNvPr id="22" name="Textplatzhalter 23">
            <a:extLst>
              <a:ext uri="{FF2B5EF4-FFF2-40B4-BE49-F238E27FC236}">
                <a16:creationId xmlns:a16="http://schemas.microsoft.com/office/drawing/2014/main" id="{C61FF8F3-D7FD-4E0C-959E-69F748267390}"/>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Custom Manufacturing Process</a:t>
            </a:r>
            <a:endParaRPr lang="de-DE" sz="2000" dirty="0">
              <a:solidFill>
                <a:srgbClr val="91CFF0"/>
              </a:solidFill>
              <a:latin typeface="Futura Bk BT" panose="020B0502020204020303" pitchFamily="34" charset="0"/>
            </a:endParaRPr>
          </a:p>
        </p:txBody>
      </p:sp>
      <p:pic>
        <p:nvPicPr>
          <p:cNvPr id="23" name="Picture 22">
            <a:extLst>
              <a:ext uri="{FF2B5EF4-FFF2-40B4-BE49-F238E27FC236}">
                <a16:creationId xmlns:a16="http://schemas.microsoft.com/office/drawing/2014/main" id="{53C3E785-2E65-4488-83CB-238DF2C2C058}"/>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607273" y="4496050"/>
            <a:ext cx="2594344" cy="2361950"/>
          </a:xfrm>
          <a:prstGeom prst="rect">
            <a:avLst/>
          </a:prstGeom>
        </p:spPr>
      </p:pic>
      <p:sp>
        <p:nvSpPr>
          <p:cNvPr id="30" name="Textplatzhalter 23">
            <a:extLst>
              <a:ext uri="{FF2B5EF4-FFF2-40B4-BE49-F238E27FC236}">
                <a16:creationId xmlns:a16="http://schemas.microsoft.com/office/drawing/2014/main" id="{2A40DE1F-CE74-4231-8DC5-D1FB8FDE02B1}"/>
              </a:ext>
            </a:extLst>
          </p:cNvPr>
          <p:cNvSpPr txBox="1">
            <a:spLocks/>
          </p:cNvSpPr>
          <p:nvPr/>
        </p:nvSpPr>
        <p:spPr>
          <a:xfrm>
            <a:off x="1448095" y="296303"/>
            <a:ext cx="8081322"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3600" dirty="0">
                <a:solidFill>
                  <a:srgbClr val="3B3838"/>
                </a:solidFill>
                <a:latin typeface="Futura Bk BT" panose="020B0502020204020303" pitchFamily="34" charset="0"/>
              </a:rPr>
              <a:t>We transform your </a:t>
            </a:r>
            <a:r>
              <a:rPr lang="de-DE" sz="3600" dirty="0">
                <a:solidFill>
                  <a:srgbClr val="4CB4E4"/>
                </a:solidFill>
                <a:latin typeface="Futura Bk BT" panose="020B0502020204020303" pitchFamily="34" charset="0"/>
              </a:rPr>
              <a:t>idea</a:t>
            </a:r>
            <a:r>
              <a:rPr lang="de-DE" sz="3600" dirty="0">
                <a:solidFill>
                  <a:srgbClr val="3B3838"/>
                </a:solidFill>
                <a:latin typeface="Futura Bk BT" panose="020B0502020204020303" pitchFamily="34" charset="0"/>
              </a:rPr>
              <a:t> to product</a:t>
            </a:r>
          </a:p>
        </p:txBody>
      </p:sp>
      <p:sp>
        <p:nvSpPr>
          <p:cNvPr id="2" name="Rectangle 1">
            <a:extLst>
              <a:ext uri="{FF2B5EF4-FFF2-40B4-BE49-F238E27FC236}">
                <a16:creationId xmlns:a16="http://schemas.microsoft.com/office/drawing/2014/main" id="{12357194-D79A-4CDC-8794-29B4A901D50F}"/>
              </a:ext>
            </a:extLst>
          </p:cNvPr>
          <p:cNvSpPr/>
          <p:nvPr/>
        </p:nvSpPr>
        <p:spPr>
          <a:xfrm>
            <a:off x="7765366" y="5528602"/>
            <a:ext cx="1463040" cy="255495"/>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6" name="Picture 5">
            <a:extLst>
              <a:ext uri="{FF2B5EF4-FFF2-40B4-BE49-F238E27FC236}">
                <a16:creationId xmlns:a16="http://schemas.microsoft.com/office/drawing/2014/main" id="{1CD4EFC1-B2D9-4EAF-801B-604E1AB7DAFE}"/>
              </a:ext>
            </a:extLst>
          </p:cNvPr>
          <p:cNvPicPr>
            <a:picLocks noChangeAspect="1"/>
          </p:cNvPicPr>
          <p:nvPr/>
        </p:nvPicPr>
        <p:blipFill>
          <a:blip r:embed="rId5"/>
          <a:stretch>
            <a:fillRect/>
          </a:stretch>
        </p:blipFill>
        <p:spPr>
          <a:xfrm>
            <a:off x="2648206" y="1030772"/>
            <a:ext cx="4648200" cy="5000625"/>
          </a:xfrm>
          <a:prstGeom prst="rect">
            <a:avLst/>
          </a:prstGeom>
        </p:spPr>
      </p:pic>
    </p:spTree>
    <p:extLst>
      <p:ext uri="{BB962C8B-B14F-4D97-AF65-F5344CB8AC3E}">
        <p14:creationId xmlns:p14="http://schemas.microsoft.com/office/powerpoint/2010/main" val="35002072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01ACA32E-0B6C-40E0-BEB8-CB82E854905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D9275D7F-04C8-40E0-9704-E7208F2DE3D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BF74271D-3509-4EFE-AFD9-C316518A86F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EAE6DE9-2280-4CCC-8694-E225E8E48D9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28B1B466-29BA-4860-9B6D-427634C3F85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5C8A4E8F-5B9D-44FF-B463-2D584B4FFA4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6B7AFBD3-14BF-4426-9C94-616C37B8138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BF8E77E1-075E-4EEA-99E6-0710945D2C1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B5238F3-D567-487E-ADA1-E1DCADD9E12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Alkoxylates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9B01F377-27EF-42A8-9014-883619FA0FD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DE12F038-6107-471F-84EA-8E96C41420B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E04F8C61-699D-492E-A1BA-6613DCE24BB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69967B1-0389-42A8-B838-0E3B199BD12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589A91B5-A1F4-4599-8CB8-9928DD24264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B73B097C-6C86-48BC-A231-1C414FD87C5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D3180E06-E80A-47E1-B10A-433596A0E33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5B121C8D-F68F-4E9E-B525-E350DD7D959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680919F-5458-4093-ADF2-50E008BD2E7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F7A1725C-5603-40B3-82E0-5FBCD7E60AE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D549FBA-F422-41DA-922F-E16F6F790B1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BD146ED1-E517-47F7-9A0C-0846CD64404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2563C1AC-4B52-4692-B436-4BF4891258E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A7750EF0-05E4-4FED-894F-784942810DE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07812D8A-3BCB-489A-89A8-19F5BABAF9E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C2D5FACC-6E4E-45F9-8056-2463A3C8FF8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65CDE982-BD35-4623-9880-7C614DE7868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18809EC-BCBB-49ED-BD19-CAB22816779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7259264D-6472-4E88-9278-611977EBA45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D7A6E7AB-2F25-4423-81FA-716E2D726E4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16BB71F0-D7A9-4DC5-A984-4224F2F1BAB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653CBF8-1D4D-487D-A935-B0BFEC51DDD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81C042A4-BC58-41C7-8EEE-DAA148F7519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ACED48A4-5FCB-483A-8753-A5F3AA685C9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1DCBFDD6-3058-46EC-B02E-7F09841AD0F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07DE89AE-FD16-40E2-8539-E3BE4557283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9F90E8B-2D24-4154-B7BB-BD011C21121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Formaldehyde Scavengers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 urea </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FD019309-88A5-45CB-B1F1-39710B958F2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D4B490A3-B07B-4F14-878A-8D1607E28EB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632F013B-BF97-4B68-A8E0-E7600541C72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4FA86DC4-3B7F-4E43-9FE1-52D7086AEAA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89225B4-916C-4A71-AA3E-37AACD402EF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842A5805-2246-42AF-A5F2-03268F4E432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E7C35B85-22D0-404D-8BC7-62155F1F46A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38D6B6B6-27B9-4E6A-A2F7-BD3976D7701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D10E62F-AC4E-4C55-99F7-5BE612481F6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2,2'-Dichlorodiethyl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 glycol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Allylglycidylether (AGE)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N-Methylaniline (NMA)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DDB5519E-A442-4885-8771-43FFB6DF6CE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9367D16C-70CF-441A-A94B-51F0AFF06C7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648FF445-43F0-4F9D-B98E-A75308BC67C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20676E2E-6964-4035-A3BA-68EC76E0104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FA52AE95-D712-4BDA-9655-923642FC153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3BBBC4FA-3895-41DA-8028-6739CD4F3FD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6DAF6F6-E537-4F08-9052-2E6030A1FF8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B546094-5256-492D-9694-B980A0832DE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7975920-3DF0-4560-BAF4-30D8F642010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C9D67641-480E-433B-8D99-60E2C91D916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0DF88C1-2F9E-4C29-8909-991E6A7CFD6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19F05A77-AE2F-4EC1-94B4-B565F9EFCBF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CFD7786-663E-4463-A2CB-EB84C66A312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0B235280-7495-42AD-AAB9-34A5B6CE766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82BC3584-F968-49D4-A941-20C1E874C57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44DFF6F5-652A-42EB-9A7C-D843F5CB878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D8EB95C1-FF38-4E30-8A27-E933EBE40BA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0AD7B4C-97DC-4D45-9B41-78C323FB457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Tanning Agents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7E59F900-65CE-4B3F-B855-C82FF624C6C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AFBA6C26-0A2E-4C1F-AD63-37EB2D948CE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C048476A-E836-4284-8741-2A9BDBCD62D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287C651D-9BA9-44CF-8C12-F9636A6D3C5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F999433-713B-4E16-9A2E-57B5A76C117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25B8E58-2673-47BB-9989-DF0AAE3098D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1C18611C-4F04-4832-9E65-B214F45A4CB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62B8A63-786C-4509-9DB6-54BF0877D5D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FBD56FD-BABC-4A66-8FB0-0707A57B461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Zirconium acetate (ZA)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C6B1B0E-13BD-464D-A6DA-8583B0AE5E5A}"/>
              </a:ext>
            </a:extLst>
          </p:cNvPr>
          <p:cNvPicPr>
            <a:picLocks noChangeAspect="1"/>
          </p:cNvPicPr>
          <p:nvPr/>
        </p:nvPicPr>
        <p:blipFill rotWithShape="1">
          <a:blip r:embed="rId2">
            <a:extLst>
              <a:ext uri="{28A0092B-C50C-407E-A947-70E740481C1C}">
                <a14:useLocalDpi xmlns:a14="http://schemas.microsoft.com/office/drawing/2010/main" val="0"/>
              </a:ext>
            </a:extLst>
          </a:blip>
          <a:srcRect t="10466" b="13145"/>
          <a:stretch/>
        </p:blipFill>
        <p:spPr>
          <a:xfrm>
            <a:off x="-5522" y="-8353"/>
            <a:ext cx="12221898" cy="700205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FLAME</a:t>
            </a:r>
            <a:r>
              <a:rPr lang="de-DE" sz="5000" dirty="0">
                <a:solidFill>
                  <a:schemeClr val="accent5">
                    <a:lumMod val="60000"/>
                    <a:lumOff val="40000"/>
                  </a:schemeClr>
                </a:solidFill>
                <a:latin typeface="Futura Bk BT" panose="020B0502020204020303" pitchFamily="34" charset="0"/>
              </a:rPr>
              <a:t> </a:t>
            </a:r>
            <a:r>
              <a:rPr lang="de-DE" sz="5000" dirty="0">
                <a:solidFill>
                  <a:schemeClr val="bg1"/>
                </a:solidFill>
                <a:latin typeface="Futura Bk BT" panose="020B0502020204020303" pitchFamily="34" charset="0"/>
              </a:rPr>
              <a:t>RETARDANTS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50" y="2063448"/>
            <a:ext cx="4231884"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432000" tIns="288000" rIns="0" bIns="0" rtlCol="0"/>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Chlorinated paraffin 70%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Cresyldiphenyl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Tributyl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Trichloropropyl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Triethyl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Triphenyl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Zinc borate</a:t>
            </a: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3" name="object 21">
            <a:hlinkClick r:id="rId4" action="ppaction://hlinksldjump"/>
            <a:extLst>
              <a:ext uri="{FF2B5EF4-FFF2-40B4-BE49-F238E27FC236}">
                <a16:creationId xmlns:a16="http://schemas.microsoft.com/office/drawing/2014/main" id="{1DF9A05E-B83A-4652-A90E-2844B1BEF6C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7E5F7858-E577-417A-992C-9BB0B6269EAA}"/>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17648098-F212-4597-833B-26B0EE8A562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788E559C-E3C9-4DD1-A831-DA642041E75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5" action="ppaction://hlinksldjump"/>
              <a:extLst>
                <a:ext uri="{FF2B5EF4-FFF2-40B4-BE49-F238E27FC236}">
                  <a16:creationId xmlns:a16="http://schemas.microsoft.com/office/drawing/2014/main" id="{2501F2C7-50A6-43E1-8174-3A641A402B84}"/>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2552559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7827997-E2E7-400A-8B8F-064F67BCF044}"/>
              </a:ext>
            </a:extLst>
          </p:cNvPr>
          <p:cNvPicPr>
            <a:picLocks noChangeAspect="1"/>
          </p:cNvPicPr>
          <p:nvPr/>
        </p:nvPicPr>
        <p:blipFill rotWithShape="1">
          <a:blip r:embed="rId2">
            <a:extLst>
              <a:ext uri="{28A0092B-C50C-407E-A947-70E740481C1C}">
                <a14:useLocalDpi xmlns:a14="http://schemas.microsoft.com/office/drawing/2010/main" val="0"/>
              </a:ext>
            </a:extLst>
          </a:blip>
          <a:srcRect t="10466" b="13145"/>
          <a:stretch/>
        </p:blipFill>
        <p:spPr>
          <a:xfrm>
            <a:off x="-5522" y="-8353"/>
            <a:ext cx="12221898" cy="700205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FLAME</a:t>
            </a:r>
            <a:r>
              <a:rPr lang="de-DE" sz="5000" dirty="0">
                <a:solidFill>
                  <a:schemeClr val="accent5">
                    <a:lumMod val="60000"/>
                    <a:lumOff val="40000"/>
                  </a:schemeClr>
                </a:solidFill>
                <a:latin typeface="Futura Bk BT" panose="020B0502020204020303" pitchFamily="34" charset="0"/>
              </a:rPr>
              <a:t> </a:t>
            </a:r>
            <a:r>
              <a:rPr lang="de-DE" sz="5000" dirty="0">
                <a:solidFill>
                  <a:schemeClr val="bg1"/>
                </a:solidFill>
                <a:latin typeface="Futura Bk BT" panose="020B0502020204020303" pitchFamily="34" charset="0"/>
              </a:rPr>
              <a:t>RETARDANTS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50" y="2063448"/>
            <a:ext cx="4231884"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432000" tIns="288000" rIns="0" bIns="0" rtlCol="0"/>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APP PHASE I</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APP PHASE II</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 	Normal grade</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 	Modified grades: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Melamine, Silane, Epoxy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Resin, Melamine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Formaldehyde Resin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Water-soluble APP</a:t>
            </a: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nvGraphicFramePr>
        <p:xfrm>
          <a:off x="6054334" y="2061429"/>
          <a:ext cx="4633580" cy="4354195"/>
        </p:xfrm>
        <a:graphic>
          <a:graphicData uri="http://schemas.openxmlformats.org/drawingml/2006/table">
            <a:tbl>
              <a:tblPr firstRow="1" bandRow="1">
                <a:tableStyleId>{5C22544A-7EE6-4342-B048-85BDC9FD1C3A}</a:tableStyleId>
              </a:tblPr>
              <a:tblGrid>
                <a:gridCol w="3862664">
                  <a:extLst>
                    <a:ext uri="{9D8B030D-6E8A-4147-A177-3AD203B41FA5}">
                      <a16:colId xmlns:a16="http://schemas.microsoft.com/office/drawing/2014/main" val="27093299"/>
                    </a:ext>
                  </a:extLst>
                </a:gridCol>
                <a:gridCol w="770916">
                  <a:extLst>
                    <a:ext uri="{9D8B030D-6E8A-4147-A177-3AD203B41FA5}">
                      <a16:colId xmlns:a16="http://schemas.microsoft.com/office/drawing/2014/main" val="2547902174"/>
                    </a:ext>
                  </a:extLst>
                </a:gridCol>
              </a:tblGrid>
              <a:tr h="536694">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Multiple Applications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17501">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Agrochemical</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Paints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Phenolic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Plastics </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PU-foams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Textile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Wood</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spcBef>
                          <a:spcPts val="380"/>
                        </a:spcBef>
                        <a:buClr>
                          <a:srgbClr val="FFFFFF"/>
                        </a:buClr>
                        <a:buFontTx/>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E31CCF36-0EEF-4970-8ADC-915C8DEE9694}"/>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F6B13741-C0C4-4783-9347-B355B6C6257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48BB3480-F6C4-444D-B7F6-C2AF23742A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08933A4D-4CFB-481E-A0FA-CFF331AFFB9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A5DD213C-BBB3-4185-ACE8-F29B7FECC65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32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382AB3E-D7C2-4A13-A79C-74CE09B9770C}"/>
              </a:ext>
            </a:extLst>
          </p:cNvPr>
          <p:cNvPicPr>
            <a:picLocks noChangeAspect="1"/>
          </p:cNvPicPr>
          <p:nvPr/>
        </p:nvPicPr>
        <p:blipFill rotWithShape="1">
          <a:blip r:embed="rId2">
            <a:extLst>
              <a:ext uri="{28A0092B-C50C-407E-A947-70E740481C1C}">
                <a14:useLocalDpi xmlns:a14="http://schemas.microsoft.com/office/drawing/2010/main" val="0"/>
              </a:ext>
            </a:extLst>
          </a:blip>
          <a:srcRect l="15508"/>
          <a:stretch/>
        </p:blipFill>
        <p:spPr>
          <a:xfrm>
            <a:off x="0" y="0"/>
            <a:ext cx="8698015" cy="6821326"/>
          </a:xfrm>
          <a:prstGeom prst="rect">
            <a:avLst/>
          </a:prstGeom>
        </p:spPr>
      </p:pic>
      <p:pic>
        <p:nvPicPr>
          <p:cNvPr id="3" name="Picture 2">
            <a:extLst>
              <a:ext uri="{FF2B5EF4-FFF2-40B4-BE49-F238E27FC236}">
                <a16:creationId xmlns:a16="http://schemas.microsoft.com/office/drawing/2014/main" id="{2A5B7552-C0A7-4C76-ABC6-93E848B69998}"/>
              </a:ext>
            </a:extLst>
          </p:cNvPr>
          <p:cNvPicPr>
            <a:picLocks noChangeAspect="1"/>
          </p:cNvPicPr>
          <p:nvPr/>
        </p:nvPicPr>
        <p:blipFill rotWithShape="1">
          <a:blip r:embed="rId3">
            <a:extLst>
              <a:ext uri="{28A0092B-C50C-407E-A947-70E740481C1C}">
                <a14:useLocalDpi xmlns:a14="http://schemas.microsoft.com/office/drawing/2010/main" val="0"/>
              </a:ext>
            </a:extLst>
          </a:blip>
          <a:srcRect l="21781"/>
          <a:stretch/>
        </p:blipFill>
        <p:spPr>
          <a:xfrm>
            <a:off x="2655518" y="0"/>
            <a:ext cx="9536482" cy="6858000"/>
          </a:xfrm>
          <a:prstGeom prst="rect">
            <a:avLst/>
          </a:prstGeom>
        </p:spPr>
      </p:pic>
      <p:sp>
        <p:nvSpPr>
          <p:cNvPr id="12" name="Rectangle: Rounded Corners 11">
            <a:hlinkClick r:id="rId4" action="ppaction://hlinksldjump"/>
            <a:extLst>
              <a:ext uri="{FF2B5EF4-FFF2-40B4-BE49-F238E27FC236}">
                <a16:creationId xmlns:a16="http://schemas.microsoft.com/office/drawing/2014/main" id="{61077D44-3286-4611-B027-AEEF1EEEBE03}"/>
              </a:ext>
            </a:extLst>
          </p:cNvPr>
          <p:cNvSpPr/>
          <p:nvPr/>
        </p:nvSpPr>
        <p:spPr>
          <a:xfrm>
            <a:off x="3667069" y="102487"/>
            <a:ext cx="3816000" cy="310443"/>
          </a:xfrm>
          <a:prstGeom prst="roundRect">
            <a:avLst/>
          </a:prstGeom>
          <a:solidFill>
            <a:srgbClr val="11426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sz="1600" dirty="0">
                <a:solidFill>
                  <a:schemeClr val="bg1"/>
                </a:solidFill>
                <a:latin typeface="Futura Bk BT" panose="020B0502020204020303" pitchFamily="34" charset="0"/>
              </a:rPr>
              <a:t>  Cosmetic &amp; Personal Care</a:t>
            </a:r>
            <a:endParaRPr lang="en-IN" sz="1600" dirty="0">
              <a:solidFill>
                <a:schemeClr val="bg1"/>
              </a:solidFill>
              <a:latin typeface="Futura Bk BT" panose="020B0502020204020303" pitchFamily="34" charset="0"/>
            </a:endParaRPr>
          </a:p>
        </p:txBody>
      </p:sp>
      <p:sp>
        <p:nvSpPr>
          <p:cNvPr id="13" name="Rectangle: Rounded Corners 12">
            <a:hlinkClick r:id="rId5" action="ppaction://hlinksldjump"/>
            <a:extLst>
              <a:ext uri="{FF2B5EF4-FFF2-40B4-BE49-F238E27FC236}">
                <a16:creationId xmlns:a16="http://schemas.microsoft.com/office/drawing/2014/main" id="{66DCE31E-E7B6-4D32-8B01-53A8F08976F6}"/>
              </a:ext>
            </a:extLst>
          </p:cNvPr>
          <p:cNvSpPr/>
          <p:nvPr/>
        </p:nvSpPr>
        <p:spPr>
          <a:xfrm>
            <a:off x="3948863" y="446990"/>
            <a:ext cx="3816000" cy="309031"/>
          </a:xfrm>
          <a:prstGeom prst="roundRect">
            <a:avLst/>
          </a:prstGeom>
          <a:solidFill>
            <a:srgbClr val="164C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  Household &amp; Industrial Care</a:t>
            </a:r>
            <a:endParaRPr lang="en-IN" sz="1600" dirty="0">
              <a:latin typeface="Futura Bk BT" panose="020B0502020204020303" pitchFamily="34" charset="0"/>
            </a:endParaRPr>
          </a:p>
        </p:txBody>
      </p:sp>
      <p:sp>
        <p:nvSpPr>
          <p:cNvPr id="14" name="Rectangle: Rounded Corners 13">
            <a:hlinkClick r:id="rId6" action="ppaction://hlinksldjump"/>
            <a:extLst>
              <a:ext uri="{FF2B5EF4-FFF2-40B4-BE49-F238E27FC236}">
                <a16:creationId xmlns:a16="http://schemas.microsoft.com/office/drawing/2014/main" id="{79BFA4E3-9A29-4500-B394-F7F96EF31B0E}"/>
              </a:ext>
            </a:extLst>
          </p:cNvPr>
          <p:cNvSpPr/>
          <p:nvPr/>
        </p:nvSpPr>
        <p:spPr>
          <a:xfrm>
            <a:off x="4188000" y="796368"/>
            <a:ext cx="3816000" cy="310444"/>
          </a:xfrm>
          <a:prstGeom prst="roundRect">
            <a:avLst/>
          </a:prstGeom>
          <a:solidFill>
            <a:srgbClr val="1C5782"/>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 Lubricants &amp; Metal Working</a:t>
            </a:r>
            <a:endParaRPr lang="en-IN" sz="1600" dirty="0">
              <a:latin typeface="Futura Bk BT" panose="020B0502020204020303" pitchFamily="34" charset="0"/>
            </a:endParaRPr>
          </a:p>
        </p:txBody>
      </p:sp>
      <p:sp>
        <p:nvSpPr>
          <p:cNvPr id="15" name="Rectangle: Rounded Corners 14">
            <a:hlinkClick r:id="rId7" action="ppaction://hlinksldjump"/>
            <a:extLst>
              <a:ext uri="{FF2B5EF4-FFF2-40B4-BE49-F238E27FC236}">
                <a16:creationId xmlns:a16="http://schemas.microsoft.com/office/drawing/2014/main" id="{AF859742-A5FA-43A9-9093-CABDB605321F}"/>
              </a:ext>
            </a:extLst>
          </p:cNvPr>
          <p:cNvSpPr/>
          <p:nvPr/>
        </p:nvSpPr>
        <p:spPr>
          <a:xfrm>
            <a:off x="4349007" y="1146402"/>
            <a:ext cx="3816000" cy="288703"/>
          </a:xfrm>
          <a:prstGeom prst="roundRect">
            <a:avLst/>
          </a:prstGeom>
          <a:solidFill>
            <a:srgbClr val="22638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Coatings Adhesives Sealants</a:t>
            </a:r>
            <a:endParaRPr lang="en-IN" sz="1600" dirty="0">
              <a:latin typeface="Futura Bk BT" panose="020B0502020204020303" pitchFamily="34" charset="0"/>
            </a:endParaRPr>
          </a:p>
        </p:txBody>
      </p:sp>
      <p:sp>
        <p:nvSpPr>
          <p:cNvPr id="16" name="Rectangle: Rounded Corners 15">
            <a:hlinkClick r:id="rId8" action="ppaction://hlinksldjump"/>
            <a:extLst>
              <a:ext uri="{FF2B5EF4-FFF2-40B4-BE49-F238E27FC236}">
                <a16:creationId xmlns:a16="http://schemas.microsoft.com/office/drawing/2014/main" id="{A6AC783E-1168-4C0D-8FB9-BED1384920A0}"/>
              </a:ext>
            </a:extLst>
          </p:cNvPr>
          <p:cNvSpPr/>
          <p:nvPr/>
        </p:nvSpPr>
        <p:spPr>
          <a:xfrm>
            <a:off x="4379708" y="1466943"/>
            <a:ext cx="3852001" cy="279316"/>
          </a:xfrm>
          <a:prstGeom prst="roundRect">
            <a:avLst/>
          </a:prstGeom>
          <a:solidFill>
            <a:srgbClr val="276D9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Paper</a:t>
            </a:r>
            <a:endParaRPr lang="en-IN" sz="1600" dirty="0">
              <a:latin typeface="Futura Bk BT" panose="020B0502020204020303"/>
            </a:endParaRPr>
          </a:p>
        </p:txBody>
      </p:sp>
      <p:sp>
        <p:nvSpPr>
          <p:cNvPr id="32" name="Rectangle: Rounded Corners 31">
            <a:hlinkClick r:id="rId25" action="ppaction://hlinksldjump"/>
            <a:extLst>
              <a:ext uri="{FF2B5EF4-FFF2-40B4-BE49-F238E27FC236}">
                <a16:creationId xmlns:a16="http://schemas.microsoft.com/office/drawing/2014/main" id="{4AFFEB39-F0B1-4D0B-993E-A90201B868F8}"/>
              </a:ext>
            </a:extLst>
          </p:cNvPr>
          <p:cNvSpPr/>
          <p:nvPr/>
        </p:nvSpPr>
        <p:spPr>
          <a:xfrm>
            <a:off x="4526263" y="1790019"/>
            <a:ext cx="3852001" cy="279316"/>
          </a:xfrm>
          <a:prstGeom prst="roundRect">
            <a:avLst/>
          </a:prstGeom>
          <a:solidFill>
            <a:srgbClr val="276D9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Plastics</a:t>
            </a:r>
            <a:endParaRPr lang="en-IN" sz="1600" dirty="0">
              <a:latin typeface="Futura Bk BT" panose="020B0502020204020303"/>
            </a:endParaRPr>
          </a:p>
        </p:txBody>
      </p:sp>
      <p:sp>
        <p:nvSpPr>
          <p:cNvPr id="17" name="Rectangle: Rounded Corners 16">
            <a:hlinkClick r:id="rId9" action="ppaction://hlinksldjump"/>
            <a:extLst>
              <a:ext uri="{FF2B5EF4-FFF2-40B4-BE49-F238E27FC236}">
                <a16:creationId xmlns:a16="http://schemas.microsoft.com/office/drawing/2014/main" id="{DB0F6ABC-3D99-4D54-9A12-A6C786E640AA}"/>
              </a:ext>
            </a:extLst>
          </p:cNvPr>
          <p:cNvSpPr/>
          <p:nvPr/>
        </p:nvSpPr>
        <p:spPr>
          <a:xfrm>
            <a:off x="4570575" y="2107940"/>
            <a:ext cx="3884132" cy="336886"/>
          </a:xfrm>
          <a:prstGeom prst="roundRect">
            <a:avLst/>
          </a:prstGeom>
          <a:solidFill>
            <a:srgbClr val="2E79A6"/>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Water Treatment</a:t>
            </a:r>
            <a:endParaRPr lang="en-IN" sz="1600" dirty="0">
              <a:latin typeface="Futura Bk BT" panose="020B0502020204020303"/>
            </a:endParaRPr>
          </a:p>
        </p:txBody>
      </p:sp>
      <p:sp>
        <p:nvSpPr>
          <p:cNvPr id="19" name="Rectangle: Rounded Corners 18">
            <a:hlinkClick r:id="rId10" action="ppaction://hlinksldjump"/>
            <a:extLst>
              <a:ext uri="{FF2B5EF4-FFF2-40B4-BE49-F238E27FC236}">
                <a16:creationId xmlns:a16="http://schemas.microsoft.com/office/drawing/2014/main" id="{966FBCF9-D57E-4847-B3B9-07C2F98B162E}"/>
              </a:ext>
            </a:extLst>
          </p:cNvPr>
          <p:cNvSpPr/>
          <p:nvPr/>
        </p:nvSpPr>
        <p:spPr>
          <a:xfrm>
            <a:off x="4663620" y="2488275"/>
            <a:ext cx="3888812" cy="314938"/>
          </a:xfrm>
          <a:prstGeom prst="roundRect">
            <a:avLst/>
          </a:prstGeom>
          <a:solidFill>
            <a:srgbClr val="3383B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Construction </a:t>
            </a:r>
            <a:endParaRPr lang="en-IN" sz="1600" dirty="0">
              <a:latin typeface="Futura Bk BT" panose="020B0502020204020303"/>
            </a:endParaRPr>
          </a:p>
        </p:txBody>
      </p:sp>
      <p:sp>
        <p:nvSpPr>
          <p:cNvPr id="21" name="Rectangle: Rounded Corners 20">
            <a:hlinkClick r:id="rId11" action="ppaction://hlinksldjump"/>
            <a:extLst>
              <a:ext uri="{FF2B5EF4-FFF2-40B4-BE49-F238E27FC236}">
                <a16:creationId xmlns:a16="http://schemas.microsoft.com/office/drawing/2014/main" id="{E88DC456-7842-4FBD-9DDB-5A77C0C7B5D5}"/>
              </a:ext>
            </a:extLst>
          </p:cNvPr>
          <p:cNvSpPr/>
          <p:nvPr/>
        </p:nvSpPr>
        <p:spPr>
          <a:xfrm>
            <a:off x="4847307" y="2856873"/>
            <a:ext cx="3813002" cy="330182"/>
          </a:xfrm>
          <a:prstGeom prst="roundRect">
            <a:avLst/>
          </a:prstGeom>
          <a:solidFill>
            <a:srgbClr val="398EB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sz="1600" dirty="0">
                <a:latin typeface="Futura Bk BT" panose="020B0502020204020303"/>
              </a:rPr>
              <a:t>Flavor &amp; Fragrances</a:t>
            </a:r>
            <a:endParaRPr lang="en-IN" sz="1600" dirty="0">
              <a:latin typeface="Futura Bk BT" panose="020B0502020204020303"/>
            </a:endParaRPr>
          </a:p>
        </p:txBody>
      </p:sp>
      <p:sp>
        <p:nvSpPr>
          <p:cNvPr id="22" name="Rectangle: Rounded Corners 21">
            <a:hlinkClick r:id="rId12" action="ppaction://hlinksldjump"/>
            <a:extLst>
              <a:ext uri="{FF2B5EF4-FFF2-40B4-BE49-F238E27FC236}">
                <a16:creationId xmlns:a16="http://schemas.microsoft.com/office/drawing/2014/main" id="{B511E92B-4A12-4B1D-AF31-3C41F2848081}"/>
              </a:ext>
            </a:extLst>
          </p:cNvPr>
          <p:cNvSpPr/>
          <p:nvPr/>
        </p:nvSpPr>
        <p:spPr>
          <a:xfrm>
            <a:off x="4846371" y="3221805"/>
            <a:ext cx="3865522" cy="332399"/>
          </a:xfrm>
          <a:prstGeom prst="roundRect">
            <a:avLst/>
          </a:prstGeom>
          <a:solidFill>
            <a:srgbClr val="3D96C4"/>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sz="1600" dirty="0">
                <a:latin typeface="Futura Bk BT" panose="020B0502020204020303"/>
              </a:rPr>
              <a:t>Agriculture</a:t>
            </a:r>
            <a:endParaRPr lang="en-IN" sz="1600" dirty="0">
              <a:latin typeface="Futura Bk BT" panose="020B0502020204020303"/>
            </a:endParaRPr>
          </a:p>
        </p:txBody>
      </p:sp>
      <p:sp>
        <p:nvSpPr>
          <p:cNvPr id="23" name="Rectangle: Rounded Corners 22">
            <a:hlinkClick r:id="rId13" action="ppaction://hlinksldjump"/>
            <a:extLst>
              <a:ext uri="{FF2B5EF4-FFF2-40B4-BE49-F238E27FC236}">
                <a16:creationId xmlns:a16="http://schemas.microsoft.com/office/drawing/2014/main" id="{8FB6FD3B-CBE8-47F5-A0C4-4E9D11D225DF}"/>
              </a:ext>
            </a:extLst>
          </p:cNvPr>
          <p:cNvSpPr/>
          <p:nvPr/>
        </p:nvSpPr>
        <p:spPr>
          <a:xfrm>
            <a:off x="4907543" y="3607864"/>
            <a:ext cx="3818228" cy="325693"/>
          </a:xfrm>
          <a:prstGeom prst="roundRect">
            <a:avLst/>
          </a:prstGeom>
          <a:solidFill>
            <a:srgbClr val="409DCB"/>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sz="1600" dirty="0">
                <a:latin typeface="Futura Bk BT" panose="020B0502020204020303"/>
              </a:rPr>
              <a:t>Pharma</a:t>
            </a:r>
            <a:endParaRPr lang="en-IN" sz="1600" dirty="0">
              <a:latin typeface="Futura Bk BT" panose="020B0502020204020303"/>
            </a:endParaRPr>
          </a:p>
        </p:txBody>
      </p:sp>
      <p:sp>
        <p:nvSpPr>
          <p:cNvPr id="24" name="Rectangle: Rounded Corners 23">
            <a:hlinkClick r:id="rId14" action="ppaction://hlinksldjump"/>
            <a:extLst>
              <a:ext uri="{FF2B5EF4-FFF2-40B4-BE49-F238E27FC236}">
                <a16:creationId xmlns:a16="http://schemas.microsoft.com/office/drawing/2014/main" id="{C07FE589-605A-4834-9B80-7DC3C02FA887}"/>
              </a:ext>
            </a:extLst>
          </p:cNvPr>
          <p:cNvSpPr/>
          <p:nvPr/>
        </p:nvSpPr>
        <p:spPr>
          <a:xfrm>
            <a:off x="4989520" y="3978645"/>
            <a:ext cx="3698718" cy="271710"/>
          </a:xfrm>
          <a:prstGeom prst="roundRect">
            <a:avLst/>
          </a:prstGeom>
          <a:solidFill>
            <a:srgbClr val="43A2D1"/>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marL="85725"/>
            <a:r>
              <a:rPr lang="en-US" sz="1600" dirty="0">
                <a:latin typeface="Futura Bk BT" panose="020B0502020204020303"/>
              </a:rPr>
              <a:t>Metal Surface treatment</a:t>
            </a:r>
            <a:endParaRPr lang="en-IN" sz="1600" dirty="0">
              <a:latin typeface="Futura Bk BT" panose="020B0502020204020303"/>
            </a:endParaRPr>
          </a:p>
        </p:txBody>
      </p:sp>
      <p:sp>
        <p:nvSpPr>
          <p:cNvPr id="25" name="Rectangle: Rounded Corners 24">
            <a:hlinkClick r:id="rId15" action="ppaction://hlinksldjump"/>
            <a:extLst>
              <a:ext uri="{FF2B5EF4-FFF2-40B4-BE49-F238E27FC236}">
                <a16:creationId xmlns:a16="http://schemas.microsoft.com/office/drawing/2014/main" id="{238939B7-8A90-4E7A-AF75-B2C7B6726EEF}"/>
              </a:ext>
            </a:extLst>
          </p:cNvPr>
          <p:cNvSpPr/>
          <p:nvPr/>
        </p:nvSpPr>
        <p:spPr>
          <a:xfrm>
            <a:off x="4989520" y="4295238"/>
            <a:ext cx="3599999" cy="343724"/>
          </a:xfrm>
          <a:prstGeom prst="roundRect">
            <a:avLst/>
          </a:prstGeom>
          <a:solidFill>
            <a:srgbClr val="48A9D9"/>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Resins</a:t>
            </a:r>
          </a:p>
        </p:txBody>
      </p:sp>
      <p:sp>
        <p:nvSpPr>
          <p:cNvPr id="20" name="Rectangle: Rounded Corners 19">
            <a:hlinkClick r:id="rId16" action="ppaction://hlinksldjump"/>
            <a:extLst>
              <a:ext uri="{FF2B5EF4-FFF2-40B4-BE49-F238E27FC236}">
                <a16:creationId xmlns:a16="http://schemas.microsoft.com/office/drawing/2014/main" id="{B5DB5E86-44ED-4DB2-B09B-AECBF10CD3D5}"/>
              </a:ext>
            </a:extLst>
          </p:cNvPr>
          <p:cNvSpPr/>
          <p:nvPr/>
        </p:nvSpPr>
        <p:spPr>
          <a:xfrm>
            <a:off x="4888698" y="4692622"/>
            <a:ext cx="3599999" cy="292954"/>
          </a:xfrm>
          <a:prstGeom prst="roundRect">
            <a:avLst/>
          </a:prstGeom>
          <a:solidFill>
            <a:srgbClr val="48ACDB"/>
          </a:solidFill>
          <a:ln>
            <a:noFill/>
          </a:ln>
        </p:spPr>
        <p:style>
          <a:lnRef idx="2">
            <a:schemeClr val="accent1">
              <a:shade val="50000"/>
            </a:schemeClr>
          </a:lnRef>
          <a:fillRef idx="1">
            <a:schemeClr val="accent1"/>
          </a:fillRef>
          <a:effectRef idx="0">
            <a:schemeClr val="accent1"/>
          </a:effectRef>
          <a:fontRef idx="minor">
            <a:schemeClr val="lt1"/>
          </a:fontRef>
        </p:style>
        <p:txBody>
          <a:bodyPr lIns="576000" rtlCol="0" anchor="ctr"/>
          <a:lstStyle/>
          <a:p>
            <a:r>
              <a:rPr lang="en-IN" sz="1600" dirty="0">
                <a:latin typeface="Futura Bk BT" panose="020B0502020204020303"/>
              </a:rPr>
              <a:t>Textile &amp; Leather</a:t>
            </a:r>
          </a:p>
        </p:txBody>
      </p:sp>
      <p:sp>
        <p:nvSpPr>
          <p:cNvPr id="26" name="Rectangle: Rounded Corners 25">
            <a:hlinkClick r:id="rId17" action="ppaction://hlinksldjump"/>
            <a:extLst>
              <a:ext uri="{FF2B5EF4-FFF2-40B4-BE49-F238E27FC236}">
                <a16:creationId xmlns:a16="http://schemas.microsoft.com/office/drawing/2014/main" id="{02A57175-18C1-4D12-BBC8-775489C9C32D}"/>
              </a:ext>
            </a:extLst>
          </p:cNvPr>
          <p:cNvSpPr/>
          <p:nvPr/>
        </p:nvSpPr>
        <p:spPr>
          <a:xfrm>
            <a:off x="4791733" y="5033299"/>
            <a:ext cx="3558073" cy="319978"/>
          </a:xfrm>
          <a:prstGeom prst="roundRect">
            <a:avLst/>
          </a:prstGeom>
          <a:solidFill>
            <a:srgbClr val="4BB1E1"/>
          </a:solidFill>
          <a:ln>
            <a:noFill/>
          </a:ln>
        </p:spPr>
        <p:style>
          <a:lnRef idx="2">
            <a:schemeClr val="accent1">
              <a:shade val="50000"/>
            </a:schemeClr>
          </a:lnRef>
          <a:fillRef idx="1">
            <a:schemeClr val="accent1"/>
          </a:fillRef>
          <a:effectRef idx="0">
            <a:schemeClr val="accent1"/>
          </a:effectRef>
          <a:fontRef idx="minor">
            <a:schemeClr val="lt1"/>
          </a:fontRef>
        </p:style>
        <p:txBody>
          <a:bodyPr lIns="648000" rtlCol="0" anchor="ctr"/>
          <a:lstStyle/>
          <a:p>
            <a:r>
              <a:rPr lang="en-IN" sz="1600" dirty="0">
                <a:latin typeface="Futura Bk BT" panose="020B0502020204020303"/>
              </a:rPr>
              <a:t>Flame retardants</a:t>
            </a:r>
          </a:p>
        </p:txBody>
      </p:sp>
      <p:sp>
        <p:nvSpPr>
          <p:cNvPr id="28" name="Rectangle: Rounded Corners 27">
            <a:hlinkClick r:id="rId18" action="ppaction://hlinksldjump"/>
            <a:extLst>
              <a:ext uri="{FF2B5EF4-FFF2-40B4-BE49-F238E27FC236}">
                <a16:creationId xmlns:a16="http://schemas.microsoft.com/office/drawing/2014/main" id="{099E6166-9A7E-49B0-9EE3-AFCA6261FD43}"/>
              </a:ext>
            </a:extLst>
          </p:cNvPr>
          <p:cNvSpPr/>
          <p:nvPr/>
        </p:nvSpPr>
        <p:spPr>
          <a:xfrm>
            <a:off x="4915634" y="5404882"/>
            <a:ext cx="3329888" cy="287222"/>
          </a:xfrm>
          <a:prstGeom prst="roundRect">
            <a:avLst/>
          </a:prstGeom>
          <a:solidFill>
            <a:srgbClr val="4CB4E4"/>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Biocides &amp; Preservatives</a:t>
            </a:r>
          </a:p>
        </p:txBody>
      </p:sp>
      <p:sp>
        <p:nvSpPr>
          <p:cNvPr id="29" name="Rectangle: Rounded Corners 28">
            <a:hlinkClick r:id="rId19" action="ppaction://hlinksldjump"/>
            <a:extLst>
              <a:ext uri="{FF2B5EF4-FFF2-40B4-BE49-F238E27FC236}">
                <a16:creationId xmlns:a16="http://schemas.microsoft.com/office/drawing/2014/main" id="{CB22D1A7-8974-4FE6-9182-93ED204AE374}"/>
              </a:ext>
            </a:extLst>
          </p:cNvPr>
          <p:cNvSpPr/>
          <p:nvPr/>
        </p:nvSpPr>
        <p:spPr>
          <a:xfrm>
            <a:off x="4788814" y="5735170"/>
            <a:ext cx="3347140" cy="286146"/>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IN" sz="1600" dirty="0">
                <a:latin typeface="Futura Bk BT" panose="020B0502020204020303"/>
              </a:rPr>
              <a:t> H - Quest </a:t>
            </a:r>
          </a:p>
        </p:txBody>
      </p:sp>
      <p:sp>
        <p:nvSpPr>
          <p:cNvPr id="30" name="Rectangle: Rounded Corners 29">
            <a:hlinkClick r:id="rId20" action="ppaction://hlinksldjump"/>
            <a:extLst>
              <a:ext uri="{FF2B5EF4-FFF2-40B4-BE49-F238E27FC236}">
                <a16:creationId xmlns:a16="http://schemas.microsoft.com/office/drawing/2014/main" id="{FAE160F1-626F-4B27-B1B1-BF83B2485A83}"/>
              </a:ext>
            </a:extLst>
          </p:cNvPr>
          <p:cNvSpPr/>
          <p:nvPr/>
        </p:nvSpPr>
        <p:spPr>
          <a:xfrm>
            <a:off x="4727200" y="6070852"/>
            <a:ext cx="3229343" cy="294875"/>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  Organic  Titanates</a:t>
            </a:r>
          </a:p>
        </p:txBody>
      </p:sp>
      <p:sp>
        <p:nvSpPr>
          <p:cNvPr id="31" name="Rectangle: Rounded Corners 30">
            <a:hlinkClick r:id="rId21" action="ppaction://hlinksldjump"/>
            <a:extLst>
              <a:ext uri="{FF2B5EF4-FFF2-40B4-BE49-F238E27FC236}">
                <a16:creationId xmlns:a16="http://schemas.microsoft.com/office/drawing/2014/main" id="{CE1E60E0-ADE3-403E-B16A-3B94C6893981}"/>
              </a:ext>
            </a:extLst>
          </p:cNvPr>
          <p:cNvSpPr/>
          <p:nvPr/>
        </p:nvSpPr>
        <p:spPr>
          <a:xfrm>
            <a:off x="4612462" y="6413054"/>
            <a:ext cx="3205086" cy="333305"/>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  Vinyl ethers</a:t>
            </a:r>
          </a:p>
        </p:txBody>
      </p:sp>
      <p:pic>
        <p:nvPicPr>
          <p:cNvPr id="11" name="Picture 10">
            <a:extLst>
              <a:ext uri="{FF2B5EF4-FFF2-40B4-BE49-F238E27FC236}">
                <a16:creationId xmlns:a16="http://schemas.microsoft.com/office/drawing/2014/main" id="{1FF2F7BA-3BA0-4C1D-805A-2F2A85EF5083}"/>
              </a:ext>
            </a:extLst>
          </p:cNvPr>
          <p:cNvPicPr>
            <a:picLocks noChangeAspect="1"/>
          </p:cNvPicPr>
          <p:nvPr/>
        </p:nvPicPr>
        <p:blipFill rotWithShape="1">
          <a:blip r:embed="rId22">
            <a:extLst>
              <a:ext uri="{28A0092B-C50C-407E-A947-70E740481C1C}">
                <a14:useLocalDpi xmlns:a14="http://schemas.microsoft.com/office/drawing/2010/main" val="0"/>
              </a:ext>
            </a:extLst>
          </a:blip>
          <a:srcRect l="21781" r="57003"/>
          <a:stretch/>
        </p:blipFill>
        <p:spPr>
          <a:xfrm>
            <a:off x="2655517" y="0"/>
            <a:ext cx="2586692" cy="6858000"/>
          </a:xfrm>
          <a:prstGeom prst="rect">
            <a:avLst/>
          </a:prstGeom>
          <a:effectLst>
            <a:outerShdw blurRad="203200" dist="38100" algn="l" rotWithShape="0">
              <a:prstClr val="black">
                <a:alpha val="76000"/>
              </a:prstClr>
            </a:outerShdw>
          </a:effectLst>
        </p:spPr>
      </p:pic>
      <p:pic>
        <p:nvPicPr>
          <p:cNvPr id="10" name="Picture 9">
            <a:extLst>
              <a:ext uri="{FF2B5EF4-FFF2-40B4-BE49-F238E27FC236}">
                <a16:creationId xmlns:a16="http://schemas.microsoft.com/office/drawing/2014/main" id="{14CC63E9-6E7E-4F25-9D2E-05AF80FA8406}"/>
              </a:ext>
            </a:extLst>
          </p:cNvPr>
          <p:cNvPicPr>
            <a:picLocks noChangeAspect="1"/>
          </p:cNvPicPr>
          <p:nvPr/>
        </p:nvPicPr>
        <p:blipFill rotWithShape="1">
          <a:blip r:embed="rId23">
            <a:extLst>
              <a:ext uri="{28A0092B-C50C-407E-A947-70E740481C1C}">
                <a14:useLocalDpi xmlns:a14="http://schemas.microsoft.com/office/drawing/2010/main" val="0"/>
              </a:ext>
            </a:extLst>
          </a:blip>
          <a:srcRect r="36511"/>
          <a:stretch/>
        </p:blipFill>
        <p:spPr>
          <a:xfrm>
            <a:off x="3242016" y="4532724"/>
            <a:ext cx="2594344" cy="2361950"/>
          </a:xfrm>
          <a:prstGeom prst="rect">
            <a:avLst/>
          </a:prstGeom>
        </p:spPr>
      </p:pic>
      <p:grpSp>
        <p:nvGrpSpPr>
          <p:cNvPr id="33" name="Group 32">
            <a:extLst>
              <a:ext uri="{FF2B5EF4-FFF2-40B4-BE49-F238E27FC236}">
                <a16:creationId xmlns:a16="http://schemas.microsoft.com/office/drawing/2014/main" id="{9CD82AF5-73E3-490C-90E3-5641E9FE08C8}"/>
              </a:ext>
            </a:extLst>
          </p:cNvPr>
          <p:cNvGrpSpPr/>
          <p:nvPr/>
        </p:nvGrpSpPr>
        <p:grpSpPr>
          <a:xfrm>
            <a:off x="10938875" y="8449"/>
            <a:ext cx="735773" cy="613836"/>
            <a:chOff x="11070223" y="-8046"/>
            <a:chExt cx="735773" cy="613836"/>
          </a:xfrm>
        </p:grpSpPr>
        <p:sp>
          <p:nvSpPr>
            <p:cNvPr id="34" name="object 14">
              <a:extLst>
                <a:ext uri="{FF2B5EF4-FFF2-40B4-BE49-F238E27FC236}">
                  <a16:creationId xmlns:a16="http://schemas.microsoft.com/office/drawing/2014/main" id="{69D82DFF-B6BF-474E-B0CB-3ED6AFC1F9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35" name="object 15">
              <a:extLst>
                <a:ext uri="{FF2B5EF4-FFF2-40B4-BE49-F238E27FC236}">
                  <a16:creationId xmlns:a16="http://schemas.microsoft.com/office/drawing/2014/main" id="{96217441-3F97-4858-9F45-F7E4D8216BF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36" name="object 21">
              <a:hlinkClick r:id="rId24" action="ppaction://hlinksldjump"/>
              <a:extLst>
                <a:ext uri="{FF2B5EF4-FFF2-40B4-BE49-F238E27FC236}">
                  <a16:creationId xmlns:a16="http://schemas.microsoft.com/office/drawing/2014/main" id="{DACD09C6-39B6-4CA4-AE78-EEEF676FB2DA}"/>
                </a:ext>
              </a:extLst>
            </p:cNvPr>
            <p:cNvSpPr/>
            <p:nvPr/>
          </p:nvSpPr>
          <p:spPr>
            <a:xfrm>
              <a:off x="11070223" y="-8046"/>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dirty="0"/>
            </a:p>
          </p:txBody>
        </p:sp>
      </p:grpSp>
    </p:spTree>
    <p:extLst>
      <p:ext uri="{BB962C8B-B14F-4D97-AF65-F5344CB8AC3E}">
        <p14:creationId xmlns:p14="http://schemas.microsoft.com/office/powerpoint/2010/main" val="80736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A75354D-1B67-ACA8-23B3-BDC0EB3286A7}"/>
              </a:ext>
            </a:extLst>
          </p:cNvPr>
          <p:cNvPicPr>
            <a:picLocks noChangeAspect="1"/>
          </p:cNvPicPr>
          <p:nvPr/>
        </p:nvPicPr>
        <p:blipFill>
          <a:blip r:embed="rId2"/>
          <a:stretch>
            <a:fillRect/>
          </a:stretch>
        </p:blipFill>
        <p:spPr>
          <a:xfrm>
            <a:off x="0" y="0"/>
            <a:ext cx="12192000" cy="6937764"/>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BIOCIDES &amp; </a:t>
            </a:r>
            <a:r>
              <a:rPr lang="de-DE" sz="5000" dirty="0">
                <a:solidFill>
                  <a:schemeClr val="bg1"/>
                </a:solidFill>
                <a:latin typeface="Futura Bk BT" panose="020B0502020204020303" pitchFamily="34" charset="0"/>
              </a:rPr>
              <a:t>PRESERVATIVES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49" y="2063448"/>
            <a:ext cx="5030837"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288000" tIns="288000" rIns="0" bIns="0" rtlCol="0"/>
          <a:lstStyle/>
          <a:p>
            <a:pPr marL="12700">
              <a:lnSpc>
                <a:spcPct val="100000"/>
              </a:lnSpc>
              <a:spcBef>
                <a:spcPts val="100"/>
              </a:spcBef>
            </a:pPr>
            <a:r>
              <a:rPr lang="en-IN" sz="2800" dirty="0">
                <a:latin typeface="Futura Bk BT" panose="020B0502020204020303" pitchFamily="34" charset="0"/>
                <a:cs typeface="Verdana"/>
              </a:rPr>
              <a:t>Industrial biocides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Bronopol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2,2-Dibromo-3-nitrilo-propionamide (DBNPA)</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Isothiazolinone series (CIT-MIT, BIT, MIT, OIT)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2-Phenoxyethanol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Sodium dimethyl dithiocarbamate (SDDC)</a:t>
            </a:r>
          </a:p>
          <a:p>
            <a:pPr marL="12065">
              <a:lnSpc>
                <a:spcPct val="100000"/>
              </a:lnSpc>
              <a:spcBef>
                <a:spcPts val="380"/>
              </a:spcBef>
              <a:buClr>
                <a:srgbClr val="FFFFFF"/>
              </a:buClr>
              <a:tabLst>
                <a:tab pos="244475" algn="l"/>
              </a:tabLst>
            </a:pPr>
            <a:endParaRPr lang="de-DE" sz="1600" dirty="0">
              <a:latin typeface="Futura-Light" panose="020B0400000000000000" pitchFamily="34" charset="0"/>
              <a:cs typeface="Verdana"/>
            </a:endParaRPr>
          </a:p>
          <a:p>
            <a:pPr marL="12065">
              <a:lnSpc>
                <a:spcPct val="100000"/>
              </a:lnSpc>
              <a:spcBef>
                <a:spcPts val="380"/>
              </a:spcBef>
              <a:buClr>
                <a:srgbClr val="FFFFFF"/>
              </a:buClr>
              <a:tabLst>
                <a:tab pos="244475" algn="l"/>
              </a:tabLst>
            </a:pPr>
            <a:r>
              <a:rPr lang="en-US" sz="1600" dirty="0">
                <a:latin typeface="Futura-Light" panose="020B0400000000000000" pitchFamily="34" charset="0"/>
                <a:cs typeface="Verdana"/>
              </a:rPr>
              <a:t>Various biocide-formulations are available under our “</a:t>
            </a:r>
            <a:r>
              <a:rPr lang="en-US" sz="1600" dirty="0" err="1">
                <a:latin typeface="Futura-Light" panose="020B0400000000000000" pitchFamily="34" charset="0"/>
                <a:cs typeface="Verdana"/>
              </a:rPr>
              <a:t>Conncide</a:t>
            </a:r>
            <a:r>
              <a:rPr lang="en-US" sz="1600" dirty="0">
                <a:latin typeface="Futura-Light" panose="020B0400000000000000" pitchFamily="34" charset="0"/>
                <a:cs typeface="Verdana"/>
              </a:rPr>
              <a:t>” brand name</a:t>
            </a:r>
            <a:endParaRPr lang="en-IN" sz="1600" dirty="0">
              <a:latin typeface="Futura-Light" panose="020B0400000000000000" pitchFamily="34" charset="0"/>
              <a:cs typeface="Verdana"/>
            </a:endParaRPr>
          </a:p>
          <a:p>
            <a:pPr marL="12700">
              <a:lnSpc>
                <a:spcPct val="100000"/>
              </a:lnSpc>
              <a:spcBef>
                <a:spcPts val="100"/>
              </a:spcBef>
            </a:pP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4" action="ppaction://hlinksldjump"/>
            <a:extLst>
              <a:ext uri="{FF2B5EF4-FFF2-40B4-BE49-F238E27FC236}">
                <a16:creationId xmlns:a16="http://schemas.microsoft.com/office/drawing/2014/main" id="{AECE97BB-438C-4FBF-B625-2841302B5F9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49BB9C1C-DBE4-4C11-883F-A003304FDB31}"/>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369F421A-5E53-460F-8CFA-572A4CB66A5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6" name="object 15">
              <a:extLst>
                <a:ext uri="{FF2B5EF4-FFF2-40B4-BE49-F238E27FC236}">
                  <a16:creationId xmlns:a16="http://schemas.microsoft.com/office/drawing/2014/main" id="{00F7F1F1-7026-4111-B531-B1D21C02C5B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7" name="object 21">
              <a:hlinkClick r:id="rId5" action="ppaction://hlinksldjump"/>
              <a:extLst>
                <a:ext uri="{FF2B5EF4-FFF2-40B4-BE49-F238E27FC236}">
                  <a16:creationId xmlns:a16="http://schemas.microsoft.com/office/drawing/2014/main" id="{BF973354-9D32-4479-B01A-8E011D9AEA1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6197496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2376D36-FCF7-A4B5-43D6-BFF982183F10}"/>
              </a:ext>
            </a:extLst>
          </p:cNvPr>
          <p:cNvPicPr>
            <a:picLocks noChangeAspect="1"/>
          </p:cNvPicPr>
          <p:nvPr/>
        </p:nvPicPr>
        <p:blipFill>
          <a:blip r:embed="rId2"/>
          <a:stretch>
            <a:fillRect/>
          </a:stretch>
        </p:blipFill>
        <p:spPr>
          <a:xfrm>
            <a:off x="0" y="-29509"/>
            <a:ext cx="12249234" cy="6887509"/>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H-QUEST GREEN </a:t>
            </a:r>
            <a:r>
              <a:rPr lang="de-DE" sz="5000" dirty="0">
                <a:solidFill>
                  <a:schemeClr val="bg1"/>
                </a:solidFill>
                <a:latin typeface="Futura Bk BT" panose="020B0502020204020303" pitchFamily="34" charset="0"/>
              </a:rPr>
              <a:t>CHELATION</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425300">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N" sz="2800" b="0" dirty="0">
                        <a:solidFill>
                          <a:schemeClr val="tx1"/>
                        </a:solidFill>
                        <a:latin typeface="Futura Bk BT" panose="020B0502020204020303" pitchFamily="34" charset="0"/>
                        <a:cs typeface="Verdana"/>
                      </a:endParaRP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Excellent sequestration over a wide range of </a:t>
                      </a:r>
                      <a:br>
                        <a:rPr lang="de-DE" sz="1600" dirty="0">
                          <a:latin typeface="Futura-Light" panose="020B0400000000000000" pitchFamily="34" charset="0"/>
                          <a:cs typeface="Verdana"/>
                        </a:rPr>
                      </a:br>
                      <a:r>
                        <a:rPr lang="de-DE" sz="1600" dirty="0">
                          <a:latin typeface="Futura-Light" panose="020B0400000000000000" pitchFamily="34" charset="0"/>
                          <a:cs typeface="Verdana"/>
                        </a:rPr>
                        <a:t>metal ions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Extremely high sequestration capacity for Fe3</a:t>
                      </a:r>
                      <a:r>
                        <a:rPr lang="de-DE" sz="1600" baseline="30000" dirty="0">
                          <a:latin typeface="Futura-Light" panose="020B0400000000000000" pitchFamily="34" charset="0"/>
                          <a:cs typeface="Verdana"/>
                        </a:rPr>
                        <a: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Compatible with strong alkali solutions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Readily biodegradable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EDTA free / non-hazardous / non-toxic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Excellent bleach stability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Certified organic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TSCA listed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INCI listed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FDA approved</a:t>
                      </a:r>
                      <a:endParaRPr lang="en-IN"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4" name="Table 13">
            <a:extLst>
              <a:ext uri="{FF2B5EF4-FFF2-40B4-BE49-F238E27FC236}">
                <a16:creationId xmlns:a16="http://schemas.microsoft.com/office/drawing/2014/main" id="{08661D32-9D33-4345-A9F1-663441F235C1}"/>
              </a:ext>
            </a:extLst>
          </p:cNvPr>
          <p:cNvGraphicFramePr>
            <a:graphicFrameLocks noGrp="1"/>
          </p:cNvGraphicFramePr>
          <p:nvPr>
            <p:extLst>
              <p:ext uri="{D42A27DB-BD31-4B8C-83A1-F6EECF244321}">
                <p14:modId xmlns:p14="http://schemas.microsoft.com/office/powerpoint/2010/main" val="481502558"/>
              </p:ext>
            </p:extLst>
          </p:nvPr>
        </p:nvGraphicFramePr>
        <p:xfrm>
          <a:off x="1814347" y="2061430"/>
          <a:ext cx="4241139" cy="4336888"/>
        </p:xfrm>
        <a:graphic>
          <a:graphicData uri="http://schemas.openxmlformats.org/drawingml/2006/table">
            <a:tbl>
              <a:tblPr firstRow="1" bandRow="1">
                <a:tableStyleId>{5C22544A-7EE6-4342-B048-85BDC9FD1C3A}</a:tableStyleId>
              </a:tblPr>
              <a:tblGrid>
                <a:gridCol w="4032859">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53343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600" b="0" dirty="0">
                          <a:solidFill>
                            <a:schemeClr val="tx1"/>
                          </a:solidFill>
                          <a:latin typeface="Futura Bk BT" panose="020B0502020204020303" pitchFamily="34" charset="0"/>
                          <a:cs typeface="Verdana"/>
                        </a:rPr>
                        <a:t>Industries &amp; Applications</a:t>
                      </a:r>
                    </a:p>
                  </a:txBody>
                  <a:tcPr marL="252000" marR="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Boiler water additive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Peroxide stabilization in cleaning chemicals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Bottle washing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Cosmetics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General metal cleaning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Micronutrients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de-rusting/de-greasing treatments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Oilfield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Textile processing</a:t>
                      </a:r>
                      <a:endParaRPr lang="en-IN" sz="1600" dirty="0">
                        <a:latin typeface="Futura-Light" panose="020B0400000000000000" pitchFamily="34" charset="0"/>
                        <a:cs typeface="Verdana"/>
                      </a:endParaRPr>
                    </a:p>
                  </a:txBody>
                  <a:tcPr marL="252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5AD42F0E-E0D4-4D7E-89CA-A6DAD87CDD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B2CAFD8B-3EFC-4DC1-80B4-B7E441CD547A}"/>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6AA9D566-84B8-454C-A4AE-1DF3EAA8BD5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065920EB-8EC7-45C4-A757-4245170A80E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570D3147-5F6A-4727-8892-D8EDDC32645A}"/>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66092907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B1ECAA-332B-425E-86BD-98A66CE0F53C}"/>
              </a:ext>
            </a:extLst>
          </p:cNvPr>
          <p:cNvPicPr>
            <a:picLocks noChangeAspect="1"/>
          </p:cNvPicPr>
          <p:nvPr/>
        </p:nvPicPr>
        <p:blipFill rotWithShape="1">
          <a:blip r:embed="rId2">
            <a:extLst>
              <a:ext uri="{28A0092B-C50C-407E-A947-70E740481C1C}">
                <a14:useLocalDpi xmlns:a14="http://schemas.microsoft.com/office/drawing/2010/main" val="0"/>
              </a:ext>
            </a:extLst>
          </a:blip>
          <a:srcRect t="7734" b="7943"/>
          <a:stretch/>
        </p:blipFill>
        <p:spPr>
          <a:xfrm>
            <a:off x="-14947" y="-8353"/>
            <a:ext cx="12222446" cy="7002049"/>
          </a:xfrm>
          <a:prstGeom prst="rect">
            <a:avLst/>
          </a:prstGeom>
        </p:spPr>
      </p:pic>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5" name="object 8">
            <a:extLst>
              <a:ext uri="{FF2B5EF4-FFF2-40B4-BE49-F238E27FC236}">
                <a16:creationId xmlns:a16="http://schemas.microsoft.com/office/drawing/2014/main" id="{19AFF86F-BE5C-494C-9C27-CBE383CE4291}"/>
              </a:ext>
            </a:extLst>
          </p:cNvPr>
          <p:cNvSpPr/>
          <p:nvPr/>
        </p:nvSpPr>
        <p:spPr>
          <a:xfrm>
            <a:off x="4038600" y="-8353"/>
            <a:ext cx="6650507" cy="7002050"/>
          </a:xfrm>
          <a:custGeom>
            <a:avLst/>
            <a:gdLst/>
            <a:ahLst/>
            <a:cxnLst/>
            <a:rect l="l" t="t" r="r" b="b"/>
            <a:pathLst>
              <a:path w="8874760" h="6858000">
                <a:moveTo>
                  <a:pt x="8865171" y="6426009"/>
                </a:moveTo>
                <a:lnTo>
                  <a:pt x="0" y="6426009"/>
                </a:lnTo>
                <a:lnTo>
                  <a:pt x="0" y="6858000"/>
                </a:lnTo>
                <a:lnTo>
                  <a:pt x="8865171" y="6858000"/>
                </a:lnTo>
                <a:lnTo>
                  <a:pt x="8865171" y="6426009"/>
                </a:lnTo>
                <a:close/>
              </a:path>
              <a:path w="8874760" h="6858000">
                <a:moveTo>
                  <a:pt x="8874176" y="0"/>
                </a:moveTo>
                <a:lnTo>
                  <a:pt x="9004" y="0"/>
                </a:lnTo>
                <a:lnTo>
                  <a:pt x="9004" y="2069998"/>
                </a:lnTo>
                <a:lnTo>
                  <a:pt x="8874176" y="2069998"/>
                </a:lnTo>
                <a:lnTo>
                  <a:pt x="8874176" y="0"/>
                </a:lnTo>
                <a:close/>
              </a:path>
            </a:pathLst>
          </a:custGeom>
          <a:solidFill>
            <a:srgbClr val="000000">
              <a:alpha val="54998"/>
            </a:srgbClr>
          </a:solidFill>
        </p:spPr>
        <p:txBody>
          <a:bodyPr wrap="square" lIns="0" tIns="576000" rIns="252000" bIns="0" rtlCol="0"/>
          <a:lstStyle/>
          <a:p>
            <a:pPr algn="r"/>
            <a:r>
              <a:rPr lang="de-DE" sz="5000" dirty="0">
                <a:solidFill>
                  <a:srgbClr val="91CFF0"/>
                </a:solidFill>
                <a:latin typeface="Futura Bk BT" panose="020B0502020204020303" pitchFamily="34" charset="0"/>
              </a:rPr>
              <a:t>ORGANIC </a:t>
            </a:r>
            <a:r>
              <a:rPr lang="de-DE" sz="5000" dirty="0">
                <a:solidFill>
                  <a:schemeClr val="bg1"/>
                </a:solidFill>
                <a:latin typeface="Futura Bk BT" panose="020B0502020204020303" pitchFamily="34" charset="0"/>
              </a:rPr>
              <a:t>TITANATES</a:t>
            </a:r>
            <a:endParaRPr sz="5000" dirty="0">
              <a:latin typeface="Futura Bk BT" panose="020B0502020204020303" pitchFamily="34" charset="0"/>
            </a:endParaRPr>
          </a:p>
        </p:txBody>
      </p:sp>
      <p:sp>
        <p:nvSpPr>
          <p:cNvPr id="16" name="object 7">
            <a:extLst>
              <a:ext uri="{FF2B5EF4-FFF2-40B4-BE49-F238E27FC236}">
                <a16:creationId xmlns:a16="http://schemas.microsoft.com/office/drawing/2014/main" id="{379AE126-BB0A-4D46-8854-F1DB4043ABB6}"/>
              </a:ext>
            </a:extLst>
          </p:cNvPr>
          <p:cNvSpPr/>
          <p:nvPr/>
        </p:nvSpPr>
        <p:spPr>
          <a:xfrm>
            <a:off x="6045504" y="2099352"/>
            <a:ext cx="4633579" cy="4442849"/>
          </a:xfrm>
          <a:custGeom>
            <a:avLst/>
            <a:gdLst/>
            <a:ahLst/>
            <a:cxnLst/>
            <a:rect l="l" t="t" r="r" b="b"/>
            <a:pathLst>
              <a:path w="4901565" h="4356100">
                <a:moveTo>
                  <a:pt x="4901526" y="0"/>
                </a:moveTo>
                <a:lnTo>
                  <a:pt x="0" y="0"/>
                </a:lnTo>
                <a:lnTo>
                  <a:pt x="0" y="4355998"/>
                </a:lnTo>
                <a:lnTo>
                  <a:pt x="4901526" y="4355998"/>
                </a:lnTo>
                <a:lnTo>
                  <a:pt x="4901526" y="0"/>
                </a:lnTo>
                <a:close/>
              </a:path>
            </a:pathLst>
          </a:custGeom>
          <a:solidFill>
            <a:srgbClr val="91CFF0">
              <a:alpha val="75000"/>
            </a:srgbClr>
          </a:solidFill>
        </p:spPr>
        <p:txBody>
          <a:bodyPr wrap="square" lIns="288000" tIns="216000" rIns="0" bIns="0" rtlCol="0"/>
          <a:lstStyle/>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Butyl titanate polymer</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Concat LA (Ammonium lacto titanate)</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Tetra-2-ethylhexyl titanate (T2EHT)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Tetra-ethyl titanate (TET)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Tetra-isopropyl titanate (TIPT)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Tetra-n-butyl- titanate (TNBT) </a:t>
            </a:r>
          </a:p>
          <a:p>
            <a:r>
              <a:rPr lang="en-IN" sz="2800" dirty="0">
                <a:latin typeface="Futura Bk BT" panose="020B0502020204020303" pitchFamily="34" charset="0"/>
                <a:cs typeface="Verdana"/>
              </a:rPr>
              <a:t>Applications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Silicone and solvent based coatings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2K systems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Glass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Air-dry coatings</a:t>
            </a:r>
            <a:endParaRPr lang="de-DE" sz="1800" dirty="0">
              <a:latin typeface="Futura-Light" panose="020B0400000000000000" pitchFamily="34" charset="0"/>
              <a:cs typeface="Verdana"/>
            </a:endParaRPr>
          </a:p>
        </p:txBody>
      </p:sp>
      <p:sp>
        <p:nvSpPr>
          <p:cNvPr id="13" name="object 21">
            <a:hlinkClick r:id="rId4" action="ppaction://hlinksldjump"/>
            <a:extLst>
              <a:ext uri="{FF2B5EF4-FFF2-40B4-BE49-F238E27FC236}">
                <a16:creationId xmlns:a16="http://schemas.microsoft.com/office/drawing/2014/main" id="{42707A31-76DD-4306-A499-856BAF6B72A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081D72D7-4795-48C8-82F8-402F20F17C54}"/>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29354092-09D8-4E4C-B397-79A7E73E511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37B9B8EB-67D7-414B-BA94-C16FBB78895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87E98646-46F5-4CB7-9F01-7D9E9BA12611}"/>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7045594"/>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4424BE-8086-4226-9F28-146DA71CE4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1"/>
            <a:ext cx="12206850"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VINYL </a:t>
            </a:r>
            <a:r>
              <a:rPr lang="de-DE" sz="5000" dirty="0">
                <a:solidFill>
                  <a:schemeClr val="bg1"/>
                </a:solidFill>
                <a:latin typeface="Futura Bk BT" panose="020B0502020204020303" pitchFamily="34" charset="0"/>
              </a:rPr>
              <a:t>ETHER</a:t>
            </a:r>
            <a:endParaRPr lang="en-IN" sz="5000" dirty="0">
              <a:solidFill>
                <a:schemeClr val="bg1"/>
              </a:solidFill>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extLst>
              <p:ext uri="{D42A27DB-BD31-4B8C-83A1-F6EECF244321}">
                <p14:modId xmlns:p14="http://schemas.microsoft.com/office/powerpoint/2010/main" val="133903990"/>
              </p:ext>
            </p:extLst>
          </p:nvPr>
        </p:nvGraphicFramePr>
        <p:xfrm>
          <a:off x="6054334" y="2061429"/>
          <a:ext cx="4633580" cy="3132740"/>
        </p:xfrm>
        <a:graphic>
          <a:graphicData uri="http://schemas.openxmlformats.org/drawingml/2006/table">
            <a:tbl>
              <a:tblPr firstRow="1" bandRow="1">
                <a:tableStyleId>{5C22544A-7EE6-4342-B048-85BDC9FD1C3A}</a:tableStyleId>
              </a:tblPr>
              <a:tblGrid>
                <a:gridCol w="4425300">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536029">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Divinyl Ether</a:t>
                      </a: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2596711">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Etyhleneglycoldivinyl ether (Mono | Di | Tri)</a:t>
                      </a:r>
                    </a:p>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p>
                      <a:pPr marL="12065" indent="0">
                        <a:lnSpc>
                          <a:spcPct val="100000"/>
                        </a:lnSpc>
                        <a:spcBef>
                          <a:spcPts val="380"/>
                        </a:spcBef>
                        <a:buClr>
                          <a:srgbClr val="FFFFFF"/>
                        </a:buClr>
                        <a:buNone/>
                        <a:tabLst>
                          <a:tab pos="244475" algn="l"/>
                        </a:tabLst>
                      </a:pPr>
                      <a:r>
                        <a:rPr lang="en-IN" sz="2800" dirty="0" err="1">
                          <a:latin typeface="Futura Bk BT" panose="020B0502020204020303" pitchFamily="34" charset="0"/>
                          <a:cs typeface="Verdana"/>
                        </a:rPr>
                        <a:t>Hydroxylvinyl</a:t>
                      </a:r>
                      <a:r>
                        <a:rPr lang="en-IN" sz="2800" dirty="0">
                          <a:latin typeface="Futura Bk BT" panose="020B0502020204020303" pitchFamily="34" charset="0"/>
                          <a:cs typeface="Verdana"/>
                        </a:rPr>
                        <a:t>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4-Hydroxybutylvinyl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Ethyleneglycolvinyl ether</a:t>
                      </a:r>
                    </a:p>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4" name="Table 13">
            <a:extLst>
              <a:ext uri="{FF2B5EF4-FFF2-40B4-BE49-F238E27FC236}">
                <a16:creationId xmlns:a16="http://schemas.microsoft.com/office/drawing/2014/main" id="{08661D32-9D33-4345-A9F1-663441F235C1}"/>
              </a:ext>
            </a:extLst>
          </p:cNvPr>
          <p:cNvGraphicFramePr>
            <a:graphicFrameLocks noGrp="1"/>
          </p:cNvGraphicFramePr>
          <p:nvPr>
            <p:extLst>
              <p:ext uri="{D42A27DB-BD31-4B8C-83A1-F6EECF244321}">
                <p14:modId xmlns:p14="http://schemas.microsoft.com/office/powerpoint/2010/main" val="2166906875"/>
              </p:ext>
            </p:extLst>
          </p:nvPr>
        </p:nvGraphicFramePr>
        <p:xfrm>
          <a:off x="1814347" y="2061430"/>
          <a:ext cx="4241139" cy="3123312"/>
        </p:xfrm>
        <a:graphic>
          <a:graphicData uri="http://schemas.openxmlformats.org/drawingml/2006/table">
            <a:tbl>
              <a:tblPr firstRow="1" bandRow="1">
                <a:tableStyleId>{5C22544A-7EE6-4342-B048-85BDC9FD1C3A}</a:tableStyleId>
              </a:tblPr>
              <a:tblGrid>
                <a:gridCol w="4032859">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Mono Vinyl Ether</a:t>
                      </a: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2588592">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Butylvinyl ether (n | iso | tert)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Cyclo – Hexylvinyl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Dodecylvinyl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Ethylvinyl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Hexadylvinyl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n – Octylvinyl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Octadecylvinyl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Propylvinyl ether (n | iso)</a:t>
                      </a:r>
                      <a:endParaRPr lang="en-IN"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grpSp>
        <p:nvGrpSpPr>
          <p:cNvPr id="2" name="Group 1">
            <a:extLst>
              <a:ext uri="{FF2B5EF4-FFF2-40B4-BE49-F238E27FC236}">
                <a16:creationId xmlns:a16="http://schemas.microsoft.com/office/drawing/2014/main" id="{AED54788-35E1-4E0B-9F17-AC389677BFB7}"/>
              </a:ext>
            </a:extLst>
          </p:cNvPr>
          <p:cNvGrpSpPr/>
          <p:nvPr/>
        </p:nvGrpSpPr>
        <p:grpSpPr>
          <a:xfrm>
            <a:off x="11074018" y="-9497"/>
            <a:ext cx="731978" cy="615287"/>
            <a:chOff x="11074018" y="-9497"/>
            <a:chExt cx="731978" cy="615287"/>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4" action="ppaction://hlinksldjump"/>
              <a:extLst>
                <a:ext uri="{FF2B5EF4-FFF2-40B4-BE49-F238E27FC236}">
                  <a16:creationId xmlns:a16="http://schemas.microsoft.com/office/drawing/2014/main" id="{BF5091A3-3886-4170-B208-80CE4F39DEB5}"/>
                </a:ext>
              </a:extLst>
            </p:cNvPr>
            <p:cNvSpPr/>
            <p:nvPr/>
          </p:nvSpPr>
          <p:spPr>
            <a:xfrm>
              <a:off x="11074018" y="-9497"/>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grpSp>
        <p:nvGrpSpPr>
          <p:cNvPr id="16" name="Group 15">
            <a:extLst>
              <a:ext uri="{FF2B5EF4-FFF2-40B4-BE49-F238E27FC236}">
                <a16:creationId xmlns:a16="http://schemas.microsoft.com/office/drawing/2014/main" id="{041B5F8D-1660-4BA8-9CB7-C32404085C06}"/>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792E735-9B55-4F3F-8025-82A8D6150FD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D64F0B76-0461-43E0-A404-C899941B7FE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ABD40654-A9FA-428A-9C0E-EFA97DD3ED9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95683183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5365458-C97C-4A9A-88E9-2C910346E465}"/>
              </a:ext>
            </a:extLst>
          </p:cNvPr>
          <p:cNvSpPr txBox="1"/>
          <p:nvPr/>
        </p:nvSpPr>
        <p:spPr>
          <a:xfrm>
            <a:off x="233981" y="6183491"/>
            <a:ext cx="4049261" cy="400110"/>
          </a:xfrm>
          <a:prstGeom prst="rect">
            <a:avLst/>
          </a:prstGeom>
          <a:noFill/>
        </p:spPr>
        <p:txBody>
          <a:bodyPr wrap="square" rtlCol="0">
            <a:spAutoFit/>
          </a:bodyPr>
          <a:lstStyle/>
          <a:p>
            <a:pPr marL="12065">
              <a:lnSpc>
                <a:spcPct val="100000"/>
              </a:lnSpc>
              <a:spcBef>
                <a:spcPts val="380"/>
              </a:spcBef>
              <a:buClr>
                <a:srgbClr val="FFFFFF"/>
              </a:buClr>
              <a:tabLst>
                <a:tab pos="244475" algn="l"/>
              </a:tabLst>
            </a:pPr>
            <a:r>
              <a:rPr lang="de-DE" sz="2000" dirty="0">
                <a:solidFill>
                  <a:schemeClr val="bg1"/>
                </a:solidFill>
                <a:latin typeface="Futura-Light" panose="020B0400000000000000" pitchFamily="34" charset="0"/>
                <a:cs typeface="Verdana"/>
              </a:rPr>
              <a:t>www.connectchemicals.com</a:t>
            </a:r>
          </a:p>
        </p:txBody>
      </p:sp>
      <p:sp>
        <p:nvSpPr>
          <p:cNvPr id="8" name="TextBox 7">
            <a:extLst>
              <a:ext uri="{FF2B5EF4-FFF2-40B4-BE49-F238E27FC236}">
                <a16:creationId xmlns:a16="http://schemas.microsoft.com/office/drawing/2014/main" id="{7300F089-1BC6-4826-B5A0-4A9BF5D5C62C}"/>
              </a:ext>
            </a:extLst>
          </p:cNvPr>
          <p:cNvSpPr txBox="1"/>
          <p:nvPr/>
        </p:nvSpPr>
        <p:spPr>
          <a:xfrm>
            <a:off x="8801099" y="6183491"/>
            <a:ext cx="3390901" cy="400110"/>
          </a:xfrm>
          <a:prstGeom prst="rect">
            <a:avLst/>
          </a:prstGeom>
          <a:noFill/>
        </p:spPr>
        <p:txBody>
          <a:bodyPr wrap="square" rtlCol="0">
            <a:spAutoFit/>
          </a:bodyPr>
          <a:lstStyle/>
          <a:p>
            <a:pPr marL="12065">
              <a:lnSpc>
                <a:spcPct val="100000"/>
              </a:lnSpc>
              <a:spcBef>
                <a:spcPts val="380"/>
              </a:spcBef>
              <a:buClr>
                <a:srgbClr val="FFFFFF"/>
              </a:buClr>
              <a:tabLst>
                <a:tab pos="244475" algn="l"/>
              </a:tabLst>
            </a:pPr>
            <a:r>
              <a:rPr lang="de-DE" sz="2000" dirty="0">
                <a:solidFill>
                  <a:schemeClr val="bg1"/>
                </a:solidFill>
                <a:latin typeface="Futura-Light" panose="020B0400000000000000" pitchFamily="34" charset="0"/>
                <a:cs typeface="Verdana"/>
              </a:rPr>
              <a:t>info@connectchemicals.com</a:t>
            </a:r>
          </a:p>
        </p:txBody>
      </p:sp>
      <p:sp>
        <p:nvSpPr>
          <p:cNvPr id="10" name="Rectangle 9">
            <a:extLst>
              <a:ext uri="{FF2B5EF4-FFF2-40B4-BE49-F238E27FC236}">
                <a16:creationId xmlns:a16="http://schemas.microsoft.com/office/drawing/2014/main" id="{576C2EFD-618E-47F5-8B08-298E240F9466}"/>
              </a:ext>
            </a:extLst>
          </p:cNvPr>
          <p:cNvSpPr/>
          <p:nvPr/>
        </p:nvSpPr>
        <p:spPr>
          <a:xfrm rot="20842948">
            <a:off x="4052088" y="2316623"/>
            <a:ext cx="4306530" cy="2509582"/>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a:extLst>
              <a:ext uri="{FF2B5EF4-FFF2-40B4-BE49-F238E27FC236}">
                <a16:creationId xmlns:a16="http://schemas.microsoft.com/office/drawing/2014/main" id="{FF9ABBEE-65F5-4BE1-ACB4-B9D1DF98A9B0}"/>
              </a:ext>
            </a:extLst>
          </p:cNvPr>
          <p:cNvSpPr/>
          <p:nvPr/>
        </p:nvSpPr>
        <p:spPr>
          <a:xfrm rot="21191424">
            <a:off x="3954302" y="2319874"/>
            <a:ext cx="4306530" cy="2378629"/>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Rectangle 1">
            <a:extLst>
              <a:ext uri="{FF2B5EF4-FFF2-40B4-BE49-F238E27FC236}">
                <a16:creationId xmlns:a16="http://schemas.microsoft.com/office/drawing/2014/main" id="{9BA17334-483B-4A8C-AA7C-7E3E3696BE2E}"/>
              </a:ext>
            </a:extLst>
          </p:cNvPr>
          <p:cNvSpPr/>
          <p:nvPr/>
        </p:nvSpPr>
        <p:spPr>
          <a:xfrm>
            <a:off x="3942734" y="2320562"/>
            <a:ext cx="4306530" cy="2271103"/>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2" name="Grafik 30">
            <a:extLst>
              <a:ext uri="{FF2B5EF4-FFF2-40B4-BE49-F238E27FC236}">
                <a16:creationId xmlns:a16="http://schemas.microsoft.com/office/drawing/2014/main" id="{028DCED4-ECA4-48E0-98B6-7A2B480C85E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16535" y="2374789"/>
            <a:ext cx="1400630" cy="579810"/>
          </a:xfrm>
          <a:prstGeom prst="rect">
            <a:avLst/>
          </a:prstGeom>
        </p:spPr>
      </p:pic>
      <p:graphicFrame>
        <p:nvGraphicFramePr>
          <p:cNvPr id="13" name="Diagram 12">
            <a:extLst>
              <a:ext uri="{FF2B5EF4-FFF2-40B4-BE49-F238E27FC236}">
                <a16:creationId xmlns:a16="http://schemas.microsoft.com/office/drawing/2014/main" id="{661679ED-F564-43F2-BC3D-5211A552562C}"/>
              </a:ext>
            </a:extLst>
          </p:cNvPr>
          <p:cNvGraphicFramePr/>
          <p:nvPr>
            <p:extLst>
              <p:ext uri="{D42A27DB-BD31-4B8C-83A1-F6EECF244321}">
                <p14:modId xmlns:p14="http://schemas.microsoft.com/office/powerpoint/2010/main" val="833259694"/>
              </p:ext>
            </p:extLst>
          </p:nvPr>
        </p:nvGraphicFramePr>
        <p:xfrm>
          <a:off x="4086836" y="3002482"/>
          <a:ext cx="1300848" cy="432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Diagram 13">
            <a:extLst>
              <a:ext uri="{FF2B5EF4-FFF2-40B4-BE49-F238E27FC236}">
                <a16:creationId xmlns:a16="http://schemas.microsoft.com/office/drawing/2014/main" id="{5AA6641A-E35E-4F24-A1A4-372A2FA4BB05}"/>
              </a:ext>
            </a:extLst>
          </p:cNvPr>
          <p:cNvGraphicFramePr/>
          <p:nvPr>
            <p:extLst>
              <p:ext uri="{D42A27DB-BD31-4B8C-83A1-F6EECF244321}">
                <p14:modId xmlns:p14="http://schemas.microsoft.com/office/powerpoint/2010/main" val="243670095"/>
              </p:ext>
            </p:extLst>
          </p:nvPr>
        </p:nvGraphicFramePr>
        <p:xfrm>
          <a:off x="6096000" y="3447437"/>
          <a:ext cx="2008028" cy="92425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Diagram 14">
            <a:extLst>
              <a:ext uri="{FF2B5EF4-FFF2-40B4-BE49-F238E27FC236}">
                <a16:creationId xmlns:a16="http://schemas.microsoft.com/office/drawing/2014/main" id="{A5B6511D-F561-47C2-A59C-956C1C968B20}"/>
              </a:ext>
            </a:extLst>
          </p:cNvPr>
          <p:cNvGraphicFramePr/>
          <p:nvPr>
            <p:extLst>
              <p:ext uri="{D42A27DB-BD31-4B8C-83A1-F6EECF244321}">
                <p14:modId xmlns:p14="http://schemas.microsoft.com/office/powerpoint/2010/main" val="3009856908"/>
              </p:ext>
            </p:extLst>
          </p:nvPr>
        </p:nvGraphicFramePr>
        <p:xfrm>
          <a:off x="5501946" y="3002327"/>
          <a:ext cx="2602081" cy="43265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6" name="TextBox 15">
            <a:extLst>
              <a:ext uri="{FF2B5EF4-FFF2-40B4-BE49-F238E27FC236}">
                <a16:creationId xmlns:a16="http://schemas.microsoft.com/office/drawing/2014/main" id="{D702F8CB-BF04-4208-B9EE-23A0050B7338}"/>
              </a:ext>
            </a:extLst>
          </p:cNvPr>
          <p:cNvSpPr txBox="1"/>
          <p:nvPr/>
        </p:nvSpPr>
        <p:spPr>
          <a:xfrm>
            <a:off x="5389520" y="3434946"/>
            <a:ext cx="706480" cy="1089709"/>
          </a:xfrm>
          <a:prstGeom prst="rect">
            <a:avLst/>
          </a:prstGeom>
          <a:noFill/>
        </p:spPr>
        <p:txBody>
          <a:bodyPr wrap="square" rtlCol="0">
            <a:spAutoFit/>
          </a:bodyPr>
          <a:lstStyle/>
          <a:p>
            <a:r>
              <a:rPr lang="en-US" sz="900" dirty="0">
                <a:latin typeface="Futura Bk BT" panose="020B0502020204020303" pitchFamily="34" charset="0"/>
              </a:rPr>
              <a:t>Phone</a:t>
            </a:r>
          </a:p>
          <a:p>
            <a:r>
              <a:rPr lang="en-US" sz="500" dirty="0">
                <a:latin typeface="Futura Bk BT" panose="020B0502020204020303" pitchFamily="34" charset="0"/>
              </a:rPr>
              <a:t> </a:t>
            </a:r>
          </a:p>
          <a:p>
            <a:r>
              <a:rPr lang="en-US" sz="600" dirty="0">
                <a:latin typeface="Futura Bk BT" panose="020B0502020204020303" pitchFamily="34" charset="0"/>
              </a:rPr>
              <a:t> </a:t>
            </a:r>
            <a:endParaRPr lang="en-US" sz="900" dirty="0">
              <a:latin typeface="Futura Bk BT" panose="020B0502020204020303" pitchFamily="34" charset="0"/>
            </a:endParaRPr>
          </a:p>
          <a:p>
            <a:r>
              <a:rPr lang="en-US" sz="900" dirty="0">
                <a:latin typeface="Futura Bk BT" panose="020B0502020204020303" pitchFamily="34" charset="0"/>
              </a:rPr>
              <a:t>Mobile</a:t>
            </a:r>
          </a:p>
          <a:p>
            <a:r>
              <a:rPr lang="en-US" sz="1100" dirty="0">
                <a:latin typeface="Futura Bk BT" panose="020B0502020204020303" pitchFamily="34" charset="0"/>
              </a:rPr>
              <a:t> </a:t>
            </a:r>
            <a:endParaRPr lang="en-US" sz="1600" dirty="0">
              <a:latin typeface="Futura Bk BT" panose="020B0502020204020303" pitchFamily="34" charset="0"/>
            </a:endParaRPr>
          </a:p>
          <a:p>
            <a:r>
              <a:rPr lang="en-US" sz="900" dirty="0">
                <a:latin typeface="Futura Bk BT" panose="020B0502020204020303" pitchFamily="34" charset="0"/>
              </a:rPr>
              <a:t>E-Mail</a:t>
            </a:r>
          </a:p>
          <a:p>
            <a:r>
              <a:rPr lang="en-US" sz="600" dirty="0">
                <a:latin typeface="Futura Bk BT" panose="020B0502020204020303" pitchFamily="34" charset="0"/>
              </a:rPr>
              <a:t> </a:t>
            </a:r>
          </a:p>
          <a:p>
            <a:r>
              <a:rPr lang="en-US" sz="900" dirty="0">
                <a:latin typeface="Futura Bk BT" panose="020B0502020204020303" pitchFamily="34" charset="0"/>
              </a:rPr>
              <a:t>Internet</a:t>
            </a:r>
            <a:endParaRPr lang="en-IN" sz="900" dirty="0">
              <a:latin typeface="Futura Bk BT" panose="020B0502020204020303" pitchFamily="34" charset="0"/>
            </a:endParaRPr>
          </a:p>
        </p:txBody>
      </p:sp>
      <p:sp>
        <p:nvSpPr>
          <p:cNvPr id="17" name="TextBox 16">
            <a:extLst>
              <a:ext uri="{FF2B5EF4-FFF2-40B4-BE49-F238E27FC236}">
                <a16:creationId xmlns:a16="http://schemas.microsoft.com/office/drawing/2014/main" id="{2FD1AA44-42B7-40F9-A529-C88BDA28C5AC}"/>
              </a:ext>
            </a:extLst>
          </p:cNvPr>
          <p:cNvSpPr txBox="1"/>
          <p:nvPr/>
        </p:nvSpPr>
        <p:spPr>
          <a:xfrm>
            <a:off x="6064796" y="4348274"/>
            <a:ext cx="2184468" cy="230832"/>
          </a:xfrm>
          <a:prstGeom prst="rect">
            <a:avLst/>
          </a:prstGeom>
          <a:noFill/>
        </p:spPr>
        <p:txBody>
          <a:bodyPr wrap="square" rtlCol="0">
            <a:spAutoFit/>
          </a:bodyPr>
          <a:lstStyle/>
          <a:p>
            <a:r>
              <a:rPr lang="en-US" sz="900" dirty="0">
                <a:latin typeface="Futura Bk BT" panose="020B0502020204020303" pitchFamily="34" charset="0"/>
              </a:rPr>
              <a:t>www.connectchemicals.com</a:t>
            </a:r>
            <a:endParaRPr lang="en-IN" sz="900" dirty="0">
              <a:latin typeface="Futura Bk BT" panose="020B0502020204020303" pitchFamily="34" charset="0"/>
            </a:endParaRPr>
          </a:p>
        </p:txBody>
      </p:sp>
      <p:grpSp>
        <p:nvGrpSpPr>
          <p:cNvPr id="18" name="Group 17">
            <a:extLst>
              <a:ext uri="{FF2B5EF4-FFF2-40B4-BE49-F238E27FC236}">
                <a16:creationId xmlns:a16="http://schemas.microsoft.com/office/drawing/2014/main" id="{6EAE6D57-54D4-4C19-926D-47F3DEF2062C}"/>
              </a:ext>
            </a:extLst>
          </p:cNvPr>
          <p:cNvGrpSpPr/>
          <p:nvPr/>
        </p:nvGrpSpPr>
        <p:grpSpPr>
          <a:xfrm>
            <a:off x="11074018" y="-9497"/>
            <a:ext cx="731978" cy="615287"/>
            <a:chOff x="11074018" y="-9497"/>
            <a:chExt cx="731978" cy="615287"/>
          </a:xfrm>
        </p:grpSpPr>
        <p:sp>
          <p:nvSpPr>
            <p:cNvPr id="19" name="object 14">
              <a:extLst>
                <a:ext uri="{FF2B5EF4-FFF2-40B4-BE49-F238E27FC236}">
                  <a16:creationId xmlns:a16="http://schemas.microsoft.com/office/drawing/2014/main" id="{40F5C147-44DD-464B-9B56-6BA7DDEF7CC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CF5237E0-BE95-42F4-AFDF-F4ABA832F3A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8" action="ppaction://hlinksldjump"/>
              <a:extLst>
                <a:ext uri="{FF2B5EF4-FFF2-40B4-BE49-F238E27FC236}">
                  <a16:creationId xmlns:a16="http://schemas.microsoft.com/office/drawing/2014/main" id="{FC7DFC2E-7C2C-4481-AE83-BF8521D70813}"/>
                </a:ext>
              </a:extLst>
            </p:cNvPr>
            <p:cNvSpPr/>
            <p:nvPr/>
          </p:nvSpPr>
          <p:spPr>
            <a:xfrm>
              <a:off x="11074018" y="-9497"/>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pic>
        <p:nvPicPr>
          <p:cNvPr id="22" name="Picture 21">
            <a:extLst>
              <a:ext uri="{FF2B5EF4-FFF2-40B4-BE49-F238E27FC236}">
                <a16:creationId xmlns:a16="http://schemas.microsoft.com/office/drawing/2014/main" id="{D0BC5F2A-6561-4868-91FF-D77FFA0633A3}"/>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pic>
        <p:nvPicPr>
          <p:cNvPr id="23" name="Picture 22">
            <a:extLst>
              <a:ext uri="{FF2B5EF4-FFF2-40B4-BE49-F238E27FC236}">
                <a16:creationId xmlns:a16="http://schemas.microsoft.com/office/drawing/2014/main" id="{AFF6AD53-9C59-449D-A129-1064F1B2E52B}"/>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rot="10800000">
            <a:off x="10124698" y="3986046"/>
            <a:ext cx="2105384" cy="3085974"/>
          </a:xfrm>
          <a:prstGeom prst="rect">
            <a:avLst/>
          </a:prstGeom>
        </p:spPr>
      </p:pic>
    </p:spTree>
    <p:extLst>
      <p:ext uri="{BB962C8B-B14F-4D97-AF65-F5344CB8AC3E}">
        <p14:creationId xmlns:p14="http://schemas.microsoft.com/office/powerpoint/2010/main" val="2040476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CE70B34-4932-4B59-894A-20A3B05CBD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7263E984-D872-4F12-A800-139CAFE100DD}"/>
              </a:ext>
            </a:extLst>
          </p:cNvPr>
          <p:cNvPicPr>
            <a:picLocks noChangeAspect="1"/>
          </p:cNvPicPr>
          <p:nvPr/>
        </p:nvPicPr>
        <p:blipFill rotWithShape="1">
          <a:blip r:embed="rId3">
            <a:extLst>
              <a:ext uri="{28A0092B-C50C-407E-A947-70E740481C1C}">
                <a14:useLocalDpi xmlns:a14="http://schemas.microsoft.com/office/drawing/2010/main" val="0"/>
              </a:ext>
            </a:extLst>
          </a:blip>
          <a:srcRect t="5495" b="10131"/>
          <a:stretch/>
        </p:blipFill>
        <p:spPr>
          <a:xfrm>
            <a:off x="-1" y="1"/>
            <a:ext cx="12191999"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COSMETICS &amp; </a:t>
            </a:r>
            <a:r>
              <a:rPr lang="de-DE" sz="5000" spc="-150" dirty="0">
                <a:solidFill>
                  <a:schemeClr val="bg1"/>
                </a:solidFill>
                <a:latin typeface="Futura Bk BT" panose="020B0502020204020303" pitchFamily="34" charset="0"/>
              </a:rPr>
              <a:t>PERSONAL CARE</a:t>
            </a:r>
          </a:p>
          <a:p>
            <a:endParaRPr lang="de-DE" sz="5000" spc="-150" dirty="0">
              <a:solidFill>
                <a:schemeClr val="bg1"/>
              </a:solidFill>
              <a:latin typeface="Futura Bk BT" panose="020B0502020204020303" pitchFamily="34" charset="0"/>
            </a:endParaRPr>
          </a:p>
          <a:p>
            <a:r>
              <a:rPr lang="en-IN" sz="2200" dirty="0"/>
              <a:t>CONNECTING BEAUTY &amp; SUSTAINABILITY</a:t>
            </a:r>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6" action="ppaction://hlinksldjump"/>
            <a:extLst>
              <a:ext uri="{FF2B5EF4-FFF2-40B4-BE49-F238E27FC236}">
                <a16:creationId xmlns:a16="http://schemas.microsoft.com/office/drawing/2014/main" id="{5689E3D6-EB08-4CDE-AFD1-AE814067DB04}"/>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023DC697-13C8-4957-B683-4DA6FB8C5AE4}"/>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75F8EFA7-2073-48C8-A433-D5831F674F7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6" name="object 15">
              <a:extLst>
                <a:ext uri="{FF2B5EF4-FFF2-40B4-BE49-F238E27FC236}">
                  <a16:creationId xmlns:a16="http://schemas.microsoft.com/office/drawing/2014/main" id="{A5BCCC04-AF60-4BA8-8EEB-EAB24A5F7A2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7" name="object 21">
              <a:hlinkClick r:id="rId7" action="ppaction://hlinksldjump"/>
              <a:extLst>
                <a:ext uri="{FF2B5EF4-FFF2-40B4-BE49-F238E27FC236}">
                  <a16:creationId xmlns:a16="http://schemas.microsoft.com/office/drawing/2014/main" id="{BD57A812-8D38-4740-9636-A654465705D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26052601"/>
      </p:ext>
    </p:extLst>
  </p:cSld>
  <p:clrMapOvr>
    <a:masterClrMapping/>
  </p:clrMapOvr>
</p:sld>
</file>

<file path=ppt/slides/slide16.xml><?xml version="1.0" encoding="utf-8"?>
<p:sld xmlns:a16="http://schemas.microsoft.com/office/drawing/2014/main" xmlns:p14="http://schemas.microsoft.com/office/powerpoint/2010/main" xmlns:a14="http://schemas.microsoft.com/office/drawing/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8865E2-A782-4647-B845-3086CC796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COSMETICS &amp; </a:t>
            </a:r>
          </a:p>
          <a:p>
            <a:r>
              <a:rPr lang="de-DE" sz="5000" spc="-150" dirty="0">
                <a:solidFill>
                  <a:schemeClr val="bg1"/>
                </a:solidFill>
                <a:latin typeface="Futura Bk BT" panose="020B0502020204020303" pitchFamily="34" charset="0"/>
              </a:rPr>
              <a:t>PERSONAL CARE</a:t>
            </a:r>
            <a:endParaRPr lang="en-IN" sz="5000" dirty="0"/>
          </a:p>
        </p:txBody>
      </p:sp>
      <p:graphicFrame>
        <p:nvGraphicFramePr>
          <p:cNvPr id="114" name="Table 114">
            <a:extLst>
              <a:ext uri="{FF2B5EF4-FFF2-40B4-BE49-F238E27FC236}">
                <a16:creationId xmlns:a16="http://schemas.microsoft.com/office/drawing/2014/main" id="{34D16EDD-86A9-48F0-A774-DB0FF9A903C3}"/>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Baby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Bar Soaps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Fragrance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Hair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Liquid Soaps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Make-Up</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Oral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Perfume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Preservatives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pSp>
        <p:nvGrpSpPr>
          <p:cNvPr id="3" name="Group 2">
            <a:extLst>
              <a:ext uri="{FF2B5EF4-FFF2-40B4-BE49-F238E27FC236}">
                <a16:creationId xmlns:a16="http://schemas.microsoft.com/office/drawing/2014/main" id="{55C13074-248E-4F53-BE6F-09C60C25EFC7}"/>
              </a:ext>
            </a:extLst>
          </p:cNvPr>
          <p:cNvGrpSpPr/>
          <p:nvPr/>
        </p:nvGrpSpPr>
        <p:grpSpPr>
          <a:xfrm>
            <a:off x="11069815" y="0"/>
            <a:ext cx="736181" cy="614143"/>
            <a:chOff x="11069815" y="0"/>
            <a:chExt cx="736181" cy="614143"/>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4" action="ppaction://hlinksldjump"/>
              <a:extLst>
                <a:ext uri="{FF2B5EF4-FFF2-40B4-BE49-F238E27FC236}">
                  <a16:creationId xmlns:a16="http://schemas.microsoft.com/office/drawing/2014/main" id="{3BF61946-9EA8-4874-AF4C-49B28860EAF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581607281"/>
      </p:ext>
    </p:extLst>
  </p:cSld>
  <p:clrMapOvr>
    <a:masterClrMapping/>
  </p:clrMapOvr>
</p:sld>
</file>

<file path=ppt/slides/slide17.xml><?xml version="1.0" encoding="utf-8"?>
<p:sld xmlns:a16="http://schemas.microsoft.com/office/drawing/2014/main" xmlns:p14="http://schemas.microsoft.com/office/powerpoint/2010/main" xmlns:a14="http://schemas.microsoft.com/office/drawing/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8865E2-A782-4647-B845-3086CC796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COSMETICS &amp; </a:t>
            </a:r>
          </a:p>
          <a:p>
            <a:r>
              <a:rPr lang="de-DE" sz="5000" spc="-150" dirty="0">
                <a:solidFill>
                  <a:schemeClr val="bg1"/>
                </a:solidFill>
                <a:latin typeface="Futura Bk BT" panose="020B0502020204020303" pitchFamily="34" charset="0"/>
              </a:rPr>
              <a:t>PERSONAL CARE</a:t>
            </a:r>
            <a:endParaRPr lang="en-IN" sz="5000" dirty="0"/>
          </a:p>
        </p:txBody>
      </p:sp>
      <p:graphicFrame>
        <p:nvGraphicFramePr>
          <p:cNvPr id="114" name="Table 114">
            <a:extLst>
              <a:ext uri="{FF2B5EF4-FFF2-40B4-BE49-F238E27FC236}">
                <a16:creationId xmlns:a16="http://schemas.microsoft.com/office/drawing/2014/main" id="{E7A8F673-1D0A-4BD6-8841-AD5EE8142DDF}"/>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Quaternary Ammonium Compounds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Skin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Sun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Toiletries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pSp>
        <p:nvGrpSpPr>
          <p:cNvPr id="3" name="Group 2">
            <a:extLst>
              <a:ext uri="{FF2B5EF4-FFF2-40B4-BE49-F238E27FC236}">
                <a16:creationId xmlns:a16="http://schemas.microsoft.com/office/drawing/2014/main" id="{55C13074-248E-4F53-BE6F-09C60C25EFC7}"/>
              </a:ext>
            </a:extLst>
          </p:cNvPr>
          <p:cNvGrpSpPr/>
          <p:nvPr/>
        </p:nvGrpSpPr>
        <p:grpSpPr>
          <a:xfrm>
            <a:off x="11069815" y="0"/>
            <a:ext cx="736181" cy="614143"/>
            <a:chOff x="11069815" y="0"/>
            <a:chExt cx="736181" cy="614143"/>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4" action="ppaction://hlinksldjump"/>
              <a:extLst>
                <a:ext uri="{FF2B5EF4-FFF2-40B4-BE49-F238E27FC236}">
                  <a16:creationId xmlns:a16="http://schemas.microsoft.com/office/drawing/2014/main" id="{3BF61946-9EA8-4874-AF4C-49B28860EAF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581607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3E1415-E405-4433-AFE6-21B259C8BBFB}"/>
              </a:ext>
            </a:extLst>
          </p:cNvPr>
          <p:cNvPicPr>
            <a:picLocks noChangeAspect="1"/>
          </p:cNvPicPr>
          <p:nvPr/>
        </p:nvPicPr>
        <p:blipFill rotWithShape="1">
          <a:blip r:embed="rId2">
            <a:extLst>
              <a:ext uri="{28A0092B-C50C-407E-A947-70E740481C1C}">
                <a14:useLocalDpi xmlns:a14="http://schemas.microsoft.com/office/drawing/2010/main" val="0"/>
              </a:ext>
            </a:extLst>
          </a:blip>
          <a:srcRect l="8818" r="10156"/>
          <a:stretch/>
        </p:blipFill>
        <p:spPr>
          <a:xfrm>
            <a:off x="-9617" y="-11304"/>
            <a:ext cx="12201617" cy="6868871"/>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351441C1-2BE9-4B17-B7CC-C359B76B2EB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1EF3BC98-0E95-476C-A8A2-FCE31DB2FBE0}"/>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279A6A76-A071-4B05-BC47-B8A268BEAD2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825AC5E0-6624-43C0-998A-7A7071743AF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CDF631A8-CFC8-4609-BF96-CFDE35F4B544}"/>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14210370"/>
      </p:ext>
    </p:extLst>
  </p:cSld>
  <p:clrMapOvr>
    <a:masterClrMapping/>
  </p:clrMapOvr>
</p:sld>
</file>

<file path=ppt/slides/slide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1100E8-13FF-44B9-BF97-272AD3C98B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bIns="4572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a:rPr>
              <a:t>Products &amp; </a:t>
            </a:r>
            <a:r>
              <a:rPr lang="de-DE" sz="2800" spc="-150" dirty="0" err="1">
                <a:solidFill>
                  <a:schemeClr val="bg1"/>
                </a:solidFill>
                <a:latin typeface="Futura Bk BT"/>
              </a:rPr>
              <a:t>Product</a:t>
            </a:r>
            <a:r>
              <a:rPr lang="de-DE" sz="2800" spc="-150" dirty="0">
                <a:solidFill>
                  <a:schemeClr val="bg1"/>
                </a:solidFill>
                <a:latin typeface="Futura Bk BT"/>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21" name="Rectangle 21">
            <a:hlinkClick r:id="rId11" action="ppaction://hlinksldjump"/>
            <a:extLst>
              <a:ext uri="{FF2B5EF4-FFF2-40B4-BE49-F238E27FC236}">
                <a16:creationId xmlns:a16="http://schemas.microsoft.com/office/drawing/2014/main" id="{B1E0A3F1-4C55-43C9-8399-33F3F95CED0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2" name="Rectangle 22">
            <a:hlinkClick r:id="rId12" action="ppaction://hlinksldjump"/>
            <a:extLst>
              <a:ext uri="{FF2B5EF4-FFF2-40B4-BE49-F238E27FC236}">
                <a16:creationId xmlns:a16="http://schemas.microsoft.com/office/drawing/2014/main" id="{6FD33B6D-42B7-434F-BF92-170CA1A2474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3" name="Rectangle 23">
            <a:hlinkClick r:id="rId13" action="ppaction://hlinksldjump"/>
            <a:extLst>
              <a:ext uri="{FF2B5EF4-FFF2-40B4-BE49-F238E27FC236}">
                <a16:creationId xmlns:a16="http://schemas.microsoft.com/office/drawing/2014/main" id="{D0753BE1-6706-421B-9A4F-F9C0BA08E3B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4" name="Rectangle 24">
            <a:hlinkClick r:id="rId14" action="ppaction://hlinksldjump"/>
            <a:extLst>
              <a:ext uri="{FF2B5EF4-FFF2-40B4-BE49-F238E27FC236}">
                <a16:creationId xmlns:a16="http://schemas.microsoft.com/office/drawing/2014/main" id="{0D070B74-29DA-48E2-BA16-3ED986A8C4B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Rectangle 25">
            <a:hlinkClick r:id="rId15" action="ppaction://hlinksldjump"/>
            <a:extLst>
              <a:ext uri="{FF2B5EF4-FFF2-40B4-BE49-F238E27FC236}">
                <a16:creationId xmlns:a16="http://schemas.microsoft.com/office/drawing/2014/main" id="{9112C038-BC21-47C3-9CD0-BC8D0419352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6" name="Rectangle 26">
            <a:hlinkClick r:id="rId16" action="ppaction://hlinksldjump"/>
            <a:extLst>
              <a:ext uri="{FF2B5EF4-FFF2-40B4-BE49-F238E27FC236}">
                <a16:creationId xmlns:a16="http://schemas.microsoft.com/office/drawing/2014/main" id="{36FEACB9-66A9-4D23-92E9-7DD36AB049C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7" name="Rectangle 27">
            <a:hlinkClick r:id="rId17" action="ppaction://hlinksldjump"/>
            <a:extLst>
              <a:ext uri="{FF2B5EF4-FFF2-40B4-BE49-F238E27FC236}">
                <a16:creationId xmlns:a16="http://schemas.microsoft.com/office/drawing/2014/main" id="{609188D8-8B96-42C1-BD84-08BF16F574D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object 14">
            <a:extLst>
              <a:ext uri="{FF2B5EF4-FFF2-40B4-BE49-F238E27FC236}">
                <a16:creationId xmlns:a16="http://schemas.microsoft.com/office/drawing/2014/main" id="{499F27EB-6A9C-411A-8A7C-0E44F146558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800A15C5-4E0A-4B8F-B23A-DD5D4745BE9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9" action="ppaction://hlinksldjump"/>
            <a:extLst>
              <a:ext uri="{FF2B5EF4-FFF2-40B4-BE49-F238E27FC236}">
                <a16:creationId xmlns:a16="http://schemas.microsoft.com/office/drawing/2014/main" id="{A8E2F62C-ACE7-4F78-85AD-1850416A96CA}"/>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6E872A59-ABFE-412D-83C1-2617364D947C}"/>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5BCE02DA-7450-4ADD-87FF-BE54ABEB2586}"/>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E70DFD78-EC37-4D72-881D-D7193EEDE04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10" action="ppaction://hlinksldjump"/>
              <a:extLst>
                <a:ext uri="{FF2B5EF4-FFF2-40B4-BE49-F238E27FC236}">
                  <a16:creationId xmlns:a16="http://schemas.microsoft.com/office/drawing/2014/main" id="{C6C6C81D-E9CE-4BC2-BDE1-B9B78569F1B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52146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382AB3E-D7C2-4A13-A79C-74CE09B9770C}"/>
              </a:ext>
            </a:extLst>
          </p:cNvPr>
          <p:cNvPicPr>
            <a:picLocks noChangeAspect="1"/>
          </p:cNvPicPr>
          <p:nvPr/>
        </p:nvPicPr>
        <p:blipFill rotWithShape="1">
          <a:blip r:embed="rId2">
            <a:extLst>
              <a:ext uri="{28A0092B-C50C-407E-A947-70E740481C1C}">
                <a14:useLocalDpi xmlns:a14="http://schemas.microsoft.com/office/drawing/2010/main" val="0"/>
              </a:ext>
            </a:extLst>
          </a:blip>
          <a:srcRect l="15508"/>
          <a:stretch/>
        </p:blipFill>
        <p:spPr>
          <a:xfrm>
            <a:off x="0" y="0"/>
            <a:ext cx="8698015" cy="6821326"/>
          </a:xfrm>
          <a:prstGeom prst="rect">
            <a:avLst/>
          </a:prstGeom>
        </p:spPr>
      </p:pic>
      <p:pic>
        <p:nvPicPr>
          <p:cNvPr id="3" name="Picture 2">
            <a:extLst>
              <a:ext uri="{FF2B5EF4-FFF2-40B4-BE49-F238E27FC236}">
                <a16:creationId xmlns:a16="http://schemas.microsoft.com/office/drawing/2014/main" id="{2A5B7552-C0A7-4C76-ABC6-93E848B69998}"/>
              </a:ext>
            </a:extLst>
          </p:cNvPr>
          <p:cNvPicPr>
            <a:picLocks noChangeAspect="1"/>
          </p:cNvPicPr>
          <p:nvPr/>
        </p:nvPicPr>
        <p:blipFill rotWithShape="1">
          <a:blip r:embed="rId3">
            <a:extLst>
              <a:ext uri="{28A0092B-C50C-407E-A947-70E740481C1C}">
                <a14:useLocalDpi xmlns:a14="http://schemas.microsoft.com/office/drawing/2010/main" val="0"/>
              </a:ext>
            </a:extLst>
          </a:blip>
          <a:srcRect l="21781"/>
          <a:stretch/>
        </p:blipFill>
        <p:spPr>
          <a:xfrm>
            <a:off x="2655518" y="0"/>
            <a:ext cx="9536482" cy="6858000"/>
          </a:xfrm>
          <a:prstGeom prst="rect">
            <a:avLst/>
          </a:prstGeom>
        </p:spPr>
      </p:pic>
      <p:sp>
        <p:nvSpPr>
          <p:cNvPr id="12" name="Rectangle: Rounded Corners 11">
            <a:extLst>
              <a:ext uri="{FF2B5EF4-FFF2-40B4-BE49-F238E27FC236}">
                <a16:creationId xmlns:a16="http://schemas.microsoft.com/office/drawing/2014/main" id="{61077D44-3286-4611-B027-AEEF1EEEBE03}"/>
              </a:ext>
            </a:extLst>
          </p:cNvPr>
          <p:cNvSpPr/>
          <p:nvPr/>
        </p:nvSpPr>
        <p:spPr>
          <a:xfrm>
            <a:off x="3880287" y="169560"/>
            <a:ext cx="2324464" cy="435657"/>
          </a:xfrm>
          <a:prstGeom prst="roundRect">
            <a:avLst/>
          </a:prstGeom>
          <a:solidFill>
            <a:srgbClr val="11426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dirty="0">
                <a:solidFill>
                  <a:schemeClr val="bg1"/>
                </a:solidFill>
                <a:latin typeface="Futura Bk BT" panose="020B0502020204020303" pitchFamily="34" charset="0"/>
              </a:rPr>
              <a:t>Introduction</a:t>
            </a:r>
            <a:endParaRPr lang="en-IN" dirty="0">
              <a:solidFill>
                <a:schemeClr val="bg1"/>
              </a:solidFill>
              <a:latin typeface="Futura Bk BT" panose="020B0502020204020303" pitchFamily="34" charset="0"/>
            </a:endParaRPr>
          </a:p>
        </p:txBody>
      </p:sp>
      <p:sp>
        <p:nvSpPr>
          <p:cNvPr id="13" name="Rectangle: Rounded Corners 12">
            <a:hlinkClick r:id="rId4" action="ppaction://hlinksldjump"/>
            <a:extLst>
              <a:ext uri="{FF2B5EF4-FFF2-40B4-BE49-F238E27FC236}">
                <a16:creationId xmlns:a16="http://schemas.microsoft.com/office/drawing/2014/main" id="{66DCE31E-E7B6-4D32-8B01-53A8F08976F6}"/>
              </a:ext>
            </a:extLst>
          </p:cNvPr>
          <p:cNvSpPr/>
          <p:nvPr/>
        </p:nvSpPr>
        <p:spPr>
          <a:xfrm>
            <a:off x="4355248" y="1172936"/>
            <a:ext cx="2444585" cy="431897"/>
          </a:xfrm>
          <a:prstGeom prst="roundRect">
            <a:avLst/>
          </a:prstGeom>
          <a:solidFill>
            <a:srgbClr val="19517C"/>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dirty="0">
                <a:latin typeface="Futura Bk BT" panose="020B0502020204020303" pitchFamily="34" charset="0"/>
              </a:rPr>
              <a:t>Key Figures</a:t>
            </a:r>
            <a:endParaRPr lang="en-IN" dirty="0">
              <a:latin typeface="Futura Bk BT" panose="020B0502020204020303" pitchFamily="34" charset="0"/>
            </a:endParaRPr>
          </a:p>
        </p:txBody>
      </p:sp>
      <p:sp>
        <p:nvSpPr>
          <p:cNvPr id="14" name="Rectangle: Rounded Corners 13">
            <a:hlinkClick r:id="rId5" action="ppaction://hlinksldjump"/>
            <a:extLst>
              <a:ext uri="{FF2B5EF4-FFF2-40B4-BE49-F238E27FC236}">
                <a16:creationId xmlns:a16="http://schemas.microsoft.com/office/drawing/2014/main" id="{79BFA4E3-9A29-4500-B394-F7F96EF31B0E}"/>
              </a:ext>
            </a:extLst>
          </p:cNvPr>
          <p:cNvSpPr/>
          <p:nvPr/>
        </p:nvSpPr>
        <p:spPr>
          <a:xfrm>
            <a:off x="4317081" y="1716878"/>
            <a:ext cx="2780527" cy="428787"/>
          </a:xfrm>
          <a:prstGeom prst="roundRect">
            <a:avLst/>
          </a:prstGeom>
          <a:solidFill>
            <a:srgbClr val="23669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dirty="0">
                <a:latin typeface="Futura Bk BT" panose="020B0502020204020303" pitchFamily="34" charset="0"/>
              </a:rPr>
              <a:t>Global Operations</a:t>
            </a:r>
            <a:endParaRPr lang="en-IN" dirty="0">
              <a:latin typeface="Futura Bk BT" panose="020B0502020204020303" pitchFamily="34" charset="0"/>
            </a:endParaRPr>
          </a:p>
        </p:txBody>
      </p:sp>
      <p:sp>
        <p:nvSpPr>
          <p:cNvPr id="17" name="Rectangle: Rounded Corners 16">
            <a:hlinkClick r:id="rId6" action="ppaction://hlinksldjump"/>
            <a:extLst>
              <a:ext uri="{FF2B5EF4-FFF2-40B4-BE49-F238E27FC236}">
                <a16:creationId xmlns:a16="http://schemas.microsoft.com/office/drawing/2014/main" id="{DB0F6ABC-3D99-4D54-9A12-A6C786E640AA}"/>
              </a:ext>
            </a:extLst>
          </p:cNvPr>
          <p:cNvSpPr/>
          <p:nvPr/>
        </p:nvSpPr>
        <p:spPr>
          <a:xfrm>
            <a:off x="4620608" y="3333765"/>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dirty="0">
                <a:latin typeface="Futura Bk BT" panose="020B0502020204020303"/>
              </a:rPr>
              <a:t>Business Strategy</a:t>
            </a:r>
            <a:endParaRPr lang="en-IN" dirty="0">
              <a:latin typeface="Futura Bk BT" panose="020B0502020204020303"/>
            </a:endParaRPr>
          </a:p>
        </p:txBody>
      </p:sp>
      <p:sp>
        <p:nvSpPr>
          <p:cNvPr id="19" name="Rectangle: Rounded Corners 18">
            <a:hlinkClick r:id="rId7" action="ppaction://hlinksldjump"/>
            <a:extLst>
              <a:ext uri="{FF2B5EF4-FFF2-40B4-BE49-F238E27FC236}">
                <a16:creationId xmlns:a16="http://schemas.microsoft.com/office/drawing/2014/main" id="{966FBCF9-D57E-4847-B3B9-07C2F98B162E}"/>
              </a:ext>
            </a:extLst>
          </p:cNvPr>
          <p:cNvSpPr/>
          <p:nvPr/>
        </p:nvSpPr>
        <p:spPr>
          <a:xfrm>
            <a:off x="4839251" y="3869105"/>
            <a:ext cx="3195814" cy="428787"/>
          </a:xfrm>
          <a:prstGeom prst="roundRect">
            <a:avLst/>
          </a:prstGeom>
          <a:solidFill>
            <a:srgbClr val="419ECC"/>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dirty="0">
                <a:latin typeface="Futura Bk BT" panose="020B0502020204020303"/>
              </a:rPr>
              <a:t>Service Portfolio</a:t>
            </a:r>
            <a:endParaRPr lang="en-IN" dirty="0">
              <a:latin typeface="Futura Bk BT" panose="020B0502020204020303"/>
            </a:endParaRPr>
          </a:p>
        </p:txBody>
      </p:sp>
      <p:sp>
        <p:nvSpPr>
          <p:cNvPr id="21" name="Rectangle: Rounded Corners 20">
            <a:hlinkClick r:id="rId8" action="ppaction://hlinksldjump"/>
            <a:extLst>
              <a:ext uri="{FF2B5EF4-FFF2-40B4-BE49-F238E27FC236}">
                <a16:creationId xmlns:a16="http://schemas.microsoft.com/office/drawing/2014/main" id="{E88DC456-7842-4FBD-9DDB-5A77C0C7B5D5}"/>
              </a:ext>
            </a:extLst>
          </p:cNvPr>
          <p:cNvSpPr/>
          <p:nvPr/>
        </p:nvSpPr>
        <p:spPr>
          <a:xfrm>
            <a:off x="4927921" y="4430365"/>
            <a:ext cx="3282061" cy="428788"/>
          </a:xfrm>
          <a:prstGeom prst="roundRect">
            <a:avLst/>
          </a:prstGeom>
          <a:solidFill>
            <a:srgbClr val="46A8D7"/>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dirty="0">
                <a:latin typeface="Futura Bk BT" panose="020B0502020204020303" pitchFamily="34" charset="0"/>
              </a:rPr>
              <a:t>Production Sites</a:t>
            </a:r>
            <a:endParaRPr lang="en-IN" dirty="0">
              <a:latin typeface="Futura Bk BT" panose="020B0502020204020303" pitchFamily="34" charset="0"/>
            </a:endParaRPr>
          </a:p>
        </p:txBody>
      </p:sp>
      <p:sp>
        <p:nvSpPr>
          <p:cNvPr id="22" name="Rectangle: Rounded Corners 21">
            <a:hlinkClick r:id="rId9" action="ppaction://hlinksldjump"/>
            <a:extLst>
              <a:ext uri="{FF2B5EF4-FFF2-40B4-BE49-F238E27FC236}">
                <a16:creationId xmlns:a16="http://schemas.microsoft.com/office/drawing/2014/main" id="{B511E92B-4A12-4B1D-AF31-3C41F2848081}"/>
              </a:ext>
            </a:extLst>
          </p:cNvPr>
          <p:cNvSpPr/>
          <p:nvPr/>
        </p:nvSpPr>
        <p:spPr>
          <a:xfrm>
            <a:off x="4840782" y="4991628"/>
            <a:ext cx="3418362" cy="428789"/>
          </a:xfrm>
          <a:prstGeom prst="roundRect">
            <a:avLst/>
          </a:prstGeom>
          <a:solidFill>
            <a:srgbClr val="4AAFDF"/>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dirty="0">
                <a:latin typeface="Futura Bk BT" panose="020B0502020204020303" pitchFamily="34" charset="0"/>
              </a:rPr>
              <a:t>Custom Manufacturing</a:t>
            </a:r>
            <a:endParaRPr lang="en-IN" dirty="0">
              <a:latin typeface="Futura Bk BT" panose="020B0502020204020303" pitchFamily="34" charset="0"/>
            </a:endParaRPr>
          </a:p>
        </p:txBody>
      </p:sp>
      <p:sp>
        <p:nvSpPr>
          <p:cNvPr id="23" name="Rectangle: Rounded Corners 22">
            <a:hlinkClick r:id="rId10" action="ppaction://hlinksldjump"/>
            <a:extLst>
              <a:ext uri="{FF2B5EF4-FFF2-40B4-BE49-F238E27FC236}">
                <a16:creationId xmlns:a16="http://schemas.microsoft.com/office/drawing/2014/main" id="{8FB6FD3B-CBE8-47F5-A0C4-4E9D11D225DF}"/>
              </a:ext>
            </a:extLst>
          </p:cNvPr>
          <p:cNvSpPr/>
          <p:nvPr/>
        </p:nvSpPr>
        <p:spPr>
          <a:xfrm>
            <a:off x="4900702" y="5536031"/>
            <a:ext cx="3358441" cy="428789"/>
          </a:xfrm>
          <a:prstGeom prst="roundRect">
            <a:avLst/>
          </a:prstGeom>
          <a:solidFill>
            <a:srgbClr val="4DB5E5"/>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dirty="0">
                <a:latin typeface="Futura Bk BT" panose="020B0502020204020303" pitchFamily="34" charset="0"/>
              </a:rPr>
              <a:t>Industries</a:t>
            </a:r>
            <a:endParaRPr lang="en-IN" dirty="0">
              <a:latin typeface="Futura Bk BT" panose="020B0502020204020303" pitchFamily="34" charset="0"/>
            </a:endParaRPr>
          </a:p>
        </p:txBody>
      </p:sp>
      <p:sp>
        <p:nvSpPr>
          <p:cNvPr id="24" name="Rectangle: Rounded Corners 23">
            <a:hlinkClick r:id="rId11" action="ppaction://hlinksldjump"/>
            <a:extLst>
              <a:ext uri="{FF2B5EF4-FFF2-40B4-BE49-F238E27FC236}">
                <a16:creationId xmlns:a16="http://schemas.microsoft.com/office/drawing/2014/main" id="{C07FE589-605A-4834-9B80-7DC3C02FA887}"/>
              </a:ext>
            </a:extLst>
          </p:cNvPr>
          <p:cNvSpPr/>
          <p:nvPr/>
        </p:nvSpPr>
        <p:spPr>
          <a:xfrm>
            <a:off x="4977083" y="6085501"/>
            <a:ext cx="3195796" cy="428789"/>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r>
              <a:rPr lang="en-US" dirty="0">
                <a:latin typeface="Futura Bk BT" panose="020B0502020204020303" pitchFamily="34" charset="0"/>
              </a:rPr>
              <a:t>Contact Us</a:t>
            </a:r>
            <a:endParaRPr lang="en-IN" dirty="0">
              <a:latin typeface="Futura Bk BT" panose="020B0502020204020303" pitchFamily="34" charset="0"/>
            </a:endParaRPr>
          </a:p>
        </p:txBody>
      </p:sp>
      <p:sp>
        <p:nvSpPr>
          <p:cNvPr id="20" name="Textplatzhalter 23">
            <a:extLst>
              <a:ext uri="{FF2B5EF4-FFF2-40B4-BE49-F238E27FC236}">
                <a16:creationId xmlns:a16="http://schemas.microsoft.com/office/drawing/2014/main" id="{16A497E8-FB29-4543-A901-06EF79C731F4}"/>
              </a:ext>
            </a:extLst>
          </p:cNvPr>
          <p:cNvSpPr txBox="1">
            <a:spLocks noChangeAspect="1"/>
          </p:cNvSpPr>
          <p:nvPr/>
        </p:nvSpPr>
        <p:spPr>
          <a:xfrm>
            <a:off x="6798445" y="209843"/>
            <a:ext cx="5242579"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4000" dirty="0">
                <a:solidFill>
                  <a:srgbClr val="3B3838"/>
                </a:solidFill>
                <a:latin typeface="Futura Bk BT" panose="020B0502020204020303" pitchFamily="34" charset="0"/>
              </a:rPr>
              <a:t>TABLE OF </a:t>
            </a:r>
            <a:r>
              <a:rPr lang="de-DE" sz="4000" dirty="0">
                <a:solidFill>
                  <a:srgbClr val="91CFF0"/>
                </a:solidFill>
                <a:latin typeface="Futura Bk BT" panose="020B0502020204020303" pitchFamily="34" charset="0"/>
              </a:rPr>
              <a:t>CONTENTS</a:t>
            </a:r>
          </a:p>
        </p:txBody>
      </p:sp>
      <p:sp>
        <p:nvSpPr>
          <p:cNvPr id="29" name="Rectangle: Rounded Corners 28">
            <a:hlinkClick r:id="rId12" action="ppaction://hlinksldjump"/>
            <a:extLst>
              <a:ext uri="{FF2B5EF4-FFF2-40B4-BE49-F238E27FC236}">
                <a16:creationId xmlns:a16="http://schemas.microsoft.com/office/drawing/2014/main" id="{B9E02BE5-002B-C07E-DB6E-4DAFC4BBB299}"/>
              </a:ext>
            </a:extLst>
          </p:cNvPr>
          <p:cNvSpPr/>
          <p:nvPr/>
        </p:nvSpPr>
        <p:spPr>
          <a:xfrm>
            <a:off x="4436252" y="2792991"/>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45720" rIns="91440" bIns="45720" rtlCol="0" anchor="ctr"/>
          <a:lstStyle/>
          <a:p>
            <a:r>
              <a:rPr lang="en-US" dirty="0">
                <a:latin typeface="Futura Bk BT" panose="020B0502020204020303"/>
              </a:rPr>
              <a:t>Our Values</a:t>
            </a:r>
            <a:endParaRPr lang="en-US" dirty="0"/>
          </a:p>
        </p:txBody>
      </p:sp>
      <p:sp>
        <p:nvSpPr>
          <p:cNvPr id="18" name="Rectangle: Rounded Corners 17">
            <a:hlinkClick r:id="rId13" action="ppaction://hlinksldjump"/>
            <a:extLst>
              <a:ext uri="{FF2B5EF4-FFF2-40B4-BE49-F238E27FC236}">
                <a16:creationId xmlns:a16="http://schemas.microsoft.com/office/drawing/2014/main" id="{6B77A87D-5F11-970E-FF57-A77453087AF6}"/>
              </a:ext>
            </a:extLst>
          </p:cNvPr>
          <p:cNvSpPr/>
          <p:nvPr/>
        </p:nvSpPr>
        <p:spPr>
          <a:xfrm>
            <a:off x="4121732" y="669033"/>
            <a:ext cx="2444585" cy="431897"/>
          </a:xfrm>
          <a:prstGeom prst="roundRect">
            <a:avLst/>
          </a:prstGeom>
          <a:solidFill>
            <a:srgbClr val="19517C"/>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tIns="45720" rIns="91440" bIns="45720" rtlCol="0" anchor="ctr"/>
          <a:lstStyle/>
          <a:p>
            <a:r>
              <a:rPr lang="en-US" dirty="0">
                <a:latin typeface="Futura Bk BT"/>
              </a:rPr>
              <a:t>Who we are</a:t>
            </a:r>
            <a:endParaRPr lang="en-US" dirty="0"/>
          </a:p>
        </p:txBody>
      </p:sp>
      <p:sp>
        <p:nvSpPr>
          <p:cNvPr id="30" name="Rectangle: Rounded Corners 29">
            <a:hlinkClick r:id="rId14" action="ppaction://hlinksldjump"/>
            <a:extLst>
              <a:ext uri="{FF2B5EF4-FFF2-40B4-BE49-F238E27FC236}">
                <a16:creationId xmlns:a16="http://schemas.microsoft.com/office/drawing/2014/main" id="{E19AC5C1-939F-BA6F-7BB5-9291157BC75F}"/>
              </a:ext>
            </a:extLst>
          </p:cNvPr>
          <p:cNvSpPr/>
          <p:nvPr/>
        </p:nvSpPr>
        <p:spPr>
          <a:xfrm>
            <a:off x="4239606" y="2276797"/>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45720" rIns="91440" bIns="45720" rtlCol="0" anchor="ctr"/>
          <a:lstStyle/>
          <a:p>
            <a:r>
              <a:rPr lang="en-US" dirty="0">
                <a:latin typeface="Futura Bk BT" panose="020B0502020204020303"/>
              </a:rPr>
              <a:t>Our Vision &amp; Mission</a:t>
            </a:r>
            <a:endParaRPr lang="en-US" dirty="0"/>
          </a:p>
        </p:txBody>
      </p:sp>
      <p:pic>
        <p:nvPicPr>
          <p:cNvPr id="11" name="Picture 10">
            <a:extLst>
              <a:ext uri="{FF2B5EF4-FFF2-40B4-BE49-F238E27FC236}">
                <a16:creationId xmlns:a16="http://schemas.microsoft.com/office/drawing/2014/main" id="{1FF2F7BA-3BA0-4C1D-805A-2F2A85EF5083}"/>
              </a:ext>
            </a:extLst>
          </p:cNvPr>
          <p:cNvPicPr>
            <a:picLocks noChangeAspect="1"/>
          </p:cNvPicPr>
          <p:nvPr/>
        </p:nvPicPr>
        <p:blipFill rotWithShape="1">
          <a:blip r:embed="rId15">
            <a:extLst>
              <a:ext uri="{28A0092B-C50C-407E-A947-70E740481C1C}">
                <a14:useLocalDpi xmlns:a14="http://schemas.microsoft.com/office/drawing/2010/main" val="0"/>
              </a:ext>
            </a:extLst>
          </a:blip>
          <a:srcRect l="21781" r="57003"/>
          <a:stretch/>
        </p:blipFill>
        <p:spPr>
          <a:xfrm>
            <a:off x="2655517" y="0"/>
            <a:ext cx="2586692" cy="6858000"/>
          </a:xfrm>
          <a:prstGeom prst="rect">
            <a:avLst/>
          </a:prstGeom>
          <a:effectLst>
            <a:outerShdw blurRad="203200" dist="38100" algn="l" rotWithShape="0">
              <a:prstClr val="black">
                <a:alpha val="76000"/>
              </a:prstClr>
            </a:outerShdw>
          </a:effectLst>
        </p:spPr>
      </p:pic>
      <p:pic>
        <p:nvPicPr>
          <p:cNvPr id="10" name="Picture 9">
            <a:extLst>
              <a:ext uri="{FF2B5EF4-FFF2-40B4-BE49-F238E27FC236}">
                <a16:creationId xmlns:a16="http://schemas.microsoft.com/office/drawing/2014/main" id="{14CC63E9-6E7E-4F25-9D2E-05AF80FA8406}"/>
              </a:ext>
            </a:extLst>
          </p:cNvPr>
          <p:cNvPicPr>
            <a:picLocks noChangeAspect="1"/>
          </p:cNvPicPr>
          <p:nvPr/>
        </p:nvPicPr>
        <p:blipFill rotWithShape="1">
          <a:blip r:embed="rId16">
            <a:extLst>
              <a:ext uri="{28A0092B-C50C-407E-A947-70E740481C1C}">
                <a14:useLocalDpi xmlns:a14="http://schemas.microsoft.com/office/drawing/2010/main" val="0"/>
              </a:ext>
            </a:extLst>
          </a:blip>
          <a:srcRect r="36511"/>
          <a:stretch/>
        </p:blipFill>
        <p:spPr>
          <a:xfrm>
            <a:off x="3242016" y="4569595"/>
            <a:ext cx="2594344" cy="2361950"/>
          </a:xfrm>
          <a:prstGeom prst="rect">
            <a:avLst/>
          </a:prstGeom>
        </p:spPr>
      </p:pic>
    </p:spTree>
    <p:extLst>
      <p:ext uri="{BB962C8B-B14F-4D97-AF65-F5344CB8AC3E}">
        <p14:creationId xmlns:p14="http://schemas.microsoft.com/office/powerpoint/2010/main" val="2954672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0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A9E5AE53-0FA7-4784-A1B4-DE6E327380D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BD3214A8-016F-4968-A6D3-DE2C01AC07C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8D838890-70EC-4AA5-9F26-2A3F1EC3180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B2DBFD24-3143-401C-A11D-12137DF15BE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435E1B4E-466C-4D6C-A116-B4A6237C94E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EDC452AC-FA6A-4BCB-8122-22899632D8A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B2235525-CB71-478E-86D6-BE4A6383015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983B55B-8677-4541-9263-94B95DF43DB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Alkyl Polyglucosides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215CS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225DK</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425UP</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650EC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818UPV2</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1D6B5A94-1565-464B-9F5C-46679BC6F2D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2046EE00-0C23-42F2-82E5-789FAA5FBC7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B565A3E8-641B-4EBD-8D8C-B225B054681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DC3574E8-FC89-4591-AB2D-A92758D314E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7A9A359B-4D09-4B58-8E55-BE01ED35239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B0247133-BA1C-4F98-B40C-B977AFF3F0D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3D171C9A-9462-40EB-BD58-B55B3EA8F35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4B1A3ED-FA0B-42D7-AF69-E98C41E53CF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3A72E230-2C30-4279-BD3C-7ABD3DB3C16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5B3DEA72-DB18-411D-9D40-BBAAF7149A2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3E4E3D36-A0C5-4B05-98A6-E9A0E857EFC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8CCCB3BC-E5A6-4718-B2CF-CEDBCBF999F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3F63836B-7EFB-4C4C-95A1-8CEF8B5005B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DC46052D-B84E-4459-8444-D57730FB092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F898726B-5C4E-4CEF-8ADE-B4B1BEC8704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AAD7A9F-FCCC-4C78-805D-3B9BE2DD01E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Chelates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Disodium EDTA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MGDA- Na3</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E-5)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Tetrasodium N,N-biscarboxylatomethyl-L-glutamate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4B24DA5E-4BFD-4C9D-9A05-D4411F2A4FC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3EB5677C-83A1-45E8-A957-F04F0AE1348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535A6F66-2448-4946-A03A-06297F9ACA5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3C28080C-6205-410A-8C52-5FE7E3528A9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87E8EB26-B38D-4B27-9EAE-CCFA03AD54A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5D720740-0813-408A-A9D9-7C282961822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D60FF2BA-A3D1-4247-8121-D7465996BBB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2B089E3-1A57-42CF-8F93-F3934259B76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Functional Ingredients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Polydimethylsiloxane (PDMS)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D5FB1E7D-171B-48C4-9346-DCB00D8392D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AB3AB0D5-32B0-4828-BED0-3C9FD5F87BF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2793F1AC-CEFB-4418-ADA5-23BFDE71EA6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F84B6143-0A45-4B15-A123-CE648B36D42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2888EA40-73CA-4146-85BD-BF5353C5DB6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9BAEFEA1-BA03-459E-B97C-19828AFF9CE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D32F87E8-2672-4D01-B26A-907CC3E2F48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F9A9A9E-E466-4E98-9768-745FC6409F0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tetrasodium salt (HEDP 4Na)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4Na (PBTC 4Na)</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N-oxide (ATMP N-oxide)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sodium salt (ATMP Na)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CB5C658C-A2F4-4F27-9721-24A76AE0381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00FBBF00-FAFE-47B8-8564-3BE8DE959FF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E98025D6-9255-44B7-8AAF-47423F62F97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876796B2-CE7E-4432-8D3E-5B54EB8EE0D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145B8A34-3B8A-487A-9BB0-E57A2C2E111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F472EE59-0D52-4F15-9FEC-81ED7E90545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0D73EA44-3562-4297-A09B-CBAB9765AC7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42B7A74-4ACF-4935-9096-C324E1C048C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Phosphono carboxylate mix (PCM)</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800FCF60-0945-4531-81C8-176922125C3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57955193-CF8E-4994-BD9E-D2E517735FE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AC5AA12C-F417-481C-8CA2-85BB3FA04AF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B6AB9F0A-1A0B-4A12-A3F2-F380056BC18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5D59AFD3-470C-4C50-9037-322FCF09765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A60CD459-F1A2-4F66-ABEF-5FE8E233FB3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50B6FDBC-A44A-42E3-8619-D70E4EC2EAD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2C1A888-0E4B-4CCD-BB40-E0D8A2960A7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4,4'-Bis-(2-sulfostyryl)-biphenyl disodium salt (BSBDS)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Denatonium Benzoate (Denatrol®)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Phosphorous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 Acetyl Ethylene Diamine (TAED)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E84E1F-57DF-460F-AA40-EE915340DBEF}"/>
              </a:ext>
            </a:extLst>
          </p:cNvPr>
          <p:cNvPicPr>
            <a:picLocks noChangeAspect="1"/>
          </p:cNvPicPr>
          <p:nvPr/>
        </p:nvPicPr>
        <p:blipFill rotWithShape="1">
          <a:blip r:embed="rId2">
            <a:extLst>
              <a:ext uri="{28A0092B-C50C-407E-A947-70E740481C1C}">
                <a14:useLocalDpi xmlns:a14="http://schemas.microsoft.com/office/drawing/2010/main" val="0"/>
              </a:ext>
            </a:extLst>
          </a:blip>
          <a:srcRect t="5621" b="9920"/>
          <a:stretch/>
        </p:blipFill>
        <p:spPr>
          <a:xfrm>
            <a:off x="0" y="1"/>
            <a:ext cx="12198004"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8E7D6210-4FC0-48C7-9538-215AADD4B91A}"/>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0F41BA12-1B39-475F-AB60-958BCF02DC68}"/>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7A8B3D50-E35F-4D5A-AB84-53BC6D19AA48}"/>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23C18217-D981-42DA-85DA-1DBF12D706A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417F1989-6AD1-4C24-A234-02E751B33C2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003736164"/>
      </p:ext>
    </p:extLst>
  </p:cSld>
  <p:clrMapOvr>
    <a:masterClrMapping/>
  </p:clrMapOvr>
</p:sld>
</file>

<file path=ppt/slides/slide2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499E22-0B40-42C3-BB04-4514F3E2D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graphicFrame>
        <p:nvGraphicFramePr>
          <p:cNvPr id="114" name="Table 114">
            <a:extLst>
              <a:ext uri="{FF2B5EF4-FFF2-40B4-BE49-F238E27FC236}">
                <a16:creationId xmlns:a16="http://schemas.microsoft.com/office/drawing/2014/main" id="{AC0A1351-B7D3-4416-B73E-5FBF9688E4C8}"/>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Chain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Compressor Lubricant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Engine Oils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Grease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Heat Transfer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Hydraulic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10A90C96-490D-4FEB-AD03-E15FFE1B5B32}"/>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Additive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Antioxidant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Corrosion Inhibitor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Emulsifier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Heat Transfer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High Performance Lubricants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Hydraulic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Machinery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Deformation</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49DD2037-62D2-4297-B3E4-24D240D4976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C75BDDD7-93A8-467E-BD4B-400A32D2506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EC3BE2A-5B6D-4047-BBE2-AAC9F72D2B4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668C1A8-F601-4578-B092-40ADDEDF774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62B1DABC-001E-430E-A799-E767BA200F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55055719"/>
      </p:ext>
    </p:extLst>
  </p:cSld>
  <p:clrMapOvr>
    <a:masterClrMapping/>
  </p:clrMapOvr>
</p:sld>
</file>

<file path=ppt/slides/slide2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499E22-0B40-42C3-BB04-4514F3E2D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graphicFrame>
        <p:nvGraphicFramePr>
          <p:cNvPr id="114" name="Table 114">
            <a:extLst>
              <a:ext uri="{FF2B5EF4-FFF2-40B4-BE49-F238E27FC236}">
                <a16:creationId xmlns:a16="http://schemas.microsoft.com/office/drawing/2014/main" id="{AA7E25BF-093E-4BFC-B206-96F030AB96DE}"/>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Working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Mouldings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Quenching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Rolling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Rubber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Turbine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Wire Drawing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84B323B6-DCEA-47AF-9501-681F1E93B3E6}"/>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Machining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Viscosity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Vulcanization Accelerator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49DD2037-62D2-4297-B3E4-24D240D4976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C75BDDD7-93A8-467E-BD4B-400A32D2506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EC3BE2A-5B6D-4047-BBE2-AAC9F72D2B4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668C1A8-F601-4578-B092-40ADDEDF774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62B1DABC-001E-430E-A799-E767BA200F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55055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23">
            <a:extLst>
              <a:ext uri="{FF2B5EF4-FFF2-40B4-BE49-F238E27FC236}">
                <a16:creationId xmlns:a16="http://schemas.microsoft.com/office/drawing/2014/main" id="{09B226A7-000D-4A2F-949C-6152D20BAC27}"/>
              </a:ext>
            </a:extLst>
          </p:cNvPr>
          <p:cNvSpPr txBox="1">
            <a:spLocks noChangeAspect="1"/>
          </p:cNvSpPr>
          <p:nvPr/>
        </p:nvSpPr>
        <p:spPr>
          <a:xfrm>
            <a:off x="490188" y="625448"/>
            <a:ext cx="454906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panose="020B0502020204020303" pitchFamily="34" charset="0"/>
              </a:rPr>
              <a:t>WHO</a:t>
            </a:r>
            <a:r>
              <a:rPr lang="de-DE" sz="5000" dirty="0">
                <a:latin typeface="Futura Bk BT" panose="020B0502020204020303" pitchFamily="34" charset="0"/>
              </a:rPr>
              <a:t> </a:t>
            </a:r>
            <a:r>
              <a:rPr lang="de-DE" sz="5000" dirty="0">
                <a:solidFill>
                  <a:srgbClr val="91CFF0"/>
                </a:solidFill>
                <a:latin typeface="Futura Bk BT" panose="020B0502020204020303" pitchFamily="34" charset="0"/>
              </a:rPr>
              <a:t>WE ARE</a:t>
            </a:r>
          </a:p>
        </p:txBody>
      </p:sp>
      <p:pic>
        <p:nvPicPr>
          <p:cNvPr id="4" name="Picture 3">
            <a:extLst>
              <a:ext uri="{FF2B5EF4-FFF2-40B4-BE49-F238E27FC236}">
                <a16:creationId xmlns:a16="http://schemas.microsoft.com/office/drawing/2014/main" id="{02FBEDD7-4894-4755-90D7-FA76C2DB99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0671684" y="-156275"/>
            <a:ext cx="1511059" cy="2214841"/>
          </a:xfrm>
          <a:prstGeom prst="rect">
            <a:avLst/>
          </a:prstGeom>
        </p:spPr>
      </p:pic>
      <p:sp>
        <p:nvSpPr>
          <p:cNvPr id="6" name="TextBox 5">
            <a:extLst>
              <a:ext uri="{FF2B5EF4-FFF2-40B4-BE49-F238E27FC236}">
                <a16:creationId xmlns:a16="http://schemas.microsoft.com/office/drawing/2014/main" id="{0B696780-574D-4315-9464-A2451A6D2C00}"/>
              </a:ext>
            </a:extLst>
          </p:cNvPr>
          <p:cNvSpPr txBox="1"/>
          <p:nvPr/>
        </p:nvSpPr>
        <p:spPr>
          <a:xfrm>
            <a:off x="5323838" y="1964470"/>
            <a:ext cx="6377832" cy="4108817"/>
          </a:xfrm>
          <a:prstGeom prst="rect">
            <a:avLst/>
          </a:prstGeom>
          <a:noFill/>
        </p:spPr>
        <p:txBody>
          <a:bodyPr wrap="square">
            <a:spAutoFit/>
          </a:bodyPr>
          <a:lstStyle/>
          <a:p>
            <a:pPr marL="0" marR="0">
              <a:spcBef>
                <a:spcPts val="0"/>
              </a:spcBef>
              <a:spcAft>
                <a:spcPts val="0"/>
              </a:spcAft>
            </a:pPr>
            <a:r>
              <a:rPr lang="en-US" sz="1500" b="0" i="0" dirty="0">
                <a:solidFill>
                  <a:srgbClr val="777777"/>
                </a:solidFill>
                <a:effectLst/>
                <a:latin typeface="Futura"/>
              </a:rPr>
              <a:t>Connect Chemicals is a global producer, custom manufacturer as well as a traditional distributor for a wide range of specialty chemicals.</a:t>
            </a:r>
          </a:p>
          <a:p>
            <a:pPr marL="0" marR="0">
              <a:spcBef>
                <a:spcPts val="0"/>
              </a:spcBef>
              <a:spcAft>
                <a:spcPts val="0"/>
              </a:spcAft>
            </a:pPr>
            <a:br>
              <a:rPr lang="en-US" sz="1500" dirty="0">
                <a:solidFill>
                  <a:srgbClr val="777777"/>
                </a:solidFill>
                <a:latin typeface="Futura"/>
              </a:rPr>
            </a:br>
            <a:r>
              <a:rPr lang="en-US" sz="1500" dirty="0">
                <a:solidFill>
                  <a:srgbClr val="777777"/>
                </a:solidFill>
                <a:latin typeface="Futura"/>
              </a:rPr>
              <a:t>We are founded in 1998 by Başar Karaca, Qiping Hou &amp; Dirk Otmar Headquartered in Ratingen, Germany, with subsidiaries in 4 </a:t>
            </a:r>
            <a:r>
              <a:rPr lang="en-US" sz="1500" b="0" i="0" dirty="0">
                <a:solidFill>
                  <a:srgbClr val="777777"/>
                </a:solidFill>
                <a:effectLst/>
                <a:latin typeface="Futura"/>
              </a:rPr>
              <a:t>continents plus a network of partners we offer global coverage, serving both local and multinational organizations.</a:t>
            </a:r>
          </a:p>
          <a:p>
            <a:pPr marL="0" marR="0">
              <a:spcBef>
                <a:spcPts val="0"/>
              </a:spcBef>
              <a:spcAft>
                <a:spcPts val="0"/>
              </a:spcAft>
            </a:pPr>
            <a:br>
              <a:rPr lang="en-US" sz="1500" dirty="0">
                <a:latin typeface="Futura"/>
              </a:rPr>
            </a:br>
            <a:r>
              <a:rPr lang="en-US" sz="1500" b="0" i="0" dirty="0">
                <a:solidFill>
                  <a:srgbClr val="777777"/>
                </a:solidFill>
                <a:effectLst/>
                <a:latin typeface="Futura"/>
              </a:rPr>
              <a:t>Worldwide sourcing is integral into all of our business segments. Our teams of experts are there to work closely with customers ensuring technical standards are met.</a:t>
            </a:r>
            <a:endParaRPr kumimoji="1" lang="en-US" sz="1500" dirty="0">
              <a:solidFill>
                <a:srgbClr val="777777"/>
              </a:solidFill>
              <a:latin typeface="Futura"/>
            </a:endParaRPr>
          </a:p>
          <a:p>
            <a:pPr marL="0" marR="0">
              <a:spcBef>
                <a:spcPts val="0"/>
              </a:spcBef>
              <a:spcAft>
                <a:spcPts val="0"/>
              </a:spcAft>
            </a:pPr>
            <a:endParaRPr kumimoji="1" lang="en-US" sz="1500" dirty="0">
              <a:solidFill>
                <a:srgbClr val="777777"/>
              </a:solidFill>
              <a:latin typeface="Futura"/>
            </a:endParaRPr>
          </a:p>
          <a:p>
            <a:pPr marL="0" marR="0">
              <a:spcBef>
                <a:spcPts val="0"/>
              </a:spcBef>
              <a:spcAft>
                <a:spcPts val="0"/>
              </a:spcAft>
            </a:pPr>
            <a:r>
              <a:rPr lang="en-US" sz="1500" b="0" i="0" dirty="0">
                <a:solidFill>
                  <a:srgbClr val="777777"/>
                </a:solidFill>
                <a:effectLst/>
                <a:latin typeface="Futura"/>
              </a:rPr>
              <a:t>Let us jointly make best use of our combined resources to build solutions for mutual benefit. Working together we will determine the most suitable choice of technology, production, financing, logistics and sales &amp; marketing to reach this goal</a:t>
            </a:r>
            <a:endParaRPr kumimoji="1" lang="en-US" sz="1500" dirty="0">
              <a:solidFill>
                <a:schemeClr val="bg2">
                  <a:lumMod val="50000"/>
                </a:schemeClr>
              </a:solidFill>
              <a:latin typeface="Futura"/>
            </a:endParaRPr>
          </a:p>
        </p:txBody>
      </p:sp>
      <p:sp>
        <p:nvSpPr>
          <p:cNvPr id="18" name="TextBox 17">
            <a:extLst>
              <a:ext uri="{FF2B5EF4-FFF2-40B4-BE49-F238E27FC236}">
                <a16:creationId xmlns:a16="http://schemas.microsoft.com/office/drawing/2014/main" id="{40DD669F-EE4F-4839-B057-7E2283F66EF9}"/>
              </a:ext>
            </a:extLst>
          </p:cNvPr>
          <p:cNvSpPr txBox="1"/>
          <p:nvPr/>
        </p:nvSpPr>
        <p:spPr>
          <a:xfrm>
            <a:off x="7967912" y="6258244"/>
            <a:ext cx="6093994" cy="369332"/>
          </a:xfrm>
          <a:prstGeom prst="rect">
            <a:avLst/>
          </a:prstGeom>
          <a:noFill/>
        </p:spPr>
        <p:txBody>
          <a:bodyPr wrap="square">
            <a:spAutoFit/>
          </a:bodyPr>
          <a:lstStyle/>
          <a:p>
            <a:pPr algn="l"/>
            <a:r>
              <a:rPr lang="en-US" b="1" i="0" dirty="0">
                <a:solidFill>
                  <a:srgbClr val="212529"/>
                </a:solidFill>
                <a:effectLst/>
                <a:latin typeface="Futura"/>
              </a:rPr>
              <a:t>Join resources, build solutions</a:t>
            </a:r>
          </a:p>
        </p:txBody>
      </p:sp>
      <p:sp>
        <p:nvSpPr>
          <p:cNvPr id="5" name="Rectangle 4">
            <a:extLst>
              <a:ext uri="{FF2B5EF4-FFF2-40B4-BE49-F238E27FC236}">
                <a16:creationId xmlns:a16="http://schemas.microsoft.com/office/drawing/2014/main" id="{D9EAA7BE-5CFE-4DE1-ABBF-BB27DB4B3EFC}"/>
              </a:ext>
            </a:extLst>
          </p:cNvPr>
          <p:cNvSpPr/>
          <p:nvPr/>
        </p:nvSpPr>
        <p:spPr>
          <a:xfrm>
            <a:off x="490330" y="1815548"/>
            <a:ext cx="2690192" cy="148922"/>
          </a:xfrm>
          <a:prstGeom prst="rect">
            <a:avLst/>
          </a:prstGeom>
          <a:solidFill>
            <a:srgbClr val="95D5F2"/>
          </a:solidFill>
          <a:ln>
            <a:solidFill>
              <a:srgbClr val="95D5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CAB36D5-5B30-4AA4-8427-C57CC7338D39}"/>
              </a:ext>
            </a:extLst>
          </p:cNvPr>
          <p:cNvSpPr/>
          <p:nvPr/>
        </p:nvSpPr>
        <p:spPr>
          <a:xfrm rot="16200000">
            <a:off x="-780446" y="3160644"/>
            <a:ext cx="2690192" cy="148922"/>
          </a:xfrm>
          <a:prstGeom prst="rect">
            <a:avLst/>
          </a:prstGeom>
          <a:solidFill>
            <a:srgbClr val="95D5F2"/>
          </a:solidFill>
          <a:ln>
            <a:solidFill>
              <a:srgbClr val="95D5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6">
            <a:extLst>
              <a:ext uri="{FF2B5EF4-FFF2-40B4-BE49-F238E27FC236}">
                <a16:creationId xmlns:a16="http://schemas.microsoft.com/office/drawing/2014/main" id="{02E4139A-4301-6E60-2D23-3F49B215DA73}"/>
              </a:ext>
            </a:extLst>
          </p:cNvPr>
          <p:cNvPicPr>
            <a:picLocks noChangeAspect="1"/>
          </p:cNvPicPr>
          <p:nvPr/>
        </p:nvPicPr>
        <p:blipFill rotWithShape="1">
          <a:blip r:embed="rId3"/>
          <a:srcRect l="11563" r="14029" b="612"/>
          <a:stretch/>
        </p:blipFill>
        <p:spPr>
          <a:xfrm>
            <a:off x="629635" y="1963032"/>
            <a:ext cx="4272658" cy="3984261"/>
          </a:xfrm>
          <a:prstGeom prst="rect">
            <a:avLst/>
          </a:prstGeom>
        </p:spPr>
      </p:pic>
    </p:spTree>
    <p:extLst>
      <p:ext uri="{BB962C8B-B14F-4D97-AF65-F5344CB8AC3E}">
        <p14:creationId xmlns:p14="http://schemas.microsoft.com/office/powerpoint/2010/main" val="176532709"/>
      </p:ext>
    </p:extLst>
  </p:cSld>
  <p:clrMapOvr>
    <a:masterClrMapping/>
  </p:clrMapOvr>
</p:sld>
</file>

<file path=ppt/slides/slide3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0" action="ppaction://hlinksldjump"/>
            <a:extLst>
              <a:ext uri="{FF2B5EF4-FFF2-40B4-BE49-F238E27FC236}">
                <a16:creationId xmlns:a16="http://schemas.microsoft.com/office/drawing/2014/main" id="{B84BD4AC-5515-449B-94A9-5FF2462B315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1" action="ppaction://hlinksldjump"/>
            <a:extLst>
              <a:ext uri="{FF2B5EF4-FFF2-40B4-BE49-F238E27FC236}">
                <a16:creationId xmlns:a16="http://schemas.microsoft.com/office/drawing/2014/main" id="{4F623298-423A-4033-99FA-FEB4CB69E60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2" action="ppaction://hlinksldjump"/>
            <a:extLst>
              <a:ext uri="{FF2B5EF4-FFF2-40B4-BE49-F238E27FC236}">
                <a16:creationId xmlns:a16="http://schemas.microsoft.com/office/drawing/2014/main" id="{77EC751F-D742-46A8-BD35-605450F88BF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3" action="ppaction://hlinksldjump"/>
            <a:extLst>
              <a:ext uri="{FF2B5EF4-FFF2-40B4-BE49-F238E27FC236}">
                <a16:creationId xmlns:a16="http://schemas.microsoft.com/office/drawing/2014/main" id="{BE1CBD5E-BDE1-4896-BB38-333023755E6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6" name="object 14">
            <a:extLst>
              <a:ext uri="{FF2B5EF4-FFF2-40B4-BE49-F238E27FC236}">
                <a16:creationId xmlns:a16="http://schemas.microsoft.com/office/drawing/2014/main" id="{1746F998-6513-47B0-94B2-34992FE76D81}"/>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CE82CD4F-4AED-4BFC-B9EC-C6E9919AFAB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3" name="object 21">
            <a:hlinkClick r:id="rId8" action="ppaction://hlinksldjump"/>
            <a:extLst>
              <a:ext uri="{FF2B5EF4-FFF2-40B4-BE49-F238E27FC236}">
                <a16:creationId xmlns:a16="http://schemas.microsoft.com/office/drawing/2014/main" id="{54038425-D42E-45AD-95AD-32F1E911A79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E83D9857-7712-4B00-B77E-6C49678E0D89}"/>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4D47E5C1-8105-45AD-8524-68E57BCA2B1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A967368-E8BF-4F3C-89AB-B0074586B89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9" action="ppaction://hlinksldjump"/>
              <a:extLst>
                <a:ext uri="{FF2B5EF4-FFF2-40B4-BE49-F238E27FC236}">
                  <a16:creationId xmlns:a16="http://schemas.microsoft.com/office/drawing/2014/main" id="{73AAB5DD-1E2F-480F-9416-D1DFED809E6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947224640"/>
      </p:ext>
    </p:extLst>
  </p:cSld>
  <p:clrMapOvr>
    <a:masterClrMapping/>
  </p:clrMapOvr>
</p:sld>
</file>

<file path=ppt/slides/slide3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B69494E7-0C1D-4193-8EF3-768A1FC82CF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B9D32107-356E-4A43-B36A-766D27148AF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CE059B6B-B2DB-4212-B74D-FF6CA4051F9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BA2345A0-29B2-49A4-A34B-668E79D26C2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B3FAB3D4-2317-4DC0-A660-614C78DC22E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Base Oils &amp; VI-improvers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 alpha olefins (PAO)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AD39475A-4A02-47E7-9D05-3A54B5D4084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C426C508-FF80-49C9-AB00-ADDD3EE6EB8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3C317E47-7D38-48FB-A221-6D88A49030A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5400680A-8F14-45B5-9FDC-E981113BB9B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2AC92D8A-CE96-4D2D-837F-787ACE496F0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B06F315B-15DA-4917-8094-0AA92CFD260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BBAB036B-8173-45E4-9DD7-6F1225B824D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4353C6B3-A062-4A56-8DEF-BD10EAD12A8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3D087289-D5E5-4A40-A96A-FD07B8A11B2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8A31261B-D21E-4CE6-AE1B-551066D2241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190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Dicyclohexylamine (DCHA)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Dilithium tetraborate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Disodiumsebacate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Dodecandioic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Lithium nitrate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Undecandioic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79A66CA3-7922-4BF8-BBD3-831586C7DDB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498DCF97-1554-4270-8829-7158827966B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E327279C-05F8-4F87-90BE-AB4C8DB5CFB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A80DE7D8-8DE4-426C-A7F6-A97DB9A179F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7E615312-DC06-4F13-8BBE-E587D2F32B4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Lubricant Additives &amp; Antioxidants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3-Tert butyladipic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Connguard 445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Stearic acid 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Tri-octylphosphate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51CF59F-153A-4161-9FA1-25583D582B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COATINGS ADHESIVES </a:t>
            </a:r>
            <a:r>
              <a:rPr lang="de-DE" sz="5000" spc="-150" dirty="0">
                <a:solidFill>
                  <a:schemeClr val="bg1"/>
                </a:solidFill>
                <a:latin typeface="Futura Bk BT" panose="020B0502020204020303" pitchFamily="34" charset="0"/>
              </a:rPr>
              <a:t>SEALANTS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5" action="ppaction://hlinksldjump"/>
            <a:extLst>
              <a:ext uri="{FF2B5EF4-FFF2-40B4-BE49-F238E27FC236}">
                <a16:creationId xmlns:a16="http://schemas.microsoft.com/office/drawing/2014/main" id="{09213655-785A-4F02-BBA9-C25FBE363BC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0E45D3E7-CC06-4EE1-A05F-4453DE49FAB1}"/>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2BE7885-F9DB-4DB7-A7B1-A881D4951D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0691C139-D1E1-49B8-B736-3E0693130DAA}"/>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48BF2C7F-DF2C-4517-BC7A-1E7D3E36932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29886418"/>
      </p:ext>
    </p:extLst>
  </p:cSld>
  <p:clrMapOvr>
    <a:masterClrMapping/>
  </p:clrMapOvr>
</p:sld>
</file>

<file path=ppt/slides/slide3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0DB398-A301-4813-9A26-31CF1CE84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4" name="Table 114">
            <a:extLst>
              <a:ext uri="{FF2B5EF4-FFF2-40B4-BE49-F238E27FC236}">
                <a16:creationId xmlns:a16="http://schemas.microsoft.com/office/drawing/2014/main" id="{BA2DCC3A-6B5C-495D-847E-2C346E070276}"/>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Adhesives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Ball Pen Inks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Glass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Intumescent 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Polyolefin Films</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Printing Inks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Release Coating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Sealants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Silanes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Surface Treatment</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Wood Coating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Others</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graphicFrame>
        <p:nvGraphicFramePr>
          <p:cNvPr id="113" name="Table 113">
            <a:extLst>
              <a:ext uri="{FF2B5EF4-FFF2-40B4-BE49-F238E27FC236}">
                <a16:creationId xmlns:a16="http://schemas.microsoft.com/office/drawing/2014/main" id="{33347B66-9E0E-4D53-9E15-06D41F4858A2}"/>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Anti-Blocking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Anti-Fogging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Defoamer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Dispersant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Drying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Emulsifier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Reactive Diluent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Rheology Modifier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Solvent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7EEFA2D9-FFFD-432A-90A9-22F0E8C6814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E24D8A28-2FFF-4895-9524-4B35C579B38D}"/>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92C96926-0F25-4AF5-A506-2260ACCCA85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65F0F71-C040-4101-B13C-2C4021E9E40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5CFE621F-4009-4CF1-9ED7-31C8D3EEF60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774752854"/>
      </p:ext>
    </p:extLst>
  </p:cSld>
  <p:clrMapOvr>
    <a:masterClrMapping/>
  </p:clrMapOvr>
</p:sld>
</file>

<file path=ppt/slides/slide3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0DB398-A301-4813-9A26-31CF1CE84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AAAD5F25-8960-4F97-BCB2-7364292B8A5D}"/>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Surface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Tackifier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7EEFA2D9-FFFD-432A-90A9-22F0E8C6814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E24D8A28-2FFF-4895-9524-4B35C579B38D}"/>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92C96926-0F25-4AF5-A506-2260ACCCA85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65F0F71-C040-4101-B13C-2C4021E9E40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5CFE621F-4009-4CF1-9ED7-31C8D3EEF60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774752854"/>
      </p:ext>
    </p:extLst>
  </p:cSld>
  <p:clrMapOvr>
    <a:masterClrMapping/>
  </p:clrMapOvr>
</p:sld>
</file>

<file path=ppt/slides/slide3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F3612E7F-B871-458D-84F1-5F5E537B855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E0ACC3A2-C51D-4BBB-8903-6E81E40DD87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276FD7AB-667F-40EF-AC41-4F2A2B9CBBD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27384ECE-B107-4623-9300-F37573F4277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14B2D5C1-E2A2-4E17-A48C-30EEF948AF5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B5632DC4-2175-4C63-AF71-53C8EF83A58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A6715B61-6B98-4A4B-AA84-F8B7B16C5E3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3582385B-7860-44B4-8778-20A15CACE0D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E796277C-F71C-49D9-B9B9-06D248FA9A68}"/>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8CC6AFBD-B26F-488E-AC4F-7C3F41734B4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33448E96-FF9C-4754-816A-7021A0FF027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E2FF486D-912B-4598-B1DD-B380147D7EF2}"/>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E59E6008-AE6C-40AD-8C4B-47E69ACEABF8}"/>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0" name="object 14">
            <a:extLst>
              <a:ext uri="{FF2B5EF4-FFF2-40B4-BE49-F238E27FC236}">
                <a16:creationId xmlns:a16="http://schemas.microsoft.com/office/drawing/2014/main" id="{21D6EF0A-D4F6-41CE-A635-9761BE5CA25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CD41E98-7056-4E7D-9375-EC17881C9AA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5" action="ppaction://hlinksldjump"/>
            <a:extLst>
              <a:ext uri="{FF2B5EF4-FFF2-40B4-BE49-F238E27FC236}">
                <a16:creationId xmlns:a16="http://schemas.microsoft.com/office/drawing/2014/main" id="{ED24AE44-BC5F-4C57-8739-22F4EB55A8C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3" name="Group 22">
            <a:extLst>
              <a:ext uri="{FF2B5EF4-FFF2-40B4-BE49-F238E27FC236}">
                <a16:creationId xmlns:a16="http://schemas.microsoft.com/office/drawing/2014/main" id="{CD301169-3510-4E93-88CB-A01111ECC85A}"/>
              </a:ext>
            </a:extLst>
          </p:cNvPr>
          <p:cNvGrpSpPr/>
          <p:nvPr/>
        </p:nvGrpSpPr>
        <p:grpSpPr>
          <a:xfrm>
            <a:off x="11069815" y="0"/>
            <a:ext cx="736181" cy="614143"/>
            <a:chOff x="11069815" y="0"/>
            <a:chExt cx="736181" cy="614143"/>
          </a:xfrm>
        </p:grpSpPr>
        <p:sp>
          <p:nvSpPr>
            <p:cNvPr id="24" name="object 14">
              <a:extLst>
                <a:ext uri="{FF2B5EF4-FFF2-40B4-BE49-F238E27FC236}">
                  <a16:creationId xmlns:a16="http://schemas.microsoft.com/office/drawing/2014/main" id="{245E5CA7-7997-4B8A-B9A2-F613C7AA564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5" name="object 15">
              <a:extLst>
                <a:ext uri="{FF2B5EF4-FFF2-40B4-BE49-F238E27FC236}">
                  <a16:creationId xmlns:a16="http://schemas.microsoft.com/office/drawing/2014/main" id="{E86EAE95-1D93-42F1-9F8C-36468730BE7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6" action="ppaction://hlinksldjump"/>
              <a:extLst>
                <a:ext uri="{FF2B5EF4-FFF2-40B4-BE49-F238E27FC236}">
                  <a16:creationId xmlns:a16="http://schemas.microsoft.com/office/drawing/2014/main" id="{4A924FF3-B40B-4FD6-8EFC-0C425CD7ACF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725859736"/>
      </p:ext>
    </p:extLst>
  </p:cSld>
  <p:clrMapOvr>
    <a:masterClrMapping/>
  </p:clrMapOvr>
</p:sld>
</file>

<file path=ppt/slides/slide3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B22B40D0-5D63-4A44-A10E-1F39EE79E99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9B38E6DC-2195-4272-8BA3-D7FD6D1A05F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DEBF6DB4-6912-4E2C-AFB4-9ACAB9578C1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169137FC-A513-4E75-9805-16DAE8D1683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00694DDC-2563-4F43-9B49-70D4656213B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1996FACB-BE6F-46B1-BA06-CEB754C79CD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19E891FD-F0D6-419E-A738-6E3A9C0C895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6FEC9DD8-0F7B-4859-9C98-49F0F060803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4EE84972-7F16-462D-94ED-49A89A464B3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1262F5CA-F623-4E9D-B664-F57C55FFB17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5E071032-795D-4867-BDE9-9EC9FBF6EE6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73B226D3-F9A4-4782-B8F4-0A6B9EF3AA9C}"/>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79DC46B1-1CAF-4D54-ABF3-0C2D715438F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A0BB1AC-0A1E-48D8-9D6A-1F9FD046C38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Adhesion Promoters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 glycol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Allylglycidylether (AGE)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Concat LA (Ammonium Lacto Titanate)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Tetra-2-ethylhexyl titanate (T2EHT)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Tetra-ethyltitanate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Tetra-n-butyl titanate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Titamix 80/20 (TIPT/TNBT)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Ureido silane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A black and white drawing of a building&#10;&#10;Description automatically generated with low confidence">
            <a:extLst>
              <a:ext uri="{FF2B5EF4-FFF2-40B4-BE49-F238E27FC236}">
                <a16:creationId xmlns:a16="http://schemas.microsoft.com/office/drawing/2014/main" id="{1E7F5ADD-EF58-41BA-8AEC-F41623D70C2A}"/>
              </a:ext>
            </a:extLst>
          </p:cNvPr>
          <p:cNvPicPr>
            <a:picLocks noChangeAspect="1"/>
          </p:cNvPicPr>
          <p:nvPr/>
        </p:nvPicPr>
        <p:blipFill rotWithShape="1">
          <a:blip r:embed="rId2">
            <a:extLst>
              <a:ext uri="{28A0092B-C50C-407E-A947-70E740481C1C}">
                <a14:useLocalDpi xmlns:a14="http://schemas.microsoft.com/office/drawing/2010/main" val="0"/>
              </a:ext>
            </a:extLst>
          </a:blip>
          <a:srcRect l="515" t="6764" r="-515" b="-6764"/>
          <a:stretch/>
        </p:blipFill>
        <p:spPr>
          <a:xfrm>
            <a:off x="163280" y="100126"/>
            <a:ext cx="11843190" cy="6661794"/>
          </a:xfrm>
          <a:prstGeom prst="rect">
            <a:avLst/>
          </a:prstGeom>
        </p:spPr>
      </p:pic>
      <p:sp>
        <p:nvSpPr>
          <p:cNvPr id="4" name="Textplatzhalter 23">
            <a:extLst>
              <a:ext uri="{FF2B5EF4-FFF2-40B4-BE49-F238E27FC236}">
                <a16:creationId xmlns:a16="http://schemas.microsoft.com/office/drawing/2014/main" id="{1454F2DA-87A9-48B1-ADFB-B52C3436814C}"/>
              </a:ext>
            </a:extLst>
          </p:cNvPr>
          <p:cNvSpPr txBox="1">
            <a:spLocks noChangeAspect="1"/>
          </p:cNvSpPr>
          <p:nvPr/>
        </p:nvSpPr>
        <p:spPr>
          <a:xfrm>
            <a:off x="246573" y="183268"/>
            <a:ext cx="5048758" cy="5846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400" dirty="0">
                <a:solidFill>
                  <a:schemeClr val="bg2">
                    <a:lumMod val="25000"/>
                  </a:schemeClr>
                </a:solidFill>
                <a:latin typeface="Futura Bk BT" panose="020B0502020204020303" pitchFamily="34" charset="0"/>
              </a:rPr>
              <a:t>KEY</a:t>
            </a:r>
            <a:r>
              <a:rPr lang="de-DE" sz="5400" dirty="0">
                <a:latin typeface="Futura Bk BT" panose="020B0502020204020303" pitchFamily="34" charset="0"/>
              </a:rPr>
              <a:t> </a:t>
            </a:r>
            <a:r>
              <a:rPr lang="de-DE" sz="5400" dirty="0">
                <a:solidFill>
                  <a:srgbClr val="91CFF0"/>
                </a:solidFill>
                <a:latin typeface="Futura Bk BT" panose="020B0502020204020303" pitchFamily="34" charset="0"/>
              </a:rPr>
              <a:t>FIGURES</a:t>
            </a:r>
          </a:p>
        </p:txBody>
      </p:sp>
      <p:sp>
        <p:nvSpPr>
          <p:cNvPr id="5" name="Rectangle 4">
            <a:extLst>
              <a:ext uri="{FF2B5EF4-FFF2-40B4-BE49-F238E27FC236}">
                <a16:creationId xmlns:a16="http://schemas.microsoft.com/office/drawing/2014/main" id="{D5FABF44-DF55-4584-9A12-3F183EA253C6}"/>
              </a:ext>
            </a:extLst>
          </p:cNvPr>
          <p:cNvSpPr/>
          <p:nvPr/>
        </p:nvSpPr>
        <p:spPr>
          <a:xfrm>
            <a:off x="0" y="5913869"/>
            <a:ext cx="12192000" cy="196140"/>
          </a:xfrm>
          <a:prstGeom prst="rect">
            <a:avLst/>
          </a:prstGeom>
          <a:solidFill>
            <a:srgbClr val="3B383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id="{EF9911BE-DE8E-4A11-A021-BA35746AA531}"/>
              </a:ext>
            </a:extLst>
          </p:cNvPr>
          <p:cNvSpPr/>
          <p:nvPr/>
        </p:nvSpPr>
        <p:spPr>
          <a:xfrm>
            <a:off x="970369" y="493733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sz="5000" spc="-300" dirty="0">
                <a:solidFill>
                  <a:schemeClr val="bg1"/>
                </a:solidFill>
                <a:latin typeface="Futura Bk BT"/>
              </a:rPr>
              <a:t>1998</a:t>
            </a:r>
          </a:p>
          <a:p>
            <a:pPr algn="ctr"/>
            <a:r>
              <a:rPr lang="en-US" sz="1600" dirty="0">
                <a:solidFill>
                  <a:srgbClr val="002060"/>
                </a:solidFill>
                <a:latin typeface="Futura-Light"/>
              </a:rPr>
              <a:t>Founded</a:t>
            </a:r>
            <a:endParaRPr lang="en-GB" sz="1600" dirty="0">
              <a:solidFill>
                <a:srgbClr val="002060"/>
              </a:solidFill>
              <a:latin typeface="Futura-Light"/>
              <a:ea typeface="Verdana"/>
              <a:cs typeface="Arial"/>
            </a:endParaRPr>
          </a:p>
          <a:p>
            <a:pPr algn="ctr"/>
            <a:r>
              <a:rPr lang="en-GB" sz="1000" dirty="0">
                <a:solidFill>
                  <a:srgbClr val="002060"/>
                </a:solidFill>
                <a:latin typeface="Futura-Light" panose="020B0400000000000000" pitchFamily="34" charset="0"/>
                <a:ea typeface="Verdana" panose="020B0604030504040204" pitchFamily="34" charset="0"/>
                <a:cs typeface="Arial" panose="020B0604020202020204" pitchFamily="34" charset="0"/>
              </a:rPr>
              <a:t>(Privately owned) </a:t>
            </a:r>
            <a:endParaRPr lang="en-US" sz="1000" b="1" dirty="0">
              <a:solidFill>
                <a:srgbClr val="002060"/>
              </a:solidFill>
              <a:latin typeface="Futura-Light" panose="020B0400000000000000" pitchFamily="34" charset="0"/>
              <a:cs typeface="Arial" panose="020B0604020202020204" pitchFamily="34" charset="0"/>
            </a:endParaRPr>
          </a:p>
          <a:p>
            <a:pPr algn="ctr"/>
            <a:endParaRPr lang="en-IN" sz="1600" spc="-300" dirty="0">
              <a:solidFill>
                <a:srgbClr val="002060"/>
              </a:solidFill>
              <a:latin typeface="Futura Bk BT" panose="020B0502020204020303" pitchFamily="34" charset="0"/>
            </a:endParaRPr>
          </a:p>
        </p:txBody>
      </p:sp>
      <p:sp>
        <p:nvSpPr>
          <p:cNvPr id="7" name="Oval 6">
            <a:extLst>
              <a:ext uri="{FF2B5EF4-FFF2-40B4-BE49-F238E27FC236}">
                <a16:creationId xmlns:a16="http://schemas.microsoft.com/office/drawing/2014/main" id="{99E7DB51-DFA8-4479-9FA8-470F46EFAE18}"/>
              </a:ext>
            </a:extLst>
          </p:cNvPr>
          <p:cNvSpPr/>
          <p:nvPr/>
        </p:nvSpPr>
        <p:spPr>
          <a:xfrm>
            <a:off x="3032875" y="493733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45720" rtlCol="0" anchor="t" anchorCtr="0"/>
          <a:lstStyle/>
          <a:p>
            <a:pPr algn="ctr"/>
            <a:r>
              <a:rPr lang="en-IN" sz="5000" dirty="0">
                <a:solidFill>
                  <a:schemeClr val="bg1"/>
                </a:solidFill>
                <a:latin typeface="Futura Bk BT"/>
              </a:rPr>
              <a:t>10</a:t>
            </a:r>
            <a:endParaRPr lang="en-IN" sz="5000" dirty="0">
              <a:solidFill>
                <a:schemeClr val="bg1"/>
              </a:solidFill>
              <a:latin typeface="Futura Bk BT" panose="020B0502020204020303" pitchFamily="34" charset="0"/>
            </a:endParaRPr>
          </a:p>
          <a:p>
            <a:pPr algn="ctr"/>
            <a:r>
              <a:rPr lang="de-DE" sz="1600" dirty="0">
                <a:solidFill>
                  <a:srgbClr val="002060"/>
                </a:solidFill>
                <a:latin typeface="Futura-Light" panose="020B0400000000000000" pitchFamily="34" charset="0"/>
                <a:cs typeface="Arial" panose="020B0604020202020204" pitchFamily="34" charset="0"/>
              </a:rPr>
              <a:t>Countries</a:t>
            </a:r>
          </a:p>
          <a:p>
            <a:pPr algn="ctr"/>
            <a:endParaRPr lang="en-IN" sz="1600" dirty="0">
              <a:solidFill>
                <a:srgbClr val="002060"/>
              </a:solidFill>
              <a:latin typeface="Futura-Light" panose="020B0400000000000000" pitchFamily="34" charset="0"/>
            </a:endParaRPr>
          </a:p>
        </p:txBody>
      </p:sp>
      <p:sp>
        <p:nvSpPr>
          <p:cNvPr id="8" name="Oval 7">
            <a:extLst>
              <a:ext uri="{FF2B5EF4-FFF2-40B4-BE49-F238E27FC236}">
                <a16:creationId xmlns:a16="http://schemas.microsoft.com/office/drawing/2014/main" id="{42E6F35C-7C8D-465F-90FB-8EFE69E214D7}"/>
              </a:ext>
            </a:extLst>
          </p:cNvPr>
          <p:cNvSpPr/>
          <p:nvPr/>
        </p:nvSpPr>
        <p:spPr>
          <a:xfrm>
            <a:off x="5095381" y="495812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5000" dirty="0">
                <a:solidFill>
                  <a:schemeClr val="bg1"/>
                </a:solidFill>
                <a:latin typeface="Futura Bk BT"/>
              </a:rPr>
              <a:t>310</a:t>
            </a:r>
            <a:endParaRPr lang="en-US" sz="5000" dirty="0">
              <a:solidFill>
                <a:schemeClr val="bg1"/>
              </a:solidFill>
              <a:latin typeface="Futura Bk BT" panose="020B0502020204020303" pitchFamily="34" charset="0"/>
            </a:endParaRPr>
          </a:p>
          <a:p>
            <a:pPr algn="ctr"/>
            <a:r>
              <a:rPr lang="en-IN" sz="1600" dirty="0">
                <a:solidFill>
                  <a:srgbClr val="002060"/>
                </a:solidFill>
                <a:latin typeface="Futura-Light" panose="020B0400000000000000" pitchFamily="34" charset="0"/>
              </a:rPr>
              <a:t>Employees</a:t>
            </a:r>
          </a:p>
        </p:txBody>
      </p:sp>
      <p:sp>
        <p:nvSpPr>
          <p:cNvPr id="9" name="Oval 8">
            <a:extLst>
              <a:ext uri="{FF2B5EF4-FFF2-40B4-BE49-F238E27FC236}">
                <a16:creationId xmlns:a16="http://schemas.microsoft.com/office/drawing/2014/main" id="{C5516F6E-9F03-4F17-9069-577FC73EC603}"/>
              </a:ext>
            </a:extLst>
          </p:cNvPr>
          <p:cNvSpPr/>
          <p:nvPr/>
        </p:nvSpPr>
        <p:spPr>
          <a:xfrm>
            <a:off x="7157887" y="495812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5000" dirty="0">
                <a:solidFill>
                  <a:schemeClr val="bg1"/>
                </a:solidFill>
                <a:latin typeface="Futura Bk BT" panose="020B0502020204020303" pitchFamily="34" charset="0"/>
              </a:rPr>
              <a:t>3</a:t>
            </a:r>
          </a:p>
          <a:p>
            <a:pPr algn="ctr"/>
            <a:r>
              <a:rPr lang="en-US" sz="1600" dirty="0">
                <a:solidFill>
                  <a:srgbClr val="002060"/>
                </a:solidFill>
                <a:latin typeface="Futura-Light" panose="020B0400000000000000" pitchFamily="34" charset="0"/>
              </a:rPr>
              <a:t>Dedicated Factories</a:t>
            </a:r>
            <a:endParaRPr lang="en-IN" sz="1600" dirty="0">
              <a:solidFill>
                <a:srgbClr val="002060"/>
              </a:solidFill>
              <a:latin typeface="Futura-Light" panose="020B0400000000000000" pitchFamily="34" charset="0"/>
            </a:endParaRPr>
          </a:p>
        </p:txBody>
      </p:sp>
      <p:pic>
        <p:nvPicPr>
          <p:cNvPr id="11" name="Picture 10">
            <a:extLst>
              <a:ext uri="{FF2B5EF4-FFF2-40B4-BE49-F238E27FC236}">
                <a16:creationId xmlns:a16="http://schemas.microsoft.com/office/drawing/2014/main" id="{4DE90B9E-09A1-4B21-8130-BCECB2C668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86392" y="55586"/>
            <a:ext cx="1767088" cy="1064244"/>
          </a:xfrm>
          <a:prstGeom prst="rect">
            <a:avLst/>
          </a:prstGeom>
        </p:spPr>
      </p:pic>
      <p:sp>
        <p:nvSpPr>
          <p:cNvPr id="12" name="Oval 11">
            <a:extLst>
              <a:ext uri="{FF2B5EF4-FFF2-40B4-BE49-F238E27FC236}">
                <a16:creationId xmlns:a16="http://schemas.microsoft.com/office/drawing/2014/main" id="{67387F06-49B0-0CC8-A0E0-35A8B5C3C968}"/>
              </a:ext>
            </a:extLst>
          </p:cNvPr>
          <p:cNvSpPr/>
          <p:nvPr/>
        </p:nvSpPr>
        <p:spPr>
          <a:xfrm>
            <a:off x="9220393" y="4954516"/>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sz="4000" spc="-300" dirty="0">
                <a:solidFill>
                  <a:schemeClr val="bg1"/>
                </a:solidFill>
                <a:latin typeface="Futura Bk BT" panose="020B0502020204020303" pitchFamily="34" charset="0"/>
              </a:rPr>
              <a:t>$180 </a:t>
            </a:r>
            <a:r>
              <a:rPr lang="en-US" sz="1600" spc="-300" dirty="0">
                <a:solidFill>
                  <a:schemeClr val="bg1"/>
                </a:solidFill>
                <a:latin typeface="Abadi" panose="020B0604020202020204" pitchFamily="34" charset="0"/>
                <a:ea typeface="FangSong" panose="020B0503020204020204" pitchFamily="49" charset="-122"/>
              </a:rPr>
              <a:t>m </a:t>
            </a:r>
            <a:r>
              <a:rPr lang="en-US" sz="1600" spc="-300" dirty="0" err="1">
                <a:solidFill>
                  <a:schemeClr val="bg1"/>
                </a:solidFill>
                <a:latin typeface="Abadi" panose="020B0604020202020204" pitchFamily="34" charset="0"/>
                <a:ea typeface="FangSong" panose="020B0503020204020204" pitchFamily="49" charset="-122"/>
              </a:rPr>
              <a:t>i</a:t>
            </a:r>
            <a:r>
              <a:rPr lang="en-US" sz="1600" spc="-300" dirty="0">
                <a:solidFill>
                  <a:schemeClr val="bg1"/>
                </a:solidFill>
                <a:latin typeface="Abadi" panose="020B0604020202020204" pitchFamily="34" charset="0"/>
                <a:ea typeface="FangSong" panose="020B0503020204020204" pitchFamily="49" charset="-122"/>
              </a:rPr>
              <a:t> o</a:t>
            </a:r>
            <a:r>
              <a:rPr lang="en-US" spc="-300" dirty="0">
                <a:solidFill>
                  <a:schemeClr val="bg1"/>
                </a:solidFill>
                <a:latin typeface="Abadi" panose="020B0604020202020204" pitchFamily="34" charset="0"/>
                <a:ea typeface="FangSong" panose="020B0503020204020204" pitchFamily="49" charset="-122"/>
              </a:rPr>
              <a:t>   </a:t>
            </a:r>
          </a:p>
          <a:p>
            <a:pPr algn="ctr"/>
            <a:endParaRPr lang="en-IN" sz="1600" spc="-300" dirty="0">
              <a:solidFill>
                <a:srgbClr val="002060"/>
              </a:solidFill>
              <a:latin typeface="Futura Bk BT" panose="020B0502020204020303" pitchFamily="34" charset="0"/>
            </a:endParaRPr>
          </a:p>
        </p:txBody>
      </p:sp>
      <p:sp>
        <p:nvSpPr>
          <p:cNvPr id="13" name="TextBox 12">
            <a:extLst>
              <a:ext uri="{FF2B5EF4-FFF2-40B4-BE49-F238E27FC236}">
                <a16:creationId xmlns:a16="http://schemas.microsoft.com/office/drawing/2014/main" id="{A25FE108-E694-A3DE-40F9-1E86CF0B10DA}"/>
              </a:ext>
            </a:extLst>
          </p:cNvPr>
          <p:cNvSpPr txBox="1"/>
          <p:nvPr/>
        </p:nvSpPr>
        <p:spPr>
          <a:xfrm>
            <a:off x="7131797" y="5948636"/>
            <a:ext cx="6142382" cy="369332"/>
          </a:xfrm>
          <a:prstGeom prst="rect">
            <a:avLst/>
          </a:prstGeom>
          <a:noFill/>
        </p:spPr>
        <p:txBody>
          <a:bodyPr wrap="square">
            <a:spAutoFit/>
          </a:bodyPr>
          <a:lstStyle/>
          <a:p>
            <a:pPr algn="ctr"/>
            <a:r>
              <a:rPr lang="en-US" sz="1800" dirty="0">
                <a:solidFill>
                  <a:srgbClr val="002060"/>
                </a:solidFill>
                <a:latin typeface="Futura-Light" panose="020B0400000000000000" pitchFamily="34" charset="0"/>
              </a:rPr>
              <a:t>Turnover 2021</a:t>
            </a:r>
            <a:endParaRPr lang="en-US" sz="1050" b="1" dirty="0">
              <a:solidFill>
                <a:srgbClr val="002060"/>
              </a:solidFill>
              <a:latin typeface="Futura-Light" panose="020B0400000000000000" pitchFamily="34" charset="0"/>
              <a:cs typeface="Arial" panose="020B0604020202020204" pitchFamily="34" charset="0"/>
            </a:endParaRPr>
          </a:p>
        </p:txBody>
      </p:sp>
    </p:spTree>
    <p:extLst>
      <p:ext uri="{BB962C8B-B14F-4D97-AF65-F5344CB8AC3E}">
        <p14:creationId xmlns:p14="http://schemas.microsoft.com/office/powerpoint/2010/main" val="4212614064"/>
      </p:ext>
    </p:extLst>
  </p:cSld>
  <p:clrMapOvr>
    <a:masterClrMapping/>
  </p:clrMapOvr>
</p:sld>
</file>

<file path=ppt/slides/slide4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C4F0CB54-470F-4CAA-ABAD-47C361B0B68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6DEA4C34-FF70-4777-9644-4633C4F55F4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4EAE4B3F-7F24-4350-BA17-79F2BDC5331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7F5C7802-8481-4411-B677-C13C4348F9C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6CB582DA-2F9A-4293-9017-571F4595F85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08085E5C-3260-4A7A-B2B7-0A47D418E63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5B10E949-9414-4F91-AB06-F491A121F53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5E3F1AB6-4AF0-4040-853A-734B7945C29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863EE5A7-9715-4022-8F1D-F8A988B1A80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A1DB3BA1-6CD9-4AFC-86B6-7A7D019FD1A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12AB7154-BA69-4D07-82BC-079088E3E5C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6276B75A-60EA-4DE4-83F2-9518A72EABA7}"/>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9905419A-67BB-4214-A46C-242CE305F770}"/>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711F349-90B9-4346-B239-595E5A5A91C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CD583517-5945-45CA-9155-8D3E94BD56B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C72F2461-98D5-4569-A237-9A8D486EA89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BD9EF96B-3F41-4E93-9970-AA54BB98C1F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58B3C2A2-63A1-477D-BFC6-295EBE5CED0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56F5CCA1-D3A9-4727-8A48-BDC5AADED2C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F4E716D0-0C85-4D74-8900-2490A8BCB15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73440C58-9DD6-497A-8581-95576A50D5A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57CC5D20-8B9D-42BA-BB06-25F47A12A1A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3EA3B2C1-692B-4684-866D-596EC98D35BC}"/>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49BF987C-112C-434A-ACC9-0C1535CB4BA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71001FC3-C7A7-43F8-80C4-1BD7081CE3B0}"/>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7039170A-25CE-4506-8CD2-1D519EAB4EF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9C831478-AE2A-4948-90D2-9A0345EDCD2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1B71392-354A-4CB1-BDFD-5A7284171BE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DAB4FDE2-FE90-4371-88D4-34CE700EB93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D675D308-75A4-4483-80CD-8BA64D1E179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9D6A828D-CBEB-4288-96BF-BE460931ECE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56D538C2-9D21-40D1-A1DF-B3DC4E603F5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A2A21750-1186-4D4D-ADE3-316FA51F976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B18ED6AD-C506-4A98-8268-394D71F22A5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C6C41E4B-C800-4E9D-B416-2E4C66B5DD1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A1422FBD-E790-4B81-8482-776D52D771B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D2E0117F-C76A-4995-88BD-EE5094791BC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2E14D074-54EA-42A0-80D3-BEC40E080771}"/>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AD156AD2-69F5-4E17-9903-35043252DC93}"/>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32AA443E-16A4-44F3-B0DB-5B9BD75FEF58}"/>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73670E50-FACD-47B3-88E9-E81285B82913}"/>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0BE89DB-EE34-43AC-97B8-03E29F0D3A2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Functional Ingredients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Fumed silica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SILCON-52</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D89CFB60-5859-4BD1-AF6E-1C4EEA343B9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8181A4EF-81BC-4AA4-A135-8869E012EA6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D2981396-0D08-4D7C-8EF9-ED0475AA277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94730B2E-017A-47F8-97F5-D137F7935D8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05289105-5790-4A81-8F3F-A8237F323C4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C884B76D-63B1-4A10-9BDE-8142213C3CA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C43CAC05-949B-41B4-97CB-A1050C4D95A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53E0DEC0-E476-49FC-B53B-58DC89043AE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350766FC-A370-4BF6-8CB5-C78ACCCDE758}"/>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4603EA44-D6AB-4CFE-AE33-CE74E525076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106F6827-D9CE-4668-9984-B33E22A3399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6B8F7DBD-B2E3-4AE4-A01E-43B9E023472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CE858336-0697-474F-8C3B-A0582A90706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831F16A-FE79-4A4E-8551-1961F235706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Glycidyl Ethers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C12-C14 AGE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3F572ADF-155C-4180-B1FB-9EC21EFE5AF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0C842420-9BCA-4103-8696-9C6B0B2B2AA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395AC8FB-7BB3-4AA6-929F-0BD8F495AE0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2926FD36-6CF5-4CD4-AA30-0F267DED12D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B4D06ECA-9006-43BE-ADA3-52BD6E4FAA9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4D67A351-CD34-4096-A48A-40804740FB3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5083D4C8-9D80-46DB-A3BB-4915D402FB9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C5BB616F-F6B6-4AC7-8CB8-4E849E936B0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440AFE68-190E-4292-B1F1-07413C6D736F}"/>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8895FC14-A7A4-4D4C-BF8C-77F7373AA5D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868B6718-8415-4A94-93AD-6156751A0E81}"/>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08F76DB7-C703-4924-AB51-06C94E7E469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57AC466D-FA61-45D0-B50D-93FAA4A3D8FF}"/>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652DD12-E9CA-4051-B346-1B8553697D9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Zinc Borate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716086A3-9A9F-4DC9-BCFF-FF0CAF09DC8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365EA1F1-5F6D-4550-8F5E-39C94419DBA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891463BC-1851-44DA-A6AD-740465DF053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0C7A82D1-4311-493A-A701-65D49724B8A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4BE03D3F-334C-43DF-B60A-C53CAE1A0D4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5EB0F3E2-3A4E-460D-8823-FE0ACF93E0B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8D4BD6AB-5EE8-401A-AA1D-CE4FF34203A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24990E70-A478-4982-A3AF-C4F328A5664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DC2160E4-08A2-4999-A4EE-B49828394859}"/>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45F52256-B50E-46F5-B9F3-F8092A820691}"/>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7B0B44EA-CEF7-47FA-B030-CE5934E6A6AD}"/>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E2BCA472-3BD8-4BFD-9B50-F6971EDB0C8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A66B4851-F3FC-4FFC-90EA-E9C5976EBB48}"/>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C63DFFD-074E-468C-9AF5-4CFC8D01A36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2-Hydroxyethyl methacrylate (HEMA)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2-Hydroxypropyl methacrylate (HPMA)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M-epsilon</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Diethylene glycol monovinyl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glycol monovinyl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 (Ethylene glycol) divinyl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Vinyl toluene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BDF08327-03D4-43F2-A063-5CA09604590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A6A6F328-02C7-4206-94E9-FAF93A5D8F1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32BFD947-C591-44BA-810A-AD14CB4CAF6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ADC23796-CD6E-4F86-8BD1-CEAB9A6B514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89EAC64F-E92D-4DFD-92F1-188F59A704D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827DB2ED-2DD0-41EF-8D04-92752AE3551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20F1DD5F-BD6C-4618-AD41-F7212324055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9C8E4A50-D54A-4F47-8F14-DFAC493502F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3DFD6257-5B43-4089-96E9-F1FC860360F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91F1E4B9-0F11-43C3-AA66-D7734505E3F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E68C3078-7D31-4D71-BF4D-14FFA67A0B01}"/>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D7ABFB33-C416-4AB7-AE48-455FDEBA95F8}"/>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42A7E803-CD59-4341-8935-5D3989E095D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FC1B1FB-190F-4217-9C1B-26B1D7370A2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Polycaprolactone polyol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26D76509-B445-4583-BA26-6D46B330B08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04B458D8-7AC2-4292-999E-83696669958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E2551C15-9E29-4356-9EDF-63DB4EF115A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AEEBC576-ECC7-4235-9FD2-36157772829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A6A7E703-9063-4E37-9209-E87504774B6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90C4AAB2-8ED3-40C4-B7A6-0B1BA55D415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86DBE719-B456-437C-91DF-86EF816145D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3E8BD4A0-423F-4425-9E02-D5D9C0A5C8A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0BC7D83C-852F-46E3-AD58-B048E5D39C1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CA33002C-6F90-497E-800F-DFB524F8792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ED8EC034-E83D-431B-ACDC-8F4AA9E09363}"/>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9E8F82C5-3F48-4D31-B276-706411B0296F}"/>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415E8F00-59AC-42FB-BA5B-FBD86ECA63F5}"/>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A737EFD-6620-453F-93B9-5CB021B0252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1,6 HDODGE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52EEAD56-B017-4BC3-B92D-67D3BC1D9F0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264408CE-A8DA-4438-98D0-26F4FF088AC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4530D9D8-6197-42A9-AAFA-B9523FB90E5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D78CBA5B-0940-42FD-B35F-5850BE2B862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0DFE3152-B6F2-496C-83EC-7A79A3B0487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38EFA28C-D7D9-45DC-AF56-EAF27770825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31FDC2FE-6936-4BC1-8138-DF92A91E5E8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D5717394-C0E0-4605-9253-5CD4245542F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7C11007C-0534-4BC5-A997-663DCAE2DFE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557AB3D5-CF22-48BF-81A4-D720ABCD0B1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8DD33B12-54A5-4FBE-B154-9CCAEC679F80}"/>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E238DF79-3511-404B-AE38-1D4B20A932C2}"/>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08818E9B-E781-488A-B7C1-371A6AD82CF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1A12424-3B2D-43E3-BD4B-5A4F546B958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4-Acryloylmorpholine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Acetylacetone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404CF63A-17FE-4623-832F-B6CCA727845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F373AE13-C7F5-4DEA-A0B1-9297EC161DB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4360C4F4-C445-4922-9F6A-BE885A336D5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760B0E26-B6F4-4FAC-B914-77D9035FACA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D0BEBE11-2C93-4A0E-8198-984527C3483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177D3B0D-4DF2-45D2-8FEE-E4C567D918A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CCE325E2-F153-4197-877A-23D316BD5A1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2A90453D-5519-47DF-8E3E-6758CADEDC5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44E1D5C6-2A40-4F46-A3F6-51579B7F143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1BB28C16-0275-4263-9FC4-6B205201507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DEF7EA56-9EAC-47C4-8795-A2F3AFF394A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945362E6-15E6-4F83-8999-22DB13818C6F}"/>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AA1B4383-7FEC-4FE1-BBF3-9573D2B2F0D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AD3F69E-C78C-4ADA-B66E-E3635BB4C81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FC7E04E-5683-52EC-9A5D-AD9726C3BDF3}"/>
              </a:ext>
            </a:extLst>
          </p:cNvPr>
          <p:cNvPicPr>
            <a:picLocks noChangeAspect="1"/>
          </p:cNvPicPr>
          <p:nvPr/>
        </p:nvPicPr>
        <p:blipFill rotWithShape="1">
          <a:blip r:embed="rId2">
            <a:extLst>
              <a:ext uri="{28A0092B-C50C-407E-A947-70E740481C1C}">
                <a14:useLocalDpi xmlns:a14="http://schemas.microsoft.com/office/drawing/2010/main" val="0"/>
              </a:ext>
            </a:extLst>
          </a:blip>
          <a:srcRect l="6708" t="11182" r="5023" b="3877"/>
          <a:stretch/>
        </p:blipFill>
        <p:spPr>
          <a:xfrm>
            <a:off x="0" y="339635"/>
            <a:ext cx="12192000" cy="6518365"/>
          </a:xfrm>
          <a:prstGeom prst="rect">
            <a:avLst/>
          </a:prstGeom>
        </p:spPr>
      </p:pic>
      <p:sp>
        <p:nvSpPr>
          <p:cNvPr id="5" name="TextBox 4">
            <a:extLst>
              <a:ext uri="{FF2B5EF4-FFF2-40B4-BE49-F238E27FC236}">
                <a16:creationId xmlns:a16="http://schemas.microsoft.com/office/drawing/2014/main" id="{AD68A7A7-5FB9-E746-5AF4-F988460C5C8D}"/>
              </a:ext>
            </a:extLst>
          </p:cNvPr>
          <p:cNvSpPr txBox="1"/>
          <p:nvPr/>
        </p:nvSpPr>
        <p:spPr>
          <a:xfrm>
            <a:off x="6343650" y="5872034"/>
            <a:ext cx="5448300" cy="646331"/>
          </a:xfrm>
          <a:prstGeom prst="rect">
            <a:avLst/>
          </a:prstGeom>
          <a:noFill/>
        </p:spPr>
        <p:txBody>
          <a:bodyPr wrap="square" rtlCol="0">
            <a:spAutoFit/>
          </a:bodyPr>
          <a:lstStyle/>
          <a:p>
            <a:r>
              <a:rPr lang="en-IN" sz="3600" dirty="0">
                <a:latin typeface="Futura Bk BT" panose="020B0502020204020303" pitchFamily="34" charset="0"/>
              </a:rPr>
              <a:t>OUR GLOBAL PRESENCE</a:t>
            </a:r>
          </a:p>
        </p:txBody>
      </p:sp>
      <p:pic>
        <p:nvPicPr>
          <p:cNvPr id="6" name="Picture 5">
            <a:extLst>
              <a:ext uri="{FF2B5EF4-FFF2-40B4-BE49-F238E27FC236}">
                <a16:creationId xmlns:a16="http://schemas.microsoft.com/office/drawing/2014/main" id="{957AE426-C01D-747B-F737-E7AA02C30F69}"/>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2643614" y="3490076"/>
            <a:ext cx="139120" cy="145181"/>
          </a:xfrm>
          <a:prstGeom prst="rect">
            <a:avLst/>
          </a:prstGeom>
        </p:spPr>
      </p:pic>
      <p:pic>
        <p:nvPicPr>
          <p:cNvPr id="7" name="Picture 6">
            <a:extLst>
              <a:ext uri="{FF2B5EF4-FFF2-40B4-BE49-F238E27FC236}">
                <a16:creationId xmlns:a16="http://schemas.microsoft.com/office/drawing/2014/main" id="{B6F0A17A-D09E-5C49-C76E-BC76ED737BB2}"/>
              </a:ext>
            </a:extLst>
          </p:cNvPr>
          <p:cNvPicPr>
            <a:picLocks noChangeAspect="1"/>
          </p:cNvPicPr>
          <p:nvPr/>
        </p:nvPicPr>
        <p:blipFill rotWithShape="1">
          <a:blip r:embed="rId3">
            <a:extLst>
              <a:ext uri="{28A0092B-C50C-407E-A947-70E740481C1C}">
                <a14:useLocalDpi xmlns:a14="http://schemas.microsoft.com/office/drawing/2010/main" val="0"/>
              </a:ext>
            </a:extLst>
          </a:blip>
          <a:srcRect l="51264" t="70102" r="40350" b="13019"/>
          <a:stretch/>
        </p:blipFill>
        <p:spPr>
          <a:xfrm>
            <a:off x="3585477" y="3763504"/>
            <a:ext cx="72123" cy="145181"/>
          </a:xfrm>
          <a:prstGeom prst="rect">
            <a:avLst/>
          </a:prstGeom>
        </p:spPr>
      </p:pic>
      <p:pic>
        <p:nvPicPr>
          <p:cNvPr id="8" name="Picture 7">
            <a:extLst>
              <a:ext uri="{FF2B5EF4-FFF2-40B4-BE49-F238E27FC236}">
                <a16:creationId xmlns:a16="http://schemas.microsoft.com/office/drawing/2014/main" id="{56C34BCA-369F-6741-C496-A710BE9F24F5}"/>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6984088" y="3810000"/>
            <a:ext cx="139120" cy="145181"/>
          </a:xfrm>
          <a:prstGeom prst="rect">
            <a:avLst/>
          </a:prstGeom>
        </p:spPr>
      </p:pic>
      <p:pic>
        <p:nvPicPr>
          <p:cNvPr id="9" name="Picture 8">
            <a:extLst>
              <a:ext uri="{FF2B5EF4-FFF2-40B4-BE49-F238E27FC236}">
                <a16:creationId xmlns:a16="http://schemas.microsoft.com/office/drawing/2014/main" id="{CA7CC5DA-49DE-1AE4-E152-0376902C17DA}"/>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750635" y="3519648"/>
            <a:ext cx="139120" cy="145181"/>
          </a:xfrm>
          <a:prstGeom prst="rect">
            <a:avLst/>
          </a:prstGeom>
        </p:spPr>
      </p:pic>
      <p:pic>
        <p:nvPicPr>
          <p:cNvPr id="10" name="Picture 9">
            <a:extLst>
              <a:ext uri="{FF2B5EF4-FFF2-40B4-BE49-F238E27FC236}">
                <a16:creationId xmlns:a16="http://schemas.microsoft.com/office/drawing/2014/main" id="{8DF84C6A-BC85-97C9-F014-4CD2511E435E}"/>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273699" y="3239870"/>
            <a:ext cx="139120" cy="145181"/>
          </a:xfrm>
          <a:prstGeom prst="rect">
            <a:avLst/>
          </a:prstGeom>
        </p:spPr>
      </p:pic>
      <p:pic>
        <p:nvPicPr>
          <p:cNvPr id="11" name="Picture 10">
            <a:extLst>
              <a:ext uri="{FF2B5EF4-FFF2-40B4-BE49-F238E27FC236}">
                <a16:creationId xmlns:a16="http://schemas.microsoft.com/office/drawing/2014/main" id="{BB57FF16-93A0-9143-D77A-7ABBD95A7FBC}"/>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158699" y="3420549"/>
            <a:ext cx="139120" cy="145181"/>
          </a:xfrm>
          <a:prstGeom prst="rect">
            <a:avLst/>
          </a:prstGeom>
        </p:spPr>
      </p:pic>
      <p:pic>
        <p:nvPicPr>
          <p:cNvPr id="12" name="Picture 11">
            <a:extLst>
              <a:ext uri="{FF2B5EF4-FFF2-40B4-BE49-F238E27FC236}">
                <a16:creationId xmlns:a16="http://schemas.microsoft.com/office/drawing/2014/main" id="{C0F9E16F-5612-F259-94B8-11FF483D295E}"/>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089139" y="3283819"/>
            <a:ext cx="139120" cy="145181"/>
          </a:xfrm>
          <a:prstGeom prst="rect">
            <a:avLst/>
          </a:prstGeom>
        </p:spPr>
      </p:pic>
      <p:pic>
        <p:nvPicPr>
          <p:cNvPr id="13" name="Picture 12">
            <a:extLst>
              <a:ext uri="{FF2B5EF4-FFF2-40B4-BE49-F238E27FC236}">
                <a16:creationId xmlns:a16="http://schemas.microsoft.com/office/drawing/2014/main" id="{A10C26AC-D5D2-8CCE-D49E-F37D53FC79C6}"/>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931528" y="3420548"/>
            <a:ext cx="139120" cy="145181"/>
          </a:xfrm>
          <a:prstGeom prst="rect">
            <a:avLst/>
          </a:prstGeom>
        </p:spPr>
      </p:pic>
      <p:pic>
        <p:nvPicPr>
          <p:cNvPr id="14" name="Picture 13">
            <a:extLst>
              <a:ext uri="{FF2B5EF4-FFF2-40B4-BE49-F238E27FC236}">
                <a16:creationId xmlns:a16="http://schemas.microsoft.com/office/drawing/2014/main" id="{52AC5EA6-C6FA-90F9-2234-DB73E6A30E32}"/>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836434" y="3283818"/>
            <a:ext cx="139120" cy="145181"/>
          </a:xfrm>
          <a:prstGeom prst="rect">
            <a:avLst/>
          </a:prstGeom>
        </p:spPr>
      </p:pic>
      <p:pic>
        <p:nvPicPr>
          <p:cNvPr id="15" name="Picture 14">
            <a:extLst>
              <a:ext uri="{FF2B5EF4-FFF2-40B4-BE49-F238E27FC236}">
                <a16:creationId xmlns:a16="http://schemas.microsoft.com/office/drawing/2014/main" id="{900EB5B5-2C8D-4EE6-7DA7-E1CDF0E4F654}"/>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8100697" y="3690914"/>
            <a:ext cx="139120" cy="145181"/>
          </a:xfrm>
          <a:prstGeom prst="rect">
            <a:avLst/>
          </a:prstGeom>
        </p:spPr>
      </p:pic>
      <p:pic>
        <p:nvPicPr>
          <p:cNvPr id="16" name="Picture 15">
            <a:extLst>
              <a:ext uri="{FF2B5EF4-FFF2-40B4-BE49-F238E27FC236}">
                <a16:creationId xmlns:a16="http://schemas.microsoft.com/office/drawing/2014/main" id="{C91C598B-6DD1-A9B6-B865-4CCEE010D4E4}"/>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3238498" y="4629207"/>
            <a:ext cx="139120" cy="145181"/>
          </a:xfrm>
          <a:prstGeom prst="rect">
            <a:avLst/>
          </a:prstGeom>
        </p:spPr>
      </p:pic>
      <p:pic>
        <p:nvPicPr>
          <p:cNvPr id="17" name="Picture 16">
            <a:extLst>
              <a:ext uri="{FF2B5EF4-FFF2-40B4-BE49-F238E27FC236}">
                <a16:creationId xmlns:a16="http://schemas.microsoft.com/office/drawing/2014/main" id="{09DCE64F-3628-3120-DCE6-368AB5FCEF81}"/>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5416"/>
          <a:stretch/>
        </p:blipFill>
        <p:spPr>
          <a:xfrm>
            <a:off x="2397624" y="2221962"/>
            <a:ext cx="100461" cy="124569"/>
          </a:xfrm>
          <a:prstGeom prst="rect">
            <a:avLst/>
          </a:prstGeom>
        </p:spPr>
      </p:pic>
      <p:pic>
        <p:nvPicPr>
          <p:cNvPr id="18" name="Picture 17">
            <a:extLst>
              <a:ext uri="{FF2B5EF4-FFF2-40B4-BE49-F238E27FC236}">
                <a16:creationId xmlns:a16="http://schemas.microsoft.com/office/drawing/2014/main" id="{A754573A-8A04-0F3F-AC9D-C4BC339498E8}"/>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2622012"/>
            <a:ext cx="100461" cy="145181"/>
          </a:xfrm>
          <a:prstGeom prst="rect">
            <a:avLst/>
          </a:prstGeom>
        </p:spPr>
      </p:pic>
      <p:pic>
        <p:nvPicPr>
          <p:cNvPr id="19" name="Picture 18">
            <a:extLst>
              <a:ext uri="{FF2B5EF4-FFF2-40B4-BE49-F238E27FC236}">
                <a16:creationId xmlns:a16="http://schemas.microsoft.com/office/drawing/2014/main" id="{5EF84823-B8B0-09AA-55E4-26CF389D0D87}"/>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2269455"/>
            <a:ext cx="100461" cy="145181"/>
          </a:xfrm>
          <a:prstGeom prst="rect">
            <a:avLst/>
          </a:prstGeom>
        </p:spPr>
      </p:pic>
      <p:pic>
        <p:nvPicPr>
          <p:cNvPr id="20" name="Picture 19">
            <a:extLst>
              <a:ext uri="{FF2B5EF4-FFF2-40B4-BE49-F238E27FC236}">
                <a16:creationId xmlns:a16="http://schemas.microsoft.com/office/drawing/2014/main" id="{E280B890-F2BC-3E32-EBCF-6AC1B4276988}"/>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1910221"/>
            <a:ext cx="100461" cy="145181"/>
          </a:xfrm>
          <a:prstGeom prst="rect">
            <a:avLst/>
          </a:prstGeom>
        </p:spPr>
      </p:pic>
      <p:pic>
        <p:nvPicPr>
          <p:cNvPr id="21" name="Picture 20">
            <a:extLst>
              <a:ext uri="{FF2B5EF4-FFF2-40B4-BE49-F238E27FC236}">
                <a16:creationId xmlns:a16="http://schemas.microsoft.com/office/drawing/2014/main" id="{8A6BD372-B7E8-FA1B-01DA-FF37CBDFC061}"/>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1542205"/>
            <a:ext cx="100461" cy="145181"/>
          </a:xfrm>
          <a:prstGeom prst="rect">
            <a:avLst/>
          </a:prstGeom>
        </p:spPr>
      </p:pic>
      <p:pic>
        <p:nvPicPr>
          <p:cNvPr id="22" name="Picture 21">
            <a:extLst>
              <a:ext uri="{FF2B5EF4-FFF2-40B4-BE49-F238E27FC236}">
                <a16:creationId xmlns:a16="http://schemas.microsoft.com/office/drawing/2014/main" id="{77ABCAE3-FC07-0C00-91C5-F04DE7A87ACD}"/>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1" r="39912" b="15795"/>
          <a:stretch/>
        </p:blipFill>
        <p:spPr>
          <a:xfrm>
            <a:off x="4631237" y="1167164"/>
            <a:ext cx="100461" cy="121303"/>
          </a:xfrm>
          <a:prstGeom prst="rect">
            <a:avLst/>
          </a:prstGeom>
        </p:spPr>
      </p:pic>
      <p:pic>
        <p:nvPicPr>
          <p:cNvPr id="23" name="Picture 22">
            <a:extLst>
              <a:ext uri="{FF2B5EF4-FFF2-40B4-BE49-F238E27FC236}">
                <a16:creationId xmlns:a16="http://schemas.microsoft.com/office/drawing/2014/main" id="{E260BBE3-8187-E51E-ADB2-BE26A417D782}"/>
              </a:ext>
            </a:extLst>
          </p:cNvPr>
          <p:cNvPicPr>
            <a:picLocks noChangeAspect="1"/>
          </p:cNvPicPr>
          <p:nvPr/>
        </p:nvPicPr>
        <p:blipFill rotWithShape="1">
          <a:blip r:embed="rId3">
            <a:extLst>
              <a:ext uri="{28A0092B-C50C-407E-A947-70E740481C1C}">
                <a14:useLocalDpi xmlns:a14="http://schemas.microsoft.com/office/drawing/2010/main" val="0"/>
              </a:ext>
            </a:extLst>
          </a:blip>
          <a:srcRect l="51293" t="70102" r="35417" b="13019"/>
          <a:stretch/>
        </p:blipFill>
        <p:spPr>
          <a:xfrm>
            <a:off x="6130343" y="2426749"/>
            <a:ext cx="114301" cy="145181"/>
          </a:xfrm>
          <a:prstGeom prst="rect">
            <a:avLst/>
          </a:prstGeom>
        </p:spPr>
      </p:pic>
      <p:pic>
        <p:nvPicPr>
          <p:cNvPr id="24" name="Picture 23">
            <a:extLst>
              <a:ext uri="{FF2B5EF4-FFF2-40B4-BE49-F238E27FC236}">
                <a16:creationId xmlns:a16="http://schemas.microsoft.com/office/drawing/2014/main" id="{49F2D878-8607-BA82-F58C-063AEEABC25E}"/>
              </a:ext>
            </a:extLst>
          </p:cNvPr>
          <p:cNvPicPr>
            <a:picLocks noChangeAspect="1"/>
          </p:cNvPicPr>
          <p:nvPr/>
        </p:nvPicPr>
        <p:blipFill rotWithShape="1">
          <a:blip r:embed="rId3">
            <a:extLst>
              <a:ext uri="{28A0092B-C50C-407E-A947-70E740481C1C}">
                <a14:useLocalDpi xmlns:a14="http://schemas.microsoft.com/office/drawing/2010/main" val="0"/>
              </a:ext>
            </a:extLst>
          </a:blip>
          <a:srcRect l="51215" t="73563" r="40099" b="17453"/>
          <a:stretch/>
        </p:blipFill>
        <p:spPr>
          <a:xfrm>
            <a:off x="7557323" y="4870790"/>
            <a:ext cx="74698" cy="77273"/>
          </a:xfrm>
          <a:prstGeom prst="rect">
            <a:avLst/>
          </a:prstGeom>
        </p:spPr>
      </p:pic>
      <p:pic>
        <p:nvPicPr>
          <p:cNvPr id="25" name="Picture 24">
            <a:extLst>
              <a:ext uri="{FF2B5EF4-FFF2-40B4-BE49-F238E27FC236}">
                <a16:creationId xmlns:a16="http://schemas.microsoft.com/office/drawing/2014/main" id="{BAC38F1D-657D-757C-2400-10C9E6CE2426}"/>
              </a:ext>
            </a:extLst>
          </p:cNvPr>
          <p:cNvPicPr>
            <a:picLocks noChangeAspect="1"/>
          </p:cNvPicPr>
          <p:nvPr/>
        </p:nvPicPr>
        <p:blipFill rotWithShape="1">
          <a:blip r:embed="rId3">
            <a:extLst>
              <a:ext uri="{28A0092B-C50C-407E-A947-70E740481C1C}">
                <a14:useLocalDpi xmlns:a14="http://schemas.microsoft.com/office/drawing/2010/main" val="0"/>
              </a:ext>
            </a:extLst>
          </a:blip>
          <a:srcRect l="51419" t="73388" r="40195" b="17628"/>
          <a:stretch/>
        </p:blipFill>
        <p:spPr>
          <a:xfrm>
            <a:off x="7987477" y="4584879"/>
            <a:ext cx="72122" cy="77273"/>
          </a:xfrm>
          <a:prstGeom prst="rect">
            <a:avLst/>
          </a:prstGeom>
        </p:spPr>
      </p:pic>
      <p:cxnSp>
        <p:nvCxnSpPr>
          <p:cNvPr id="26" name="Connector: Elbow 25">
            <a:extLst>
              <a:ext uri="{FF2B5EF4-FFF2-40B4-BE49-F238E27FC236}">
                <a16:creationId xmlns:a16="http://schemas.microsoft.com/office/drawing/2014/main" id="{735112F2-AA05-B95D-E605-2A2DBC460431}"/>
              </a:ext>
            </a:extLst>
          </p:cNvPr>
          <p:cNvCxnSpPr>
            <a:cxnSpLocks/>
            <a:stCxn id="14" idx="0"/>
            <a:endCxn id="18" idx="3"/>
          </p:cNvCxnSpPr>
          <p:nvPr/>
        </p:nvCxnSpPr>
        <p:spPr>
          <a:xfrm rot="16200000" flipV="1">
            <a:off x="4524239" y="2902063"/>
            <a:ext cx="589215" cy="174296"/>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7211F5FD-83EB-8019-0B56-912DB0C185C0}"/>
              </a:ext>
            </a:extLst>
          </p:cNvPr>
          <p:cNvCxnSpPr>
            <a:cxnSpLocks/>
            <a:stCxn id="15" idx="2"/>
            <a:endCxn id="25" idx="3"/>
          </p:cNvCxnSpPr>
          <p:nvPr/>
        </p:nvCxnSpPr>
        <p:spPr>
          <a:xfrm rot="5400000">
            <a:off x="7721218" y="4174476"/>
            <a:ext cx="787421" cy="110658"/>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8" name="Connector: Elbow 27">
            <a:extLst>
              <a:ext uri="{FF2B5EF4-FFF2-40B4-BE49-F238E27FC236}">
                <a16:creationId xmlns:a16="http://schemas.microsoft.com/office/drawing/2014/main" id="{DE466C7F-95D3-2DBC-1580-12ABF618A747}"/>
              </a:ext>
            </a:extLst>
          </p:cNvPr>
          <p:cNvCxnSpPr>
            <a:cxnSpLocks/>
            <a:stCxn id="8" idx="2"/>
            <a:endCxn id="24" idx="1"/>
          </p:cNvCxnSpPr>
          <p:nvPr/>
        </p:nvCxnSpPr>
        <p:spPr>
          <a:xfrm rot="16200000" flipH="1">
            <a:off x="6828362" y="4180466"/>
            <a:ext cx="954246" cy="503675"/>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9" name="Connector: Elbow 28">
            <a:extLst>
              <a:ext uri="{FF2B5EF4-FFF2-40B4-BE49-F238E27FC236}">
                <a16:creationId xmlns:a16="http://schemas.microsoft.com/office/drawing/2014/main" id="{81157E17-A965-6AFB-FE5D-439999E18D69}"/>
              </a:ext>
            </a:extLst>
          </p:cNvPr>
          <p:cNvCxnSpPr>
            <a:cxnSpLocks/>
            <a:stCxn id="9" idx="0"/>
            <a:endCxn id="23" idx="1"/>
          </p:cNvCxnSpPr>
          <p:nvPr/>
        </p:nvCxnSpPr>
        <p:spPr>
          <a:xfrm rot="5400000" flipH="1" flipV="1">
            <a:off x="5465115" y="2854420"/>
            <a:ext cx="1020308" cy="310148"/>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1B244650-0CF5-15F6-57EA-4F23F8B1D567}"/>
              </a:ext>
            </a:extLst>
          </p:cNvPr>
          <p:cNvCxnSpPr>
            <a:cxnSpLocks/>
            <a:stCxn id="13" idx="0"/>
            <a:endCxn id="19" idx="3"/>
          </p:cNvCxnSpPr>
          <p:nvPr/>
        </p:nvCxnSpPr>
        <p:spPr>
          <a:xfrm rot="16200000" flipV="1">
            <a:off x="4327142" y="2746602"/>
            <a:ext cx="1078502" cy="269390"/>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85F5C5D1-A633-470E-03E7-C2871E3E5285}"/>
              </a:ext>
            </a:extLst>
          </p:cNvPr>
          <p:cNvCxnSpPr>
            <a:cxnSpLocks/>
            <a:stCxn id="12" idx="0"/>
            <a:endCxn id="20" idx="3"/>
          </p:cNvCxnSpPr>
          <p:nvPr/>
        </p:nvCxnSpPr>
        <p:spPr>
          <a:xfrm rot="16200000" flipV="1">
            <a:off x="4294696" y="2419815"/>
            <a:ext cx="1301007" cy="42700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E75537B5-02DB-DC49-F572-3CCFC75B8636}"/>
              </a:ext>
            </a:extLst>
          </p:cNvPr>
          <p:cNvCxnSpPr>
            <a:cxnSpLocks/>
            <a:stCxn id="11" idx="0"/>
            <a:endCxn id="21" idx="3"/>
          </p:cNvCxnSpPr>
          <p:nvPr/>
        </p:nvCxnSpPr>
        <p:spPr>
          <a:xfrm rot="16200000" flipV="1">
            <a:off x="4077103" y="2269392"/>
            <a:ext cx="1805753" cy="49656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FA61DBA1-062F-D12B-D82F-A8F972201343}"/>
              </a:ext>
            </a:extLst>
          </p:cNvPr>
          <p:cNvCxnSpPr>
            <a:cxnSpLocks/>
            <a:stCxn id="10" idx="0"/>
            <a:endCxn id="22" idx="3"/>
          </p:cNvCxnSpPr>
          <p:nvPr/>
        </p:nvCxnSpPr>
        <p:spPr>
          <a:xfrm rot="16200000" flipV="1">
            <a:off x="4031452" y="1928062"/>
            <a:ext cx="2012054" cy="61156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7E0C8649-FCB5-DC7E-7845-92F6478ECE8F}"/>
              </a:ext>
            </a:extLst>
          </p:cNvPr>
          <p:cNvCxnSpPr>
            <a:cxnSpLocks/>
            <a:stCxn id="6" idx="0"/>
            <a:endCxn id="17" idx="3"/>
          </p:cNvCxnSpPr>
          <p:nvPr/>
        </p:nvCxnSpPr>
        <p:spPr>
          <a:xfrm rot="16200000" flipV="1">
            <a:off x="2002716" y="2779617"/>
            <a:ext cx="1205829" cy="215089"/>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ACE917C5-B0FA-C23A-630F-C9ECFF7FF8AD}"/>
              </a:ext>
            </a:extLst>
          </p:cNvPr>
          <p:cNvCxnSpPr>
            <a:cxnSpLocks/>
            <a:stCxn id="16" idx="0"/>
            <a:endCxn id="7" idx="1"/>
          </p:cNvCxnSpPr>
          <p:nvPr/>
        </p:nvCxnSpPr>
        <p:spPr>
          <a:xfrm rot="5400000" flipH="1" flipV="1">
            <a:off x="3050211" y="4093942"/>
            <a:ext cx="793112" cy="277419"/>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7DF50308-A097-598E-80C6-7A8717CF7134}"/>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565143" y="3557530"/>
            <a:ext cx="203669" cy="172246"/>
          </a:xfrm>
          <a:prstGeom prst="rect">
            <a:avLst/>
          </a:prstGeom>
        </p:spPr>
      </p:pic>
      <p:pic>
        <p:nvPicPr>
          <p:cNvPr id="38" name="Picture 37">
            <a:extLst>
              <a:ext uri="{FF2B5EF4-FFF2-40B4-BE49-F238E27FC236}">
                <a16:creationId xmlns:a16="http://schemas.microsoft.com/office/drawing/2014/main" id="{74F18D1A-34ED-A4DA-E869-6E66ECD13EF9}"/>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602521"/>
            <a:ext cx="74975" cy="76179"/>
          </a:xfrm>
          <a:prstGeom prst="rect">
            <a:avLst/>
          </a:prstGeom>
        </p:spPr>
      </p:pic>
      <p:pic>
        <p:nvPicPr>
          <p:cNvPr id="39" name="Picture 38">
            <a:extLst>
              <a:ext uri="{FF2B5EF4-FFF2-40B4-BE49-F238E27FC236}">
                <a16:creationId xmlns:a16="http://schemas.microsoft.com/office/drawing/2014/main" id="{3F80EB75-BCB8-ADE9-50E9-AE3EAAE5C914}"/>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326044" y="3604791"/>
            <a:ext cx="203669" cy="172246"/>
          </a:xfrm>
          <a:prstGeom prst="rect">
            <a:avLst/>
          </a:prstGeom>
        </p:spPr>
      </p:pic>
      <p:pic>
        <p:nvPicPr>
          <p:cNvPr id="40" name="Picture 39">
            <a:extLst>
              <a:ext uri="{FF2B5EF4-FFF2-40B4-BE49-F238E27FC236}">
                <a16:creationId xmlns:a16="http://schemas.microsoft.com/office/drawing/2014/main" id="{462F95E7-7E55-4210-9FA0-1ACA6D72239F}"/>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290045" y="3877595"/>
            <a:ext cx="203669" cy="172246"/>
          </a:xfrm>
          <a:prstGeom prst="rect">
            <a:avLst/>
          </a:prstGeom>
        </p:spPr>
      </p:pic>
      <p:cxnSp>
        <p:nvCxnSpPr>
          <p:cNvPr id="41" name="Straight Connector 40">
            <a:extLst>
              <a:ext uri="{FF2B5EF4-FFF2-40B4-BE49-F238E27FC236}">
                <a16:creationId xmlns:a16="http://schemas.microsoft.com/office/drawing/2014/main" id="{4BADDA73-C8B3-DDB6-C160-E3D0A87DDFAF}"/>
              </a:ext>
            </a:extLst>
          </p:cNvPr>
          <p:cNvCxnSpPr>
            <a:cxnSpLocks/>
            <a:stCxn id="36" idx="3"/>
            <a:endCxn id="38" idx="1"/>
          </p:cNvCxnSpPr>
          <p:nvPr/>
        </p:nvCxnSpPr>
        <p:spPr>
          <a:xfrm flipV="1">
            <a:off x="8768812" y="3640611"/>
            <a:ext cx="508515" cy="30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2455FD2A-2640-FAA5-E10B-750F840F293F}"/>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373552"/>
            <a:ext cx="74975" cy="76179"/>
          </a:xfrm>
          <a:prstGeom prst="rect">
            <a:avLst/>
          </a:prstGeom>
        </p:spPr>
      </p:pic>
      <p:pic>
        <p:nvPicPr>
          <p:cNvPr id="43" name="Picture 42">
            <a:extLst>
              <a:ext uri="{FF2B5EF4-FFF2-40B4-BE49-F238E27FC236}">
                <a16:creationId xmlns:a16="http://schemas.microsoft.com/office/drawing/2014/main" id="{CDF4614A-F539-94D2-B055-28842F8287F7}"/>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921226"/>
            <a:ext cx="74975" cy="76179"/>
          </a:xfrm>
          <a:prstGeom prst="rect">
            <a:avLst/>
          </a:prstGeom>
        </p:spPr>
      </p:pic>
      <p:cxnSp>
        <p:nvCxnSpPr>
          <p:cNvPr id="44" name="Straight Connector 43">
            <a:extLst>
              <a:ext uri="{FF2B5EF4-FFF2-40B4-BE49-F238E27FC236}">
                <a16:creationId xmlns:a16="http://schemas.microsoft.com/office/drawing/2014/main" id="{D4AC3C8A-1DDD-A6B5-4E24-DCED008CF2E2}"/>
              </a:ext>
            </a:extLst>
          </p:cNvPr>
          <p:cNvCxnSpPr>
            <a:cxnSpLocks/>
            <a:stCxn id="40" idx="3"/>
            <a:endCxn id="43" idx="1"/>
          </p:cNvCxnSpPr>
          <p:nvPr/>
        </p:nvCxnSpPr>
        <p:spPr>
          <a:xfrm flipV="1">
            <a:off x="8493714" y="3959316"/>
            <a:ext cx="783613" cy="440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ctor: Elbow 44">
            <a:extLst>
              <a:ext uri="{FF2B5EF4-FFF2-40B4-BE49-F238E27FC236}">
                <a16:creationId xmlns:a16="http://schemas.microsoft.com/office/drawing/2014/main" id="{656D18F9-BA59-757D-4F56-DE3453AA6C37}"/>
              </a:ext>
            </a:extLst>
          </p:cNvPr>
          <p:cNvCxnSpPr>
            <a:cxnSpLocks/>
            <a:stCxn id="39" idx="0"/>
            <a:endCxn id="42" idx="1"/>
          </p:cNvCxnSpPr>
          <p:nvPr/>
        </p:nvCxnSpPr>
        <p:spPr>
          <a:xfrm rot="5400000" flipH="1" flipV="1">
            <a:off x="8756029" y="3083493"/>
            <a:ext cx="193149" cy="849448"/>
          </a:xfrm>
          <a:prstGeom prst="bentConnector2">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94D30955-4856-CACD-F1A0-5E7F08269E48}"/>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38178" y="75145"/>
            <a:ext cx="1007850" cy="937690"/>
          </a:xfrm>
          <a:prstGeom prst="rect">
            <a:avLst/>
          </a:prstGeom>
        </p:spPr>
      </p:pic>
      <p:pic>
        <p:nvPicPr>
          <p:cNvPr id="47" name="Picture 46">
            <a:extLst>
              <a:ext uri="{FF2B5EF4-FFF2-40B4-BE49-F238E27FC236}">
                <a16:creationId xmlns:a16="http://schemas.microsoft.com/office/drawing/2014/main" id="{7A76725D-0F78-5033-0579-9D505FC808EB}"/>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204123" y="3752162"/>
            <a:ext cx="102920" cy="115676"/>
          </a:xfrm>
          <a:prstGeom prst="rect">
            <a:avLst/>
          </a:prstGeom>
        </p:spPr>
      </p:pic>
      <p:pic>
        <p:nvPicPr>
          <p:cNvPr id="48" name="Picture 47">
            <a:extLst>
              <a:ext uri="{FF2B5EF4-FFF2-40B4-BE49-F238E27FC236}">
                <a16:creationId xmlns:a16="http://schemas.microsoft.com/office/drawing/2014/main" id="{16B737B9-745F-66F7-1856-787126FF2FDE}"/>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136897" y="3626729"/>
            <a:ext cx="102920" cy="115676"/>
          </a:xfrm>
          <a:prstGeom prst="rect">
            <a:avLst/>
          </a:prstGeom>
        </p:spPr>
      </p:pic>
      <p:pic>
        <p:nvPicPr>
          <p:cNvPr id="49" name="Picture 48">
            <a:extLst>
              <a:ext uri="{FF2B5EF4-FFF2-40B4-BE49-F238E27FC236}">
                <a16:creationId xmlns:a16="http://schemas.microsoft.com/office/drawing/2014/main" id="{33B9E9A9-E42C-B932-B707-6183F3496212}"/>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024477" y="3665480"/>
            <a:ext cx="102920" cy="115676"/>
          </a:xfrm>
          <a:prstGeom prst="rect">
            <a:avLst/>
          </a:prstGeom>
        </p:spPr>
      </p:pic>
      <p:pic>
        <p:nvPicPr>
          <p:cNvPr id="50" name="Picture 49">
            <a:extLst>
              <a:ext uri="{FF2B5EF4-FFF2-40B4-BE49-F238E27FC236}">
                <a16:creationId xmlns:a16="http://schemas.microsoft.com/office/drawing/2014/main" id="{74EFF67A-5BFD-B8DB-62BD-9D2AC81BB15F}"/>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38178" y="1084628"/>
            <a:ext cx="1007850" cy="937690"/>
          </a:xfrm>
          <a:prstGeom prst="rect">
            <a:avLst/>
          </a:prstGeom>
        </p:spPr>
      </p:pic>
      <p:pic>
        <p:nvPicPr>
          <p:cNvPr id="51" name="Picture 50">
            <a:extLst>
              <a:ext uri="{FF2B5EF4-FFF2-40B4-BE49-F238E27FC236}">
                <a16:creationId xmlns:a16="http://schemas.microsoft.com/office/drawing/2014/main" id="{41A7F370-624C-9657-EF7B-B32369068177}"/>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29713" y="2081875"/>
            <a:ext cx="1007850" cy="937691"/>
          </a:xfrm>
          <a:prstGeom prst="rect">
            <a:avLst/>
          </a:prstGeom>
        </p:spPr>
      </p:pic>
      <p:cxnSp>
        <p:nvCxnSpPr>
          <p:cNvPr id="52" name="Connector: Elbow 51">
            <a:extLst>
              <a:ext uri="{FF2B5EF4-FFF2-40B4-BE49-F238E27FC236}">
                <a16:creationId xmlns:a16="http://schemas.microsoft.com/office/drawing/2014/main" id="{EFF1D14C-24EA-C8A3-A182-515A92955DAE}"/>
              </a:ext>
            </a:extLst>
          </p:cNvPr>
          <p:cNvCxnSpPr>
            <a:cxnSpLocks/>
            <a:stCxn id="46" idx="1"/>
            <a:endCxn id="49" idx="0"/>
          </p:cNvCxnSpPr>
          <p:nvPr/>
        </p:nvCxnSpPr>
        <p:spPr>
          <a:xfrm rot="10800000" flipV="1">
            <a:off x="8075938" y="543990"/>
            <a:ext cx="462241" cy="3121490"/>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E0FD1CB8-31F0-33B4-D7DE-88DD22491B89}"/>
              </a:ext>
            </a:extLst>
          </p:cNvPr>
          <p:cNvCxnSpPr>
            <a:cxnSpLocks/>
            <a:stCxn id="50" idx="1"/>
            <a:endCxn id="48" idx="0"/>
          </p:cNvCxnSpPr>
          <p:nvPr/>
        </p:nvCxnSpPr>
        <p:spPr>
          <a:xfrm rot="10800000" flipV="1">
            <a:off x="8188358" y="1553473"/>
            <a:ext cx="349821" cy="2073256"/>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F573F9CD-97B7-69CA-DFD5-5978FD8D5FC0}"/>
              </a:ext>
            </a:extLst>
          </p:cNvPr>
          <p:cNvCxnSpPr>
            <a:cxnSpLocks/>
            <a:stCxn id="51" idx="1"/>
            <a:endCxn id="47" idx="0"/>
          </p:cNvCxnSpPr>
          <p:nvPr/>
        </p:nvCxnSpPr>
        <p:spPr>
          <a:xfrm rot="10800000" flipV="1">
            <a:off x="8255583" y="2550720"/>
            <a:ext cx="274130" cy="1201441"/>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BF4F922D-E580-CCF7-EABB-B09A3EA3608E}"/>
              </a:ext>
            </a:extLst>
          </p:cNvPr>
          <p:cNvSpPr txBox="1"/>
          <p:nvPr/>
        </p:nvSpPr>
        <p:spPr>
          <a:xfrm>
            <a:off x="3585477" y="1113719"/>
            <a:ext cx="896079"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Germany</a:t>
            </a:r>
          </a:p>
        </p:txBody>
      </p:sp>
      <p:sp>
        <p:nvSpPr>
          <p:cNvPr id="56" name="TextBox 55">
            <a:extLst>
              <a:ext uri="{FF2B5EF4-FFF2-40B4-BE49-F238E27FC236}">
                <a16:creationId xmlns:a16="http://schemas.microsoft.com/office/drawing/2014/main" id="{82A1AD97-C052-0409-5EFE-32802A7AE200}"/>
              </a:ext>
            </a:extLst>
          </p:cNvPr>
          <p:cNvSpPr txBox="1"/>
          <p:nvPr/>
        </p:nvSpPr>
        <p:spPr>
          <a:xfrm>
            <a:off x="3733578" y="1476295"/>
            <a:ext cx="747978"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Italy</a:t>
            </a:r>
          </a:p>
        </p:txBody>
      </p:sp>
      <p:sp>
        <p:nvSpPr>
          <p:cNvPr id="57" name="TextBox 56">
            <a:extLst>
              <a:ext uri="{FF2B5EF4-FFF2-40B4-BE49-F238E27FC236}">
                <a16:creationId xmlns:a16="http://schemas.microsoft.com/office/drawing/2014/main" id="{79D55978-2F1A-372A-F3F1-7FB179942495}"/>
              </a:ext>
            </a:extLst>
          </p:cNvPr>
          <p:cNvSpPr txBox="1"/>
          <p:nvPr/>
        </p:nvSpPr>
        <p:spPr>
          <a:xfrm>
            <a:off x="3377619" y="1838871"/>
            <a:ext cx="1103938"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Netherlands</a:t>
            </a:r>
          </a:p>
        </p:txBody>
      </p:sp>
      <p:sp>
        <p:nvSpPr>
          <p:cNvPr id="58" name="TextBox 57">
            <a:extLst>
              <a:ext uri="{FF2B5EF4-FFF2-40B4-BE49-F238E27FC236}">
                <a16:creationId xmlns:a16="http://schemas.microsoft.com/office/drawing/2014/main" id="{2AD16795-D4B0-F364-EF56-29F68A4A9250}"/>
              </a:ext>
            </a:extLst>
          </p:cNvPr>
          <p:cNvSpPr txBox="1"/>
          <p:nvPr/>
        </p:nvSpPr>
        <p:spPr>
          <a:xfrm>
            <a:off x="3471089" y="2199375"/>
            <a:ext cx="1010467"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France</a:t>
            </a:r>
          </a:p>
        </p:txBody>
      </p:sp>
      <p:sp>
        <p:nvSpPr>
          <p:cNvPr id="59" name="TextBox 58">
            <a:extLst>
              <a:ext uri="{FF2B5EF4-FFF2-40B4-BE49-F238E27FC236}">
                <a16:creationId xmlns:a16="http://schemas.microsoft.com/office/drawing/2014/main" id="{623EF3A7-8B3C-441A-54E7-0141F8DC46AF}"/>
              </a:ext>
            </a:extLst>
          </p:cNvPr>
          <p:cNvSpPr txBox="1"/>
          <p:nvPr/>
        </p:nvSpPr>
        <p:spPr>
          <a:xfrm>
            <a:off x="3120552" y="2538685"/>
            <a:ext cx="1428942"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United Kingdom</a:t>
            </a:r>
          </a:p>
        </p:txBody>
      </p:sp>
      <p:sp>
        <p:nvSpPr>
          <p:cNvPr id="60" name="TextBox 59">
            <a:extLst>
              <a:ext uri="{FF2B5EF4-FFF2-40B4-BE49-F238E27FC236}">
                <a16:creationId xmlns:a16="http://schemas.microsoft.com/office/drawing/2014/main" id="{E2F9DC0B-98B6-3D89-E47B-9BC9C5FE4EBF}"/>
              </a:ext>
            </a:extLst>
          </p:cNvPr>
          <p:cNvSpPr txBox="1"/>
          <p:nvPr/>
        </p:nvSpPr>
        <p:spPr>
          <a:xfrm>
            <a:off x="957003" y="2149750"/>
            <a:ext cx="1428942"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USA</a:t>
            </a:r>
          </a:p>
        </p:txBody>
      </p:sp>
      <p:sp>
        <p:nvSpPr>
          <p:cNvPr id="61" name="TextBox 60">
            <a:extLst>
              <a:ext uri="{FF2B5EF4-FFF2-40B4-BE49-F238E27FC236}">
                <a16:creationId xmlns:a16="http://schemas.microsoft.com/office/drawing/2014/main" id="{D871ED41-336F-2E0F-6EA6-94A2C0AE64A2}"/>
              </a:ext>
            </a:extLst>
          </p:cNvPr>
          <p:cNvSpPr txBox="1"/>
          <p:nvPr/>
        </p:nvSpPr>
        <p:spPr>
          <a:xfrm>
            <a:off x="7341325" y="4483115"/>
            <a:ext cx="646151"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China</a:t>
            </a:r>
          </a:p>
        </p:txBody>
      </p:sp>
      <p:sp>
        <p:nvSpPr>
          <p:cNvPr id="62" name="TextBox 61">
            <a:extLst>
              <a:ext uri="{FF2B5EF4-FFF2-40B4-BE49-F238E27FC236}">
                <a16:creationId xmlns:a16="http://schemas.microsoft.com/office/drawing/2014/main" id="{F1DAD9DD-86BD-09FF-0602-9271F9305B03}"/>
              </a:ext>
            </a:extLst>
          </p:cNvPr>
          <p:cNvSpPr txBox="1"/>
          <p:nvPr/>
        </p:nvSpPr>
        <p:spPr>
          <a:xfrm>
            <a:off x="7610266" y="4766532"/>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India</a:t>
            </a:r>
          </a:p>
        </p:txBody>
      </p:sp>
      <p:sp>
        <p:nvSpPr>
          <p:cNvPr id="63" name="TextBox 62">
            <a:extLst>
              <a:ext uri="{FF2B5EF4-FFF2-40B4-BE49-F238E27FC236}">
                <a16:creationId xmlns:a16="http://schemas.microsoft.com/office/drawing/2014/main" id="{4A743E4B-2457-2B22-6CED-C37108CE5B5B}"/>
              </a:ext>
            </a:extLst>
          </p:cNvPr>
          <p:cNvSpPr txBox="1"/>
          <p:nvPr/>
        </p:nvSpPr>
        <p:spPr>
          <a:xfrm>
            <a:off x="3636690" y="3691025"/>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Brazil</a:t>
            </a:r>
          </a:p>
        </p:txBody>
      </p:sp>
      <p:sp>
        <p:nvSpPr>
          <p:cNvPr id="64" name="TextBox 63">
            <a:extLst>
              <a:ext uri="{FF2B5EF4-FFF2-40B4-BE49-F238E27FC236}">
                <a16:creationId xmlns:a16="http://schemas.microsoft.com/office/drawing/2014/main" id="{C01AAF06-0D01-49B7-DA61-6E9187FCC7E7}"/>
              </a:ext>
            </a:extLst>
          </p:cNvPr>
          <p:cNvSpPr txBox="1"/>
          <p:nvPr/>
        </p:nvSpPr>
        <p:spPr>
          <a:xfrm>
            <a:off x="6194624" y="2355292"/>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Turkey</a:t>
            </a:r>
          </a:p>
        </p:txBody>
      </p:sp>
      <p:sp>
        <p:nvSpPr>
          <p:cNvPr id="65" name="TextBox 64">
            <a:extLst>
              <a:ext uri="{FF2B5EF4-FFF2-40B4-BE49-F238E27FC236}">
                <a16:creationId xmlns:a16="http://schemas.microsoft.com/office/drawing/2014/main" id="{F04F84CE-8B40-DFB6-9258-8071B36BE632}"/>
              </a:ext>
            </a:extLst>
          </p:cNvPr>
          <p:cNvSpPr txBox="1"/>
          <p:nvPr/>
        </p:nvSpPr>
        <p:spPr>
          <a:xfrm>
            <a:off x="9312757" y="3273141"/>
            <a:ext cx="1475323" cy="276999"/>
          </a:xfrm>
          <a:prstGeom prst="rect">
            <a:avLst/>
          </a:prstGeom>
          <a:noFill/>
        </p:spPr>
        <p:txBody>
          <a:bodyPr wrap="square" rtlCol="0">
            <a:spAutoFit/>
          </a:bodyPr>
          <a:lstStyle/>
          <a:p>
            <a:r>
              <a:rPr lang="en-IN" sz="1200" dirty="0">
                <a:latin typeface="Futura Bk BT" panose="020B0502020204020303" pitchFamily="34" charset="0"/>
              </a:rPr>
              <a:t>South Korea</a:t>
            </a:r>
          </a:p>
        </p:txBody>
      </p:sp>
      <p:sp>
        <p:nvSpPr>
          <p:cNvPr id="66" name="TextBox 65">
            <a:extLst>
              <a:ext uri="{FF2B5EF4-FFF2-40B4-BE49-F238E27FC236}">
                <a16:creationId xmlns:a16="http://schemas.microsoft.com/office/drawing/2014/main" id="{E97DDB94-9B61-8661-9A98-BF4D9C2F8920}"/>
              </a:ext>
            </a:extLst>
          </p:cNvPr>
          <p:cNvSpPr txBox="1"/>
          <p:nvPr/>
        </p:nvSpPr>
        <p:spPr>
          <a:xfrm>
            <a:off x="9335216" y="3496350"/>
            <a:ext cx="1304427" cy="276999"/>
          </a:xfrm>
          <a:prstGeom prst="rect">
            <a:avLst/>
          </a:prstGeom>
          <a:noFill/>
        </p:spPr>
        <p:txBody>
          <a:bodyPr wrap="square" rtlCol="0">
            <a:spAutoFit/>
          </a:bodyPr>
          <a:lstStyle/>
          <a:p>
            <a:r>
              <a:rPr lang="en-IN" sz="1200" dirty="0">
                <a:latin typeface="Futura Bk BT" panose="020B0502020204020303" pitchFamily="34" charset="0"/>
              </a:rPr>
              <a:t>Japan</a:t>
            </a:r>
          </a:p>
        </p:txBody>
      </p:sp>
      <p:sp>
        <p:nvSpPr>
          <p:cNvPr id="67" name="TextBox 66">
            <a:extLst>
              <a:ext uri="{FF2B5EF4-FFF2-40B4-BE49-F238E27FC236}">
                <a16:creationId xmlns:a16="http://schemas.microsoft.com/office/drawing/2014/main" id="{6902E086-3EBA-B2A9-3386-EFDA50530DC6}"/>
              </a:ext>
            </a:extLst>
          </p:cNvPr>
          <p:cNvSpPr txBox="1"/>
          <p:nvPr/>
        </p:nvSpPr>
        <p:spPr>
          <a:xfrm>
            <a:off x="9321996" y="3808853"/>
            <a:ext cx="1000822" cy="276999"/>
          </a:xfrm>
          <a:prstGeom prst="rect">
            <a:avLst/>
          </a:prstGeom>
          <a:noFill/>
        </p:spPr>
        <p:txBody>
          <a:bodyPr wrap="square" rtlCol="0">
            <a:spAutoFit/>
          </a:bodyPr>
          <a:lstStyle/>
          <a:p>
            <a:r>
              <a:rPr lang="en-IN" sz="1200" dirty="0">
                <a:latin typeface="Futura Bk BT" panose="020B0502020204020303" pitchFamily="34" charset="0"/>
              </a:rPr>
              <a:t>Taiwan</a:t>
            </a:r>
          </a:p>
        </p:txBody>
      </p:sp>
      <p:sp>
        <p:nvSpPr>
          <p:cNvPr id="68" name="TextBox 67">
            <a:extLst>
              <a:ext uri="{FF2B5EF4-FFF2-40B4-BE49-F238E27FC236}">
                <a16:creationId xmlns:a16="http://schemas.microsoft.com/office/drawing/2014/main" id="{47A3CE87-1D92-E340-D3DB-EA4CC10F6DE3}"/>
              </a:ext>
            </a:extLst>
          </p:cNvPr>
          <p:cNvSpPr txBox="1"/>
          <p:nvPr/>
        </p:nvSpPr>
        <p:spPr>
          <a:xfrm>
            <a:off x="8581034" y="2330172"/>
            <a:ext cx="1007850" cy="461665"/>
          </a:xfrm>
          <a:prstGeom prst="rect">
            <a:avLst/>
          </a:prstGeom>
          <a:noFill/>
        </p:spPr>
        <p:txBody>
          <a:bodyPr wrap="square" rtlCol="0">
            <a:spAutoFit/>
          </a:bodyPr>
          <a:lstStyle/>
          <a:p>
            <a:pPr algn="ctr"/>
            <a:r>
              <a:rPr lang="en-IN" sz="1150" dirty="0">
                <a:latin typeface="Futura"/>
              </a:rPr>
              <a:t>Nantong,</a:t>
            </a:r>
          </a:p>
          <a:p>
            <a:pPr algn="ctr"/>
            <a:r>
              <a:rPr lang="en-US" sz="1150" b="0" i="0" dirty="0">
                <a:solidFill>
                  <a:srgbClr val="242424"/>
                </a:solidFill>
                <a:effectLst/>
                <a:latin typeface="Futura"/>
              </a:rPr>
              <a:t>Jiangsu</a:t>
            </a:r>
            <a:endParaRPr lang="en-IN" sz="1150" dirty="0">
              <a:latin typeface="Futura"/>
            </a:endParaRPr>
          </a:p>
        </p:txBody>
      </p:sp>
      <p:sp>
        <p:nvSpPr>
          <p:cNvPr id="69" name="TextBox 68">
            <a:extLst>
              <a:ext uri="{FF2B5EF4-FFF2-40B4-BE49-F238E27FC236}">
                <a16:creationId xmlns:a16="http://schemas.microsoft.com/office/drawing/2014/main" id="{E20C8FA2-FDA8-2FF6-5E9E-4B7ACE44F6AB}"/>
              </a:ext>
            </a:extLst>
          </p:cNvPr>
          <p:cNvSpPr txBox="1"/>
          <p:nvPr/>
        </p:nvSpPr>
        <p:spPr>
          <a:xfrm>
            <a:off x="8581034" y="1321062"/>
            <a:ext cx="1007850" cy="461665"/>
          </a:xfrm>
          <a:prstGeom prst="rect">
            <a:avLst/>
          </a:prstGeom>
          <a:noFill/>
        </p:spPr>
        <p:txBody>
          <a:bodyPr wrap="square" rtlCol="0">
            <a:spAutoFit/>
          </a:bodyPr>
          <a:lstStyle/>
          <a:p>
            <a:pPr algn="ctr"/>
            <a:r>
              <a:rPr lang="en-IN" sz="1150" dirty="0">
                <a:latin typeface="Futura Bk BT" panose="020B0502020204020303" pitchFamily="34" charset="0"/>
              </a:rPr>
              <a:t>Penglai,</a:t>
            </a:r>
          </a:p>
          <a:p>
            <a:pPr algn="ctr"/>
            <a:r>
              <a:rPr lang="en-IN" sz="1150" dirty="0">
                <a:latin typeface="Futura Bk BT" panose="020B0502020204020303" pitchFamily="34" charset="0"/>
              </a:rPr>
              <a:t>Shandong</a:t>
            </a:r>
          </a:p>
        </p:txBody>
      </p:sp>
      <p:sp>
        <p:nvSpPr>
          <p:cNvPr id="70" name="TextBox 69">
            <a:extLst>
              <a:ext uri="{FF2B5EF4-FFF2-40B4-BE49-F238E27FC236}">
                <a16:creationId xmlns:a16="http://schemas.microsoft.com/office/drawing/2014/main" id="{955DE810-9A28-E3EF-EEE1-0F3586571549}"/>
              </a:ext>
            </a:extLst>
          </p:cNvPr>
          <p:cNvSpPr txBox="1"/>
          <p:nvPr/>
        </p:nvSpPr>
        <p:spPr>
          <a:xfrm>
            <a:off x="8559425" y="311952"/>
            <a:ext cx="1031006" cy="646331"/>
          </a:xfrm>
          <a:prstGeom prst="rect">
            <a:avLst/>
          </a:prstGeom>
          <a:noFill/>
        </p:spPr>
        <p:txBody>
          <a:bodyPr wrap="square" rtlCol="0">
            <a:spAutoFit/>
          </a:bodyPr>
          <a:lstStyle/>
          <a:p>
            <a:pPr algn="ctr"/>
            <a:r>
              <a:rPr lang="en-IN" sz="1150" dirty="0">
                <a:latin typeface="Futura Bk BT" panose="020B0502020204020303" pitchFamily="34" charset="0"/>
              </a:rPr>
              <a:t>Linyi,</a:t>
            </a:r>
          </a:p>
          <a:p>
            <a:pPr algn="ctr"/>
            <a:r>
              <a:rPr lang="en-IN" sz="1150" dirty="0">
                <a:latin typeface="Futura Bk BT" panose="020B0502020204020303" pitchFamily="34" charset="0"/>
              </a:rPr>
              <a:t>Shandong</a:t>
            </a:r>
          </a:p>
          <a:p>
            <a:pPr algn="ctr"/>
            <a:endParaRPr lang="en-IN" sz="1150" dirty="0">
              <a:latin typeface="Futura Bk BT" panose="020B0502020204020303" pitchFamily="34" charset="0"/>
            </a:endParaRPr>
          </a:p>
        </p:txBody>
      </p:sp>
      <p:pic>
        <p:nvPicPr>
          <p:cNvPr id="71" name="Picture 70">
            <a:extLst>
              <a:ext uri="{FF2B5EF4-FFF2-40B4-BE49-F238E27FC236}">
                <a16:creationId xmlns:a16="http://schemas.microsoft.com/office/drawing/2014/main" id="{F169E06C-02D2-EB6D-9386-8E240377C6A1}"/>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06566" y="320698"/>
            <a:ext cx="311552" cy="325125"/>
          </a:xfrm>
          <a:prstGeom prst="rect">
            <a:avLst/>
          </a:prstGeom>
        </p:spPr>
      </p:pic>
      <p:pic>
        <p:nvPicPr>
          <p:cNvPr id="72" name="Picture 71">
            <a:extLst>
              <a:ext uri="{FF2B5EF4-FFF2-40B4-BE49-F238E27FC236}">
                <a16:creationId xmlns:a16="http://schemas.microsoft.com/office/drawing/2014/main" id="{0D60E29A-6995-14F9-31DD-D928E91A911C}"/>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406566" y="789631"/>
            <a:ext cx="384438" cy="325125"/>
          </a:xfrm>
          <a:prstGeom prst="rect">
            <a:avLst/>
          </a:prstGeom>
        </p:spPr>
      </p:pic>
      <p:pic>
        <p:nvPicPr>
          <p:cNvPr id="73" name="Picture 72">
            <a:extLst>
              <a:ext uri="{FF2B5EF4-FFF2-40B4-BE49-F238E27FC236}">
                <a16:creationId xmlns:a16="http://schemas.microsoft.com/office/drawing/2014/main" id="{D796FA7E-09BB-574B-F8E9-7A20C4E5E1C3}"/>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475558" y="1262553"/>
            <a:ext cx="246453" cy="276999"/>
          </a:xfrm>
          <a:prstGeom prst="rect">
            <a:avLst/>
          </a:prstGeom>
        </p:spPr>
      </p:pic>
      <p:sp>
        <p:nvSpPr>
          <p:cNvPr id="74" name="TextBox 73">
            <a:extLst>
              <a:ext uri="{FF2B5EF4-FFF2-40B4-BE49-F238E27FC236}">
                <a16:creationId xmlns:a16="http://schemas.microsoft.com/office/drawing/2014/main" id="{E3B2A1E0-EA32-ACA4-891D-1C23A5068C6B}"/>
              </a:ext>
            </a:extLst>
          </p:cNvPr>
          <p:cNvSpPr txBox="1"/>
          <p:nvPr/>
        </p:nvSpPr>
        <p:spPr>
          <a:xfrm>
            <a:off x="929563" y="320698"/>
            <a:ext cx="1428942" cy="338554"/>
          </a:xfrm>
          <a:prstGeom prst="rect">
            <a:avLst/>
          </a:prstGeom>
          <a:noFill/>
        </p:spPr>
        <p:txBody>
          <a:bodyPr wrap="square" rtlCol="0">
            <a:spAutoFit/>
          </a:bodyPr>
          <a:lstStyle/>
          <a:p>
            <a:r>
              <a:rPr lang="en-IN" sz="1600" dirty="0">
                <a:latin typeface="Futura Bk BT" panose="020B0502020204020303" pitchFamily="34" charset="0"/>
              </a:rPr>
              <a:t>Sales Offices</a:t>
            </a:r>
          </a:p>
        </p:txBody>
      </p:sp>
      <p:sp>
        <p:nvSpPr>
          <p:cNvPr id="75" name="TextBox 74">
            <a:extLst>
              <a:ext uri="{FF2B5EF4-FFF2-40B4-BE49-F238E27FC236}">
                <a16:creationId xmlns:a16="http://schemas.microsoft.com/office/drawing/2014/main" id="{1BACF575-2D07-8B53-C605-6E7948287A6E}"/>
              </a:ext>
            </a:extLst>
          </p:cNvPr>
          <p:cNvSpPr txBox="1"/>
          <p:nvPr/>
        </p:nvSpPr>
        <p:spPr>
          <a:xfrm>
            <a:off x="929563" y="736862"/>
            <a:ext cx="1804550" cy="338554"/>
          </a:xfrm>
          <a:prstGeom prst="rect">
            <a:avLst/>
          </a:prstGeom>
          <a:noFill/>
        </p:spPr>
        <p:txBody>
          <a:bodyPr wrap="square" rtlCol="0">
            <a:spAutoFit/>
          </a:bodyPr>
          <a:lstStyle/>
          <a:p>
            <a:r>
              <a:rPr lang="en-IN" sz="1600" dirty="0">
                <a:latin typeface="Futura Bk BT" panose="020B0502020204020303" pitchFamily="34" charset="0"/>
              </a:rPr>
              <a:t>Partner Offices</a:t>
            </a:r>
          </a:p>
        </p:txBody>
      </p:sp>
      <p:sp>
        <p:nvSpPr>
          <p:cNvPr id="76" name="TextBox 75">
            <a:extLst>
              <a:ext uri="{FF2B5EF4-FFF2-40B4-BE49-F238E27FC236}">
                <a16:creationId xmlns:a16="http://schemas.microsoft.com/office/drawing/2014/main" id="{FF9CD476-BAC6-960F-9510-0B7C00633661}"/>
              </a:ext>
            </a:extLst>
          </p:cNvPr>
          <p:cNvSpPr txBox="1"/>
          <p:nvPr/>
        </p:nvSpPr>
        <p:spPr>
          <a:xfrm>
            <a:off x="922304" y="1221441"/>
            <a:ext cx="1804550" cy="338554"/>
          </a:xfrm>
          <a:prstGeom prst="rect">
            <a:avLst/>
          </a:prstGeom>
          <a:noFill/>
        </p:spPr>
        <p:txBody>
          <a:bodyPr wrap="square" rtlCol="0">
            <a:spAutoFit/>
          </a:bodyPr>
          <a:lstStyle/>
          <a:p>
            <a:r>
              <a:rPr lang="en-IN" sz="1600" dirty="0">
                <a:latin typeface="Futura Bk BT" panose="020B0502020204020303" pitchFamily="34" charset="0"/>
              </a:rPr>
              <a:t>Production Sites</a:t>
            </a:r>
          </a:p>
        </p:txBody>
      </p:sp>
    </p:spTree>
    <p:extLst>
      <p:ext uri="{BB962C8B-B14F-4D97-AF65-F5344CB8AC3E}">
        <p14:creationId xmlns:p14="http://schemas.microsoft.com/office/powerpoint/2010/main" val="3921655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DAFFC3EC-561F-4557-A3BE-EFF7E2DD31A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88F49728-AD36-473C-95AD-EE383756764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0A90CB3A-A25D-444A-93F2-A5178D9E59F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56A72D98-5CEE-4338-9F12-3270E220BA0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28A8B9B4-00A1-4A54-B1C9-35B3460D998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2B5AB285-D560-45FF-A532-D8CCF138938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79C3AD6A-6B37-4C0B-BD66-A3128E606C9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5E0F53C2-6007-4891-AA04-1B5D5F15EC3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8818E422-0178-40E6-B97B-6E72FFEE53AA}"/>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3EC5E4D4-6B15-4921-80EE-4B2FA565F54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83A7BF3A-8227-4988-8921-100DC24D68C8}"/>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4E4F87FB-9F5C-49DC-9CF5-CAABD892C06E}"/>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0685C46D-BC20-4A05-876E-924B6910E49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37A99CD-174F-405E-BCB6-FF41B7BCBCC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Waxes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Stearic acid amide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BF36DDC7-1FB8-4695-86E4-4195BFAA131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EDE10E01-234A-4FEC-96E2-2832B75A481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0ACAB08B-679D-4C3F-BEE3-DB7ADF6B67A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6F5E0599-740A-4BC3-A6B2-07680D99E3E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4FA7842A-434D-4F29-B677-54207B2A64F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5CCA5A06-0FE8-4B0B-BC8C-CAF6B4DAB4C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64E1339A-EF67-4015-8BE0-7A1BBC1B62D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B3AA8662-994E-4B71-AC5B-FE9F8C0B398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0A4F3C03-0774-42AD-A4FE-36508AA20DB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432C4184-582A-4B3F-A6DA-7BD78C473074}"/>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AACBFBB3-94B1-4743-BACB-7B469A6A10C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9191AD19-859E-4D9B-95B9-C1B7DA7564A2}"/>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A0389F18-D1D8-4FFB-BA30-4FA915CC8595}"/>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0459606-535B-4281-92F9-F6889F273AB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PMHS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6E1DC17-C5CB-4413-9A1D-763731860573}"/>
              </a:ext>
            </a:extLst>
          </p:cNvPr>
          <p:cNvPicPr>
            <a:picLocks noChangeAspect="1"/>
          </p:cNvPicPr>
          <p:nvPr/>
        </p:nvPicPr>
        <p:blipFill rotWithShape="1">
          <a:blip r:embed="rId2">
            <a:extLst>
              <a:ext uri="{28A0092B-C50C-407E-A947-70E740481C1C}">
                <a14:useLocalDpi xmlns:a14="http://schemas.microsoft.com/office/drawing/2010/main" val="0"/>
              </a:ext>
            </a:extLst>
          </a:blip>
          <a:srcRect t="19658"/>
          <a:stretch/>
        </p:blipFill>
        <p:spPr>
          <a:xfrm>
            <a:off x="-991" y="0"/>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PAPER</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757D9A1-04F7-4DEC-8429-B5A19868313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88199EEB-860C-4BC7-9FE9-74650B9D284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DD6D2E1-D8BC-43DD-B600-3642D4E5708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F26AB93F-B735-460B-8D76-1DC1FAF8425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2C79E00B-DEAA-4F83-9BEE-C0A239C7305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941255"/>
      </p:ext>
    </p:extLst>
  </p:cSld>
  <p:clrMapOvr>
    <a:masterClrMapping/>
  </p:clrMapOvr>
</p:sld>
</file>

<file path=ppt/slides/slide5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C6F72D4-8553-4BD5-B0C3-9495919B99B5}"/>
              </a:ext>
            </a:extLst>
          </p:cNvPr>
          <p:cNvPicPr>
            <a:picLocks noChangeAspect="1"/>
          </p:cNvPicPr>
          <p:nvPr/>
        </p:nvPicPr>
        <p:blipFill rotWithShape="1">
          <a:blip r:embed="rId2">
            <a:extLst>
              <a:ext uri="{28A0092B-C50C-407E-A947-70E740481C1C}">
                <a14:useLocalDpi xmlns:a14="http://schemas.microsoft.com/office/drawing/2010/main" val="0"/>
              </a:ext>
            </a:extLst>
          </a:blip>
          <a:srcRect t="15320"/>
          <a:stretch/>
        </p:blipFill>
        <p:spPr>
          <a:xfrm>
            <a:off x="-7474" y="-1"/>
            <a:ext cx="12191999" cy="6869089"/>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PAPER</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F4748A3A-C79B-4A47-9287-6EC6E582F232}"/>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Anti-Blocking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Color Change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Color Former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Corrosion Inhibitor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Defoamer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Developer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Flocculant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Sensitizer</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EC45BA5B-3526-49E0-BDE2-E6E2BAF97474}"/>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Carbonless Paper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Printing Inks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Thermal Paper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VCI Papers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 End</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50506302"/>
      </p:ext>
    </p:extLst>
  </p:cSld>
  <p:clrMapOvr>
    <a:masterClrMapping/>
  </p:clrMapOvr>
</p:sld>
</file>

<file path=ppt/slides/slide5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7C8962D-AE5D-4149-917F-1365777069A6}"/>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71CDE850-0E84-4219-AF6B-3F311E7E0AA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E839679B-CD45-4A2B-A3F5-63AE51E4009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BA80AB81-2658-42D0-9D70-017409B2FB9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907FD5CD-775A-433F-83D6-1B17CCDD5E4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9"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0"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63142879"/>
      </p:ext>
    </p:extLst>
  </p:cSld>
  <p:clrMapOvr>
    <a:masterClrMapping/>
  </p:clrMapOvr>
</p:sld>
</file>

<file path=ppt/slides/slide5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06614E78-C6A2-493B-A2DF-AD8DE6AA6CB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A5AA8DC2-32C3-40E5-BCB2-111BFCA0642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1318D494-17A0-456D-BECC-CE8AABEF243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37EC4B3D-6419-40BB-9245-6448BF33627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1403474-2ADA-4B07-AAC1-9E5C254F9A8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Color Formers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Crystal violet lactone (CVL)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WinCon-1</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WinCon-2</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WinCon-205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WinCon-Green</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95E44ADF-F356-4308-8A29-479D30FCFA7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37DEF901-32AA-4B5B-B793-2A825DFBFCB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C417F636-A9F8-4D58-B902-095DB56C678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121AAE27-47EF-484F-B14A-E4599E598DC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2D42D38-B703-401E-BE67-40CC3FF54B9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Developers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WinCon-8</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418C522F-6E10-4541-A005-280197D9E7A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70D5BEAD-5427-41D2-8BF6-F3E8C8C3394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5C061871-D49D-44F8-BF6A-D542ADECD06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F004B674-687B-46BA-83DF-CC587775193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2968722-B4DD-452C-A3B1-EF6C08B2041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Sensitizers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 terephthalate (DMT)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Diphenoxyethane (DPE)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Diphenyl sulfone (DPS)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glycol m-tolyl ether (EGTE)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ß-Naphthylbenzylether (NBE, BON)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Stearic acid amide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41531E84-8322-4FFF-8F65-D6169E22001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DE31EDFE-B2FD-4093-84E2-DBFB9D53733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31DF93AB-E9D2-405E-B833-AB2C8248748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FBEFFE37-345F-46AE-A54E-31D188DCD89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695EF9F-D367-47C7-BB74-BFBCD1FC60D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zirconium carbonate (AZC)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TSI</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hand holding a rock above water&#10;&#10;Description automatically generated with low confidence">
            <a:extLst>
              <a:ext uri="{FF2B5EF4-FFF2-40B4-BE49-F238E27FC236}">
                <a16:creationId xmlns:a16="http://schemas.microsoft.com/office/drawing/2014/main" id="{C96314B2-56A9-43E5-A6C8-4A7B44CEBD2B}"/>
              </a:ext>
            </a:extLst>
          </p:cNvPr>
          <p:cNvPicPr>
            <a:picLocks noChangeAspect="1"/>
          </p:cNvPicPr>
          <p:nvPr/>
        </p:nvPicPr>
        <p:blipFill rotWithShape="1">
          <a:blip r:embed="rId2">
            <a:extLst>
              <a:ext uri="{28A0092B-C50C-407E-A947-70E740481C1C}">
                <a14:useLocalDpi xmlns:a14="http://schemas.microsoft.com/office/drawing/2010/main" val="0"/>
              </a:ext>
            </a:extLst>
          </a:blip>
          <a:srcRect l="10820" t="16908" b="9411"/>
          <a:stretch/>
        </p:blipFill>
        <p:spPr>
          <a:xfrm>
            <a:off x="-9617" y="0"/>
            <a:ext cx="12192000"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11304"/>
            <a:ext cx="5598160" cy="686930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PLASTICS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757D9A1-04F7-4DEC-8429-B5A19868313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88199EEB-860C-4BC7-9FE9-74650B9D284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DD6D2E1-D8BC-43DD-B600-3642D4E5708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F26AB93F-B735-460B-8D76-1DC1FAF8425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2C79E00B-DEAA-4F83-9BEE-C0A239C7305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800780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2DABF0EF-01B1-416F-A69F-E45A125D55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platzhalter 23">
            <a:extLst>
              <a:ext uri="{FF2B5EF4-FFF2-40B4-BE49-F238E27FC236}">
                <a16:creationId xmlns:a16="http://schemas.microsoft.com/office/drawing/2014/main" id="{9201B3FB-BA57-4A9C-8A6E-B69ACB3008CD}"/>
              </a:ext>
            </a:extLst>
          </p:cNvPr>
          <p:cNvSpPr txBox="1">
            <a:spLocks noChangeAspect="1"/>
          </p:cNvSpPr>
          <p:nvPr/>
        </p:nvSpPr>
        <p:spPr>
          <a:xfrm>
            <a:off x="394636" y="436255"/>
            <a:ext cx="4549064" cy="6513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a:rPr>
              <a:t>OUR VISION &amp; MISSION</a:t>
            </a:r>
          </a:p>
        </p:txBody>
      </p:sp>
      <p:pic>
        <p:nvPicPr>
          <p:cNvPr id="7" name="Picture 6">
            <a:extLst>
              <a:ext uri="{FF2B5EF4-FFF2-40B4-BE49-F238E27FC236}">
                <a16:creationId xmlns:a16="http://schemas.microsoft.com/office/drawing/2014/main" id="{D9626B66-D97B-4CBB-8CFE-91717A169C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3" y="4805915"/>
            <a:ext cx="1511059" cy="2214841"/>
          </a:xfrm>
          <a:prstGeom prst="rect">
            <a:avLst/>
          </a:prstGeom>
        </p:spPr>
      </p:pic>
      <p:sp>
        <p:nvSpPr>
          <p:cNvPr id="3" name="TextBox 2">
            <a:extLst>
              <a:ext uri="{FF2B5EF4-FFF2-40B4-BE49-F238E27FC236}">
                <a16:creationId xmlns:a16="http://schemas.microsoft.com/office/drawing/2014/main" id="{45B87E55-E033-DA31-2C6C-4D678131128A}"/>
              </a:ext>
            </a:extLst>
          </p:cNvPr>
          <p:cNvSpPr txBox="1"/>
          <p:nvPr/>
        </p:nvSpPr>
        <p:spPr>
          <a:xfrm>
            <a:off x="1906795" y="4412326"/>
            <a:ext cx="8378410" cy="2005164"/>
          </a:xfrm>
          <a:prstGeom prst="rect">
            <a:avLst/>
          </a:prstGeom>
          <a:noFill/>
        </p:spPr>
        <p:txBody>
          <a:bodyPr wrap="square">
            <a:spAutoFit/>
          </a:bodyPr>
          <a:lstStyle/>
          <a:p>
            <a:pPr>
              <a:lnSpc>
                <a:spcPct val="105000"/>
              </a:lnSpc>
              <a:spcAft>
                <a:spcPts val="800"/>
              </a:spcAft>
            </a:pPr>
            <a:r>
              <a:rPr lang="en-US" sz="1600" b="1" dirty="0">
                <a:latin typeface="Futura"/>
                <a:ea typeface="FangSong"/>
                <a:cs typeface="Times New Roman"/>
              </a:rPr>
              <a:t>Our Mission </a:t>
            </a:r>
          </a:p>
          <a:p>
            <a:pPr marL="0" marR="0">
              <a:lnSpc>
                <a:spcPct val="105000"/>
              </a:lnSpc>
              <a:spcBef>
                <a:spcPts val="0"/>
              </a:spcBef>
              <a:spcAft>
                <a:spcPts val="800"/>
              </a:spcAft>
            </a:pPr>
            <a:r>
              <a:rPr lang="en-GB" sz="1400" dirty="0">
                <a:effectLst/>
                <a:latin typeface="Futura"/>
                <a:ea typeface="Calibri" panose="020F0502020204030204" pitchFamily="34" charset="0"/>
              </a:rPr>
              <a:t>Our mission is to create value </a:t>
            </a:r>
            <a:r>
              <a:rPr lang="en-US" sz="1400" dirty="0">
                <a:effectLst/>
                <a:latin typeface="Futura"/>
                <a:ea typeface="Calibri" panose="020F0502020204030204" pitchFamily="34" charset="0"/>
              </a:rPr>
              <a:t>as a sustainable solution provider for our business partners.</a:t>
            </a:r>
          </a:p>
          <a:p>
            <a:pPr marL="0" marR="0">
              <a:lnSpc>
                <a:spcPct val="105000"/>
              </a:lnSpc>
              <a:spcBef>
                <a:spcPts val="0"/>
              </a:spcBef>
              <a:spcAft>
                <a:spcPts val="800"/>
              </a:spcAft>
            </a:pPr>
            <a:r>
              <a:rPr lang="en-US" sz="1400" dirty="0">
                <a:effectLst/>
                <a:latin typeface="Futura"/>
                <a:ea typeface="Calibri" panose="020F0502020204030204" pitchFamily="34" charset="0"/>
              </a:rPr>
              <a:t>Based on our global network, a highly motivated and experienced team, we listen to your requirements and provide sustainable solutions for your challenges in sourcing, distribution and manufacturing of specialty chemicals.  We connect the strength of our partners to create a long-term value and </a:t>
            </a:r>
            <a:r>
              <a:rPr lang="en-GB" sz="1400" dirty="0">
                <a:effectLst/>
                <a:latin typeface="Futura"/>
                <a:ea typeface="Calibri" panose="020F0502020204030204" pitchFamily="34" charset="0"/>
              </a:rPr>
              <a:t>provide tailor made solutions.</a:t>
            </a:r>
            <a:r>
              <a:rPr lang="en-GB" sz="1400" b="1" dirty="0">
                <a:effectLst/>
                <a:latin typeface="Futura"/>
                <a:ea typeface="Calibri" panose="020F0502020204030204" pitchFamily="34" charset="0"/>
              </a:rPr>
              <a:t> </a:t>
            </a:r>
            <a:endParaRPr lang="en-US" sz="1400" dirty="0">
              <a:effectLst/>
              <a:latin typeface="Futura"/>
              <a:ea typeface="Calibri" panose="020F0502020204030204" pitchFamily="34" charset="0"/>
            </a:endParaRPr>
          </a:p>
          <a:p>
            <a:pPr marL="0" marR="0">
              <a:lnSpc>
                <a:spcPct val="107000"/>
              </a:lnSpc>
              <a:spcBef>
                <a:spcPts val="0"/>
              </a:spcBef>
              <a:spcAft>
                <a:spcPts val="800"/>
              </a:spcAft>
            </a:pPr>
            <a:r>
              <a:rPr lang="en-US" sz="1400" b="1" dirty="0">
                <a:effectLst/>
                <a:latin typeface="Futura"/>
                <a:ea typeface="FangSong" panose="02010609060101010101" pitchFamily="49" charset="-122"/>
                <a:cs typeface="Times New Roman" panose="02020603050405020304" pitchFamily="18" charset="0"/>
              </a:rPr>
              <a:t>Our mission is to create value. Our promise is our name - Connect </a:t>
            </a:r>
            <a:endParaRPr kumimoji="1" lang="en-US" sz="1400" b="1" dirty="0">
              <a:solidFill>
                <a:schemeClr val="bg2">
                  <a:lumMod val="50000"/>
                </a:schemeClr>
              </a:solidFill>
              <a:latin typeface="Futura"/>
              <a:ea typeface="FangSong" panose="02010609060101010101" pitchFamily="49" charset="-122"/>
            </a:endParaRPr>
          </a:p>
        </p:txBody>
      </p:sp>
      <p:sp>
        <p:nvSpPr>
          <p:cNvPr id="8" name="TextBox 7">
            <a:extLst>
              <a:ext uri="{FF2B5EF4-FFF2-40B4-BE49-F238E27FC236}">
                <a16:creationId xmlns:a16="http://schemas.microsoft.com/office/drawing/2014/main" id="{E45081B5-B960-3570-9441-75AD7E2CE898}"/>
              </a:ext>
            </a:extLst>
          </p:cNvPr>
          <p:cNvSpPr txBox="1"/>
          <p:nvPr/>
        </p:nvSpPr>
        <p:spPr>
          <a:xfrm>
            <a:off x="452145" y="2266371"/>
            <a:ext cx="8493072" cy="364972"/>
          </a:xfrm>
          <a:prstGeom prst="rect">
            <a:avLst/>
          </a:prstGeom>
          <a:noFill/>
        </p:spPr>
        <p:txBody>
          <a:bodyPr wrap="square" lIns="91440" tIns="45720" rIns="91440" bIns="45720" anchor="t">
            <a:spAutoFit/>
          </a:bodyPr>
          <a:lstStyle/>
          <a:p>
            <a:pPr>
              <a:lnSpc>
                <a:spcPct val="107000"/>
              </a:lnSpc>
              <a:spcAft>
                <a:spcPts val="800"/>
              </a:spcAft>
            </a:pPr>
            <a:r>
              <a:rPr lang="en-US" b="1" dirty="0">
                <a:latin typeface="Futura"/>
                <a:ea typeface="FangSong"/>
                <a:cs typeface="Times New Roman"/>
              </a:rPr>
              <a:t>Our Vision </a:t>
            </a:r>
          </a:p>
        </p:txBody>
      </p:sp>
      <p:sp>
        <p:nvSpPr>
          <p:cNvPr id="9" name="TextBox 8">
            <a:extLst>
              <a:ext uri="{FF2B5EF4-FFF2-40B4-BE49-F238E27FC236}">
                <a16:creationId xmlns:a16="http://schemas.microsoft.com/office/drawing/2014/main" id="{A08E9B05-8004-47CE-B26B-0ABC6A67C2E5}"/>
              </a:ext>
            </a:extLst>
          </p:cNvPr>
          <p:cNvSpPr txBox="1"/>
          <p:nvPr/>
        </p:nvSpPr>
        <p:spPr>
          <a:xfrm>
            <a:off x="452146" y="2764521"/>
            <a:ext cx="7273871" cy="954107"/>
          </a:xfrm>
          <a:prstGeom prst="rect">
            <a:avLst/>
          </a:prstGeom>
          <a:noFill/>
        </p:spPr>
        <p:txBody>
          <a:bodyPr wrap="square">
            <a:spAutoFit/>
          </a:bodyPr>
          <a:lstStyle/>
          <a:p>
            <a:pPr marL="0" marR="0">
              <a:spcBef>
                <a:spcPts val="0"/>
              </a:spcBef>
              <a:spcAft>
                <a:spcPts val="0"/>
              </a:spcAft>
            </a:pPr>
            <a:r>
              <a:rPr lang="en-US" sz="1400" dirty="0">
                <a:latin typeface="Futura"/>
              </a:rPr>
              <a:t>With our entrepreneurial spirit, we strive to provide the highest level of service. Connect Chemicals offers sustainable solutions, to be recognized as a premier chemical hybrid company with a comprehensive service portfolio in production as well as sourcing &amp; distribution enabling global growth.</a:t>
            </a:r>
          </a:p>
        </p:txBody>
      </p:sp>
    </p:spTree>
    <p:extLst>
      <p:ext uri="{BB962C8B-B14F-4D97-AF65-F5344CB8AC3E}">
        <p14:creationId xmlns:p14="http://schemas.microsoft.com/office/powerpoint/2010/main" val="1103237002"/>
      </p:ext>
    </p:extLst>
  </p:cSld>
  <p:clrMapOvr>
    <a:masterClrMapping/>
  </p:clrMapOvr>
</p:sld>
</file>

<file path=ppt/slides/slide6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olorful, different, several&#10;&#10;Description automatically generated">
            <a:extLst>
              <a:ext uri="{FF2B5EF4-FFF2-40B4-BE49-F238E27FC236}">
                <a16:creationId xmlns:a16="http://schemas.microsoft.com/office/drawing/2014/main" id="{4A9833B2-1062-42FC-A7C2-E59DA43D3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6679"/>
            <a:ext cx="12206948" cy="8148787"/>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986679"/>
            <a:ext cx="8874760" cy="8148787"/>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endParaRPr lang="de-DE" sz="5000" spc="-150" dirty="0">
              <a:solidFill>
                <a:srgbClr val="91CFF0"/>
              </a:solidFill>
              <a:latin typeface="Futura Bk BT" panose="020B0502020204020303" pitchFamily="34" charset="0"/>
            </a:endParaRPr>
          </a:p>
          <a:p>
            <a:r>
              <a:rPr lang="de-DE" sz="5000" spc="-150" dirty="0">
                <a:solidFill>
                  <a:srgbClr val="91CFF0"/>
                </a:solidFill>
                <a:latin typeface="Futura Bk BT" panose="020B0502020204020303" pitchFamily="34" charset="0"/>
              </a:rPr>
              <a:t>PLASTICS</a:t>
            </a:r>
            <a:endParaRPr lang="en-IN" sz="5000" dirty="0"/>
          </a:p>
          <a:p>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6387B604-398D-4D2C-934A-12568086A88D}"/>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Antistatic</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Catalyst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Plasticizer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Shortstopping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Solvent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Stabilizer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Tear Resistance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UV Absorber </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Other</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388A8FAA-6846-40A6-AB58-40AA7B60CCDE}"/>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ABS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Acrylic Fibers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Adhesives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Cellophane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Cellulose Acetate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Cellulose Esters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Extrusion</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Lubricants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PES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Plasticizers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Polyester</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Polyimide Films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Polymer Processing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911770718"/>
      </p:ext>
    </p:extLst>
  </p:cSld>
  <p:clrMapOvr>
    <a:masterClrMapping/>
  </p:clrMapOvr>
</p:sld>
</file>

<file path=ppt/slides/slide6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olorful, different, several&#10;&#10;Description automatically generated">
            <a:extLst>
              <a:ext uri="{FF2B5EF4-FFF2-40B4-BE49-F238E27FC236}">
                <a16:creationId xmlns:a16="http://schemas.microsoft.com/office/drawing/2014/main" id="{4A9833B2-1062-42FC-A7C2-E59DA43D3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6679"/>
            <a:ext cx="12206948" cy="8148787"/>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986679"/>
            <a:ext cx="8874760" cy="8148787"/>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endParaRPr lang="de-DE" sz="5000" spc="-150" dirty="0">
              <a:solidFill>
                <a:srgbClr val="91CFF0"/>
              </a:solidFill>
              <a:latin typeface="Futura Bk BT" panose="020B0502020204020303" pitchFamily="34" charset="0"/>
            </a:endParaRPr>
          </a:p>
          <a:p>
            <a:r>
              <a:rPr lang="de-DE" sz="5000" spc="-150" dirty="0">
                <a:solidFill>
                  <a:srgbClr val="91CFF0"/>
                </a:solidFill>
                <a:latin typeface="Futura Bk BT" panose="020B0502020204020303" pitchFamily="34" charset="0"/>
              </a:rPr>
              <a:t>PLASTICS</a:t>
            </a:r>
            <a:endParaRPr lang="en-IN" sz="5000" dirty="0"/>
          </a:p>
          <a:p>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4" name="Table 114">
            <a:extLst>
              <a:ext uri="{FF2B5EF4-FFF2-40B4-BE49-F238E27FC236}">
                <a16:creationId xmlns:a16="http://schemas.microsoft.com/office/drawing/2014/main" id="{25C6DFDB-D379-4AEF-A023-168EE8291EE3}"/>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Polyurethane 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PVC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PVC Film</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911770718"/>
      </p:ext>
    </p:extLst>
  </p:cSld>
  <p:clrMapOvr>
    <a:masterClrMapping/>
  </p:clrMapOvr>
</p:sld>
</file>

<file path=ppt/slides/slide6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04BAFF4-4E6F-4F8F-AFBE-6C21D618F615}"/>
              </a:ext>
            </a:extLst>
          </p:cNvPr>
          <p:cNvPicPr>
            <a:picLocks noChangeAspect="1"/>
          </p:cNvPicPr>
          <p:nvPr/>
        </p:nvPicPr>
        <p:blipFill rotWithShape="1">
          <a:blip r:embed="rId2">
            <a:extLst>
              <a:ext uri="{28A0092B-C50C-407E-A947-70E740481C1C}">
                <a14:useLocalDpi xmlns:a14="http://schemas.microsoft.com/office/drawing/2010/main" val="0"/>
              </a:ext>
            </a:extLst>
          </a:blip>
          <a:srcRect t="16768" r="6072" b="6353"/>
          <a:stretch/>
        </p:blipFill>
        <p:spPr>
          <a:xfrm>
            <a:off x="0" y="-1"/>
            <a:ext cx="12189586" cy="6849648"/>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1"/>
            <a:ext cx="7434580" cy="6858001"/>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PLASTICS</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endParaRPr lang="de-DE" sz="1600" dirty="0">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7" name="object 21">
            <a:hlinkClick r:id="rId5"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6"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
        <p:nvSpPr>
          <p:cNvPr id="23" name="TextBox 22">
            <a:extLst>
              <a:ext uri="{FF2B5EF4-FFF2-40B4-BE49-F238E27FC236}">
                <a16:creationId xmlns:a16="http://schemas.microsoft.com/office/drawing/2014/main" id="{0067F83F-832E-4DD8-A587-56A8FF7C177E}"/>
              </a:ext>
            </a:extLst>
          </p:cNvPr>
          <p:cNvSpPr txBox="1"/>
          <p:nvPr/>
        </p:nvSpPr>
        <p:spPr>
          <a:xfrm>
            <a:off x="2256020" y="3376987"/>
            <a:ext cx="7001632" cy="341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o-Ethoxyaniline (OEA) </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Polyisobutylene (PIB)</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Propylene carbonate (PC)</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Sodium sarcosinate 40%</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Stearic acid amide</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 isopropyl titanate (TIPT)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Tetra-2-ethylhexyl titanate (T2EHT)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Tetra-ethyltitanate </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Tetra-n-butyl titanate</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Titamix 80/20 (TIPT/TNBT)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Tributyl phosphate (TBP)</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Triethyl phosphate</a:t>
            </a:r>
          </a:p>
        </p:txBody>
      </p:sp>
    </p:spTree>
    <p:extLst>
      <p:ext uri="{BB962C8B-B14F-4D97-AF65-F5344CB8AC3E}">
        <p14:creationId xmlns:p14="http://schemas.microsoft.com/office/powerpoint/2010/main" val="2292438939"/>
      </p:ext>
    </p:extLst>
  </p:cSld>
  <p:clrMapOvr>
    <a:masterClrMapping/>
  </p:clrMapOvr>
</p:sld>
</file>

<file path=ppt/slides/slide6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04BAFF4-4E6F-4F8F-AFBE-6C21D618F615}"/>
              </a:ext>
            </a:extLst>
          </p:cNvPr>
          <p:cNvPicPr>
            <a:picLocks noChangeAspect="1"/>
          </p:cNvPicPr>
          <p:nvPr/>
        </p:nvPicPr>
        <p:blipFill rotWithShape="1">
          <a:blip r:embed="rId2">
            <a:extLst>
              <a:ext uri="{28A0092B-C50C-407E-A947-70E740481C1C}">
                <a14:useLocalDpi xmlns:a14="http://schemas.microsoft.com/office/drawing/2010/main" val="0"/>
              </a:ext>
            </a:extLst>
          </a:blip>
          <a:srcRect t="16768" r="6072" b="6353"/>
          <a:stretch/>
        </p:blipFill>
        <p:spPr>
          <a:xfrm>
            <a:off x="0" y="-1"/>
            <a:ext cx="12189586" cy="6849648"/>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1"/>
            <a:ext cx="7434580" cy="6858001"/>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PLASTICS</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endParaRPr lang="de-DE" sz="1600" dirty="0">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7" name="object 21">
            <a:hlinkClick r:id="rId5"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6"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
        <p:nvSpPr>
          <p:cNvPr id="23" name="TextBox 22">
            <a:extLst>
              <a:ext uri="{FF2B5EF4-FFF2-40B4-BE49-F238E27FC236}">
                <a16:creationId xmlns:a16="http://schemas.microsoft.com/office/drawing/2014/main" id="{C541C9C6-F8B9-4DCB-B721-9A5EE97CF238}"/>
              </a:ext>
            </a:extLst>
          </p:cNvPr>
          <p:cNvSpPr txBox="1"/>
          <p:nvPr/>
        </p:nvSpPr>
        <p:spPr>
          <a:xfrm>
            <a:off x="2256020" y="3376987"/>
            <a:ext cx="7001632" cy="341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Triphenyl phosphate (TPP)</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Tris (1-chloro-2-isopropyl) phosphate (TCPP)</a:t>
            </a:r>
          </a:p>
        </p:txBody>
      </p:sp>
    </p:spTree>
    <p:extLst>
      <p:ext uri="{BB962C8B-B14F-4D97-AF65-F5344CB8AC3E}">
        <p14:creationId xmlns:p14="http://schemas.microsoft.com/office/powerpoint/2010/main" val="22924389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011D310-762F-45A0-AB17-08679513CD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5" action="ppaction://hlinksldjump"/>
            <a:extLst>
              <a:ext uri="{FF2B5EF4-FFF2-40B4-BE49-F238E27FC236}">
                <a16:creationId xmlns:a16="http://schemas.microsoft.com/office/drawing/2014/main" id="{E36809DA-7E57-4D0C-9BFB-C0FA30DE200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10D68025-39BC-408C-8A12-0FFC05621FBD}"/>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CB63D7D9-1187-4BB2-9981-496C5AFFAE7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1FE12806-EB12-4C13-B5A4-85FBD9535E1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B59748D1-837E-47E8-88C0-623FA7B2E51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030739480"/>
      </p:ext>
    </p:extLst>
  </p:cSld>
  <p:clrMapOvr>
    <a:masterClrMapping/>
  </p:clrMapOvr>
</p:sld>
</file>

<file path=ppt/slides/slide6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bIns="4572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3" action="ppaction://hlinksldjump"/>
            <a:extLst>
              <a:ext uri="{FF2B5EF4-FFF2-40B4-BE49-F238E27FC236}">
                <a16:creationId xmlns:a16="http://schemas.microsoft.com/office/drawing/2014/main" id="{DAE776FA-B877-4656-95DF-A40B53B4403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4" action="ppaction://hlinksldjump"/>
            <a:extLst>
              <a:ext uri="{FF2B5EF4-FFF2-40B4-BE49-F238E27FC236}">
                <a16:creationId xmlns:a16="http://schemas.microsoft.com/office/drawing/2014/main" id="{C255294B-238E-4ED4-AF93-BE995A455C3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5" action="ppaction://hlinksldjump"/>
            <a:extLst>
              <a:ext uri="{FF2B5EF4-FFF2-40B4-BE49-F238E27FC236}">
                <a16:creationId xmlns:a16="http://schemas.microsoft.com/office/drawing/2014/main" id="{A39E46A7-0952-4E2E-9BFD-9ADBB2D23E7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6" action="ppaction://hlinksldjump"/>
            <a:extLst>
              <a:ext uri="{FF2B5EF4-FFF2-40B4-BE49-F238E27FC236}">
                <a16:creationId xmlns:a16="http://schemas.microsoft.com/office/drawing/2014/main" id="{C8E24870-2EE9-435E-8242-C481EB5BCC3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7" action="ppaction://hlinksldjump"/>
            <a:extLst>
              <a:ext uri="{FF2B5EF4-FFF2-40B4-BE49-F238E27FC236}">
                <a16:creationId xmlns:a16="http://schemas.microsoft.com/office/drawing/2014/main" id="{C918BF4A-D9B8-4907-99FF-672110CAF64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8" action="ppaction://hlinksldjump"/>
            <a:extLst>
              <a:ext uri="{FF2B5EF4-FFF2-40B4-BE49-F238E27FC236}">
                <a16:creationId xmlns:a16="http://schemas.microsoft.com/office/drawing/2014/main" id="{DCBD0120-3BD6-4E6E-86F3-F2FA88EA9DF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9" action="ppaction://hlinksldjump"/>
            <a:extLst>
              <a:ext uri="{FF2B5EF4-FFF2-40B4-BE49-F238E27FC236}">
                <a16:creationId xmlns:a16="http://schemas.microsoft.com/office/drawing/2014/main" id="{39194553-228D-46B6-A741-9B5EBE65817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0" action="ppaction://hlinksldjump"/>
            <a:extLst>
              <a:ext uri="{FF2B5EF4-FFF2-40B4-BE49-F238E27FC236}">
                <a16:creationId xmlns:a16="http://schemas.microsoft.com/office/drawing/2014/main" id="{0B2C33E0-F16A-437C-BFDC-E586AA37AAA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9" name="object 21">
            <a:hlinkClick r:id="rId11" action="ppaction://hlinksldjump"/>
            <a:extLst>
              <a:ext uri="{FF2B5EF4-FFF2-40B4-BE49-F238E27FC236}">
                <a16:creationId xmlns:a16="http://schemas.microsoft.com/office/drawing/2014/main" id="{3B0F02E3-1A1C-43F2-BCC1-4B9C4F8FD5B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F4C5CB26-6CEA-4911-B506-1FEAFB3FD3CB}"/>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08D5C483-210A-4DBD-9166-269827683171}"/>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C2AAE8B4-B971-478A-B6D1-2091C2373FF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2" action="ppaction://hlinksldjump"/>
              <a:extLst>
                <a:ext uri="{FF2B5EF4-FFF2-40B4-BE49-F238E27FC236}">
                  <a16:creationId xmlns:a16="http://schemas.microsoft.com/office/drawing/2014/main" id="{23BA4078-B337-4C1C-8448-0DBAF29D2C9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619187221"/>
      </p:ext>
    </p:extLst>
  </p:cSld>
  <p:clrMapOvr>
    <a:masterClrMapping/>
  </p:clrMapOvr>
</p:sld>
</file>

<file path=ppt/slides/slide6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089E213-6BFA-4FFC-939C-437DAFD71B6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0576C6C-82E4-47DB-AB34-2B9D496D7F4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A5785036-0326-42EA-A67E-7F2C62153C7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C9F82AEB-A863-4D0F-A456-F28755960B5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BAEF01EC-10DA-4BAC-AABB-DD39B41ECC9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F70860E-CCAC-4FC3-9D62-F07BDF3787A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FD258673-1C1E-4E74-9A8D-5DF73C1C7A9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4B4B102-AFBB-4E3C-89B0-D9C6E467780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3981991-AC06-4673-8FE5-A60442E4FBA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Amines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Diethylhydroxylamine (DEHA85)</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25665F23-FE5F-461F-91FD-77160F93871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603C45F-4708-4135-9D00-F8C499DD5B2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21FF8EC-A3ED-4915-9AD7-8234A8610F8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9D1B454-4A0F-47D5-9930-18DD2E2D7C1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4974099A-A2B9-4B44-B27F-C2E3283A793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99E00C62-F993-488B-9BD2-34101AFEAC2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9DFECAA0-186B-4AC1-BEB6-7AC14B0070E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D79699A-CE3C-4D3E-92FF-47F1BCBEF58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614ACED-42EA-471B-85F8-605F96F97F9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1,3-dibromo-5,5-dimethylhydantoin (DBDMH)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6490698B-1929-4D96-863F-148B44CC1F8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A36669F7-8DF5-41A3-8A1D-D550F8B4FC0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E3BB252F-0560-4E9D-B8B8-71241CDF915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E356914-5441-4EFD-B58D-6D59D82953B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F806C0BB-F5FB-4201-894B-68AD1F3D5DD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9B904C12-1C73-4E4E-88F2-64A93539DA8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110A4C63-1BD0-429C-8DB8-441A6F61462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3EDD6B21-993C-4E71-83BC-D94FADAD3CD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DA7D1CA-0F9C-4824-B27A-2C0ADAAB023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40% sodium salt solution (BTA 40%)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2-Mercaptobenzothiazole sodium salt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Connect 190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Hydroxyphosphono-acetic acid (HPAA)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02E9584E-53DC-4040-83E7-80450148AD3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D2D2E9D-C5E3-4187-BD81-B3CEAF5E20A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3FB6B9B-AFEA-4288-A282-9F2EE31F76D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C75F3488-E003-412D-854E-DD30C45CFD0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CFEE5699-18AA-480A-921B-FD4BFB5E748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BA74A71A-6CDE-4C0E-AC60-3D9D9A936A7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25262C5E-4F6E-422F-97A6-0CBC659705F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E63DCBA-C351-456D-8C4B-612B27C841E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EE23461-A73F-4A06-806E-E434B11B886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Acrylamido-tertiary-butylsulfonic acid (ATBS)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Acrylamido-tertiary-butylsulfonic acid sodium salt 50%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con&#10;&#10;Description automatically generated with medium confidence">
            <a:extLst>
              <a:ext uri="{FF2B5EF4-FFF2-40B4-BE49-F238E27FC236}">
                <a16:creationId xmlns:a16="http://schemas.microsoft.com/office/drawing/2014/main" id="{4C195851-9605-40A3-97B0-105F211AC5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7908" y="675356"/>
            <a:ext cx="8443787" cy="5629191"/>
          </a:xfrm>
          <a:prstGeom prst="rect">
            <a:avLst/>
          </a:prstGeom>
        </p:spPr>
      </p:pic>
      <p:sp>
        <p:nvSpPr>
          <p:cNvPr id="6" name="Textplatzhalter 23">
            <a:extLst>
              <a:ext uri="{FF2B5EF4-FFF2-40B4-BE49-F238E27FC236}">
                <a16:creationId xmlns:a16="http://schemas.microsoft.com/office/drawing/2014/main" id="{9201B3FB-BA57-4A9C-8A6E-B69ACB3008CD}"/>
              </a:ext>
            </a:extLst>
          </p:cNvPr>
          <p:cNvSpPr txBox="1">
            <a:spLocks noChangeAspect="1"/>
          </p:cNvSpPr>
          <p:nvPr/>
        </p:nvSpPr>
        <p:spPr>
          <a:xfrm>
            <a:off x="394636" y="436255"/>
            <a:ext cx="4549064" cy="6513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a:rPr>
              <a:t>OUR VALUES</a:t>
            </a:r>
            <a:endParaRPr lang="de-DE" sz="5000" dirty="0">
              <a:solidFill>
                <a:srgbClr val="91CFF0"/>
              </a:solidFill>
              <a:latin typeface="Futura Bk BT" panose="020B0502020204020303" pitchFamily="34" charset="0"/>
            </a:endParaRPr>
          </a:p>
        </p:txBody>
      </p:sp>
      <p:sp>
        <p:nvSpPr>
          <p:cNvPr id="9" name="TextBox 8">
            <a:extLst>
              <a:ext uri="{FF2B5EF4-FFF2-40B4-BE49-F238E27FC236}">
                <a16:creationId xmlns:a16="http://schemas.microsoft.com/office/drawing/2014/main" id="{CD9F2EB9-1BA1-4289-8BAF-200F4D3331FB}"/>
              </a:ext>
            </a:extLst>
          </p:cNvPr>
          <p:cNvSpPr txBox="1"/>
          <p:nvPr/>
        </p:nvSpPr>
        <p:spPr>
          <a:xfrm>
            <a:off x="394636" y="1603390"/>
            <a:ext cx="7818783" cy="365869"/>
          </a:xfrm>
          <a:prstGeom prst="rect">
            <a:avLst/>
          </a:prstGeom>
          <a:noFill/>
        </p:spPr>
        <p:txBody>
          <a:bodyPr wrap="square" lIns="91440" tIns="45720" rIns="91440" bIns="45720" anchor="t">
            <a:spAutoFit/>
          </a:bodyPr>
          <a:lstStyle/>
          <a:p>
            <a:pPr marL="0" marR="0">
              <a:lnSpc>
                <a:spcPct val="107000"/>
              </a:lnSpc>
              <a:spcBef>
                <a:spcPts val="0"/>
              </a:spcBef>
              <a:spcAft>
                <a:spcPts val="800"/>
              </a:spcAft>
            </a:pPr>
            <a:endParaRPr lang="en-US" b="1" dirty="0">
              <a:solidFill>
                <a:srgbClr val="000000"/>
              </a:solidFill>
              <a:latin typeface="Futura"/>
              <a:ea typeface="FangSong" panose="02010609060101010101" pitchFamily="49" charset="-122"/>
              <a:cs typeface="Times New Roman"/>
            </a:endParaRPr>
          </a:p>
        </p:txBody>
      </p:sp>
      <p:sp>
        <p:nvSpPr>
          <p:cNvPr id="15" name="TextBox 14">
            <a:extLst>
              <a:ext uri="{FF2B5EF4-FFF2-40B4-BE49-F238E27FC236}">
                <a16:creationId xmlns:a16="http://schemas.microsoft.com/office/drawing/2014/main" id="{83434F86-F383-4EB8-8966-989B16E5FE4B}"/>
              </a:ext>
            </a:extLst>
          </p:cNvPr>
          <p:cNvSpPr txBox="1"/>
          <p:nvPr/>
        </p:nvSpPr>
        <p:spPr>
          <a:xfrm>
            <a:off x="2095309" y="1784341"/>
            <a:ext cx="2266761" cy="369332"/>
          </a:xfrm>
          <a:prstGeom prst="rect">
            <a:avLst/>
          </a:prstGeom>
          <a:noFill/>
        </p:spPr>
        <p:txBody>
          <a:bodyPr wrap="square">
            <a:spAutoFit/>
          </a:bodyPr>
          <a:lstStyle/>
          <a:p>
            <a:r>
              <a:rPr lang="en-US" b="1" dirty="0">
                <a:solidFill>
                  <a:schemeClr val="bg2">
                    <a:lumMod val="25000"/>
                  </a:schemeClr>
                </a:solidFill>
                <a:latin typeface="Futura"/>
              </a:rPr>
              <a:t>Our Commitment </a:t>
            </a:r>
          </a:p>
        </p:txBody>
      </p:sp>
      <p:sp>
        <p:nvSpPr>
          <p:cNvPr id="16" name="TextBox 15">
            <a:extLst>
              <a:ext uri="{FF2B5EF4-FFF2-40B4-BE49-F238E27FC236}">
                <a16:creationId xmlns:a16="http://schemas.microsoft.com/office/drawing/2014/main" id="{8ECBCCD7-7D6A-4CE1-95E9-B3D091E96F8C}"/>
              </a:ext>
            </a:extLst>
          </p:cNvPr>
          <p:cNvSpPr txBox="1"/>
          <p:nvPr/>
        </p:nvSpPr>
        <p:spPr>
          <a:xfrm>
            <a:off x="1742995" y="3185050"/>
            <a:ext cx="2266761" cy="369332"/>
          </a:xfrm>
          <a:prstGeom prst="rect">
            <a:avLst/>
          </a:prstGeom>
          <a:noFill/>
        </p:spPr>
        <p:txBody>
          <a:bodyPr wrap="square">
            <a:spAutoFit/>
          </a:bodyPr>
          <a:lstStyle/>
          <a:p>
            <a:r>
              <a:rPr lang="en-US" b="1" dirty="0">
                <a:solidFill>
                  <a:schemeClr val="bg2">
                    <a:lumMod val="25000"/>
                  </a:schemeClr>
                </a:solidFill>
                <a:latin typeface="Futura"/>
              </a:rPr>
              <a:t>Collaboration</a:t>
            </a:r>
          </a:p>
        </p:txBody>
      </p:sp>
      <p:sp>
        <p:nvSpPr>
          <p:cNvPr id="17" name="TextBox 16">
            <a:extLst>
              <a:ext uri="{FF2B5EF4-FFF2-40B4-BE49-F238E27FC236}">
                <a16:creationId xmlns:a16="http://schemas.microsoft.com/office/drawing/2014/main" id="{D21526F0-DFD9-4561-8625-52DA6EB38366}"/>
              </a:ext>
            </a:extLst>
          </p:cNvPr>
          <p:cNvSpPr txBox="1"/>
          <p:nvPr/>
        </p:nvSpPr>
        <p:spPr>
          <a:xfrm>
            <a:off x="3301498" y="4585759"/>
            <a:ext cx="1165324" cy="369332"/>
          </a:xfrm>
          <a:prstGeom prst="rect">
            <a:avLst/>
          </a:prstGeom>
          <a:noFill/>
        </p:spPr>
        <p:txBody>
          <a:bodyPr wrap="square">
            <a:spAutoFit/>
          </a:bodyPr>
          <a:lstStyle/>
          <a:p>
            <a:r>
              <a:rPr lang="en-US" b="1" dirty="0">
                <a:solidFill>
                  <a:schemeClr val="bg2">
                    <a:lumMod val="25000"/>
                  </a:schemeClr>
                </a:solidFill>
                <a:latin typeface="Futura"/>
              </a:rPr>
              <a:t>Diversity</a:t>
            </a:r>
          </a:p>
        </p:txBody>
      </p:sp>
      <p:sp>
        <p:nvSpPr>
          <p:cNvPr id="18" name="TextBox 17">
            <a:extLst>
              <a:ext uri="{FF2B5EF4-FFF2-40B4-BE49-F238E27FC236}">
                <a16:creationId xmlns:a16="http://schemas.microsoft.com/office/drawing/2014/main" id="{D088D621-D009-490E-B776-DFC3D45A7F36}"/>
              </a:ext>
            </a:extLst>
          </p:cNvPr>
          <p:cNvSpPr txBox="1"/>
          <p:nvPr/>
        </p:nvSpPr>
        <p:spPr>
          <a:xfrm>
            <a:off x="7991060" y="4585759"/>
            <a:ext cx="2266761" cy="369332"/>
          </a:xfrm>
          <a:prstGeom prst="rect">
            <a:avLst/>
          </a:prstGeom>
          <a:noFill/>
        </p:spPr>
        <p:txBody>
          <a:bodyPr wrap="square">
            <a:spAutoFit/>
          </a:bodyPr>
          <a:lstStyle/>
          <a:p>
            <a:r>
              <a:rPr lang="en-US" b="1" dirty="0">
                <a:solidFill>
                  <a:schemeClr val="bg2">
                    <a:lumMod val="25000"/>
                  </a:schemeClr>
                </a:solidFill>
                <a:latin typeface="Futura"/>
              </a:rPr>
              <a:t>Embrace Change</a:t>
            </a:r>
          </a:p>
        </p:txBody>
      </p:sp>
      <p:sp>
        <p:nvSpPr>
          <p:cNvPr id="19" name="TextBox 18">
            <a:extLst>
              <a:ext uri="{FF2B5EF4-FFF2-40B4-BE49-F238E27FC236}">
                <a16:creationId xmlns:a16="http://schemas.microsoft.com/office/drawing/2014/main" id="{56E2E8E6-EE81-4A57-B6EB-0C86B65D6AC6}"/>
              </a:ext>
            </a:extLst>
          </p:cNvPr>
          <p:cNvSpPr txBox="1"/>
          <p:nvPr/>
        </p:nvSpPr>
        <p:spPr>
          <a:xfrm>
            <a:off x="8846936" y="3185050"/>
            <a:ext cx="2266761" cy="369332"/>
          </a:xfrm>
          <a:prstGeom prst="rect">
            <a:avLst/>
          </a:prstGeom>
          <a:noFill/>
        </p:spPr>
        <p:txBody>
          <a:bodyPr wrap="square">
            <a:spAutoFit/>
          </a:bodyPr>
          <a:lstStyle/>
          <a:p>
            <a:r>
              <a:rPr lang="en-US" b="1" dirty="0">
                <a:solidFill>
                  <a:schemeClr val="bg2">
                    <a:lumMod val="25000"/>
                  </a:schemeClr>
                </a:solidFill>
                <a:latin typeface="Futura"/>
              </a:rPr>
              <a:t>Integrity</a:t>
            </a:r>
          </a:p>
        </p:txBody>
      </p:sp>
      <p:sp>
        <p:nvSpPr>
          <p:cNvPr id="20" name="TextBox 19">
            <a:extLst>
              <a:ext uri="{FF2B5EF4-FFF2-40B4-BE49-F238E27FC236}">
                <a16:creationId xmlns:a16="http://schemas.microsoft.com/office/drawing/2014/main" id="{D73EA3D6-EFD0-48EC-9374-0165796FD00B}"/>
              </a:ext>
            </a:extLst>
          </p:cNvPr>
          <p:cNvSpPr txBox="1"/>
          <p:nvPr/>
        </p:nvSpPr>
        <p:spPr>
          <a:xfrm>
            <a:off x="7991060" y="1738213"/>
            <a:ext cx="3067559" cy="646331"/>
          </a:xfrm>
          <a:prstGeom prst="rect">
            <a:avLst/>
          </a:prstGeom>
          <a:noFill/>
        </p:spPr>
        <p:txBody>
          <a:bodyPr wrap="square">
            <a:spAutoFit/>
          </a:bodyPr>
          <a:lstStyle/>
          <a:p>
            <a:r>
              <a:rPr lang="en-US" b="1" dirty="0">
                <a:solidFill>
                  <a:schemeClr val="bg2">
                    <a:lumMod val="25000"/>
                  </a:schemeClr>
                </a:solidFill>
                <a:latin typeface="Futura"/>
              </a:rPr>
              <a:t>Reliability and Personal Accountability</a:t>
            </a:r>
          </a:p>
        </p:txBody>
      </p:sp>
      <p:sp>
        <p:nvSpPr>
          <p:cNvPr id="21" name="Rectangle 20">
            <a:extLst>
              <a:ext uri="{FF2B5EF4-FFF2-40B4-BE49-F238E27FC236}">
                <a16:creationId xmlns:a16="http://schemas.microsoft.com/office/drawing/2014/main" id="{B3D8FA09-6A0C-4A84-9E74-21621DD4A413}"/>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2" name="Picture 21">
            <a:extLst>
              <a:ext uri="{FF2B5EF4-FFF2-40B4-BE49-F238E27FC236}">
                <a16:creationId xmlns:a16="http://schemas.microsoft.com/office/drawing/2014/main" id="{AD4BD394-E2F9-4CFB-A48A-ECA34D71D6E8}"/>
              </a:ext>
            </a:extLst>
          </p:cNvPr>
          <p:cNvPicPr>
            <a:picLocks noChangeAspect="1"/>
          </p:cNvPicPr>
          <p:nvPr/>
        </p:nvPicPr>
        <p:blipFill rotWithShape="1">
          <a:blip r:embed="rId3">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614340247"/>
      </p:ext>
    </p:extLst>
  </p:cSld>
  <p:clrMapOvr>
    <a:masterClrMapping/>
  </p:clrMapOvr>
</p:sld>
</file>

<file path=ppt/slides/slide7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3F9FEF91-A16A-481C-90E1-6922F756894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93C955BA-F902-4E49-A2C2-C040CE4EC53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1568EF72-4168-453A-B0AE-5395D5F15BD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BCD87C32-8B69-4A06-A035-8199BF0776F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816A36AA-A759-4C92-AE93-D7B48726372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C36ADB72-75FB-4FC6-BF12-8BB036ADB0E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0F775F35-B46B-4D0B-A48D-0D5013FDBFA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929A0CB7-414D-4D80-AFD1-ACDB40F2519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C868BDC-FAB5-463D-8583-DA53DD38493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Oxygen Scavengers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Carbohydrazide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Diethylhydroxylamine (DEHA85)</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822A45E-2307-4C67-BB4F-BB0B1D28308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FDD154F0-49B7-40C3-948A-B9987196112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61DB022-CFBD-4F2D-9347-DD91D148123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DC57F530-D5B1-4061-AF8B-FF83B76E21C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7A75C6BE-4003-49B2-8116-8D28104CFA5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E539207-F811-4C47-9606-C3ACD5686A1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E5813844-837E-40D3-A3AB-9926635F11C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72B4AAD4-8FDB-4710-8AE8-4C99F3DF177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24C4F20-4547-4F39-9199-C3AF25B3424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sodium salt (ATMP Na)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0D144E1-0637-4C8C-881B-76EEEFD11B5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2074246-4246-4FC5-A6F4-6B5467B04C0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FA80229B-9E86-4DFB-ABAE-E567CD579B9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5C53164C-B4FF-4248-A56F-865C316AAAE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A9664C29-E757-439F-ADA5-43792ADDD0E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79BD6966-B556-4BE8-A68A-CB22A4874C8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0548CCE5-1EE1-4A90-ACAE-5B99E4D2881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4929CCB7-0F6F-47A6-A7D7-04179AF9497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0E02DBF-2074-480B-AD0D-5DFF7F09B25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1000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2000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2100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3100</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 WTP 5000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164</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283</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400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Phosphono carboxylate mix (PCM)</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Polymaleic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A737B0C-29C5-4785-83CF-E0E13B093C0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64301D7A-44A0-48B1-B991-16028386CB4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320ADF75-CA07-48B5-9B27-089A60F04A9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67456B9D-07D5-4793-8630-A12DB84F7AC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8617766F-F470-41E0-96DF-8F9429C8A63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FE9DFE20-2F1D-4E2A-9ED5-67077202703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C933BE1A-4721-4A4B-B2A1-8F088269066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A39CBD64-CD01-4127-B4AC-879ADD7D7E5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BF735EC-F0B4-4719-8A68-F5A5AF78529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MOPA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7D6A925-2772-47C1-8D33-FD194EE7109C}"/>
              </a:ext>
            </a:extLst>
          </p:cNvPr>
          <p:cNvPicPr>
            <a:picLocks noChangeAspect="1"/>
          </p:cNvPicPr>
          <p:nvPr/>
        </p:nvPicPr>
        <p:blipFill rotWithShape="1">
          <a:blip r:embed="rId2">
            <a:extLst>
              <a:ext uri="{28A0092B-C50C-407E-A947-70E740481C1C}">
                <a14:useLocalDpi xmlns:a14="http://schemas.microsoft.com/office/drawing/2010/main" val="0"/>
              </a:ext>
            </a:extLst>
          </a:blip>
          <a:srcRect t="7946" b="7867"/>
          <a:stretch/>
        </p:blipFill>
        <p:spPr>
          <a:xfrm>
            <a:off x="-9617" y="0"/>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CONSTRUCTION</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0701D415-8041-42B0-B550-81BA21026FC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E0574ABD-49A9-4E54-B0D1-12C3BE652EFE}"/>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5D1F0D08-23D1-45FD-ADEB-814A26144D0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44F1FE38-37AA-4AEE-9808-E3009BA5833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CAAACE12-762C-4F5C-9C30-8A5A6C1E1EAC}"/>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032569938"/>
      </p:ext>
    </p:extLst>
  </p:cSld>
  <p:clrMapOvr>
    <a:masterClrMapping/>
  </p:clrMapOvr>
</p:sld>
</file>

<file path=ppt/slides/slide7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57065D6-4DE5-461B-AC29-B1F85945A4B4}"/>
              </a:ext>
            </a:extLst>
          </p:cNvPr>
          <p:cNvPicPr>
            <a:picLocks noChangeAspect="1"/>
          </p:cNvPicPr>
          <p:nvPr/>
        </p:nvPicPr>
        <p:blipFill rotWithShape="1">
          <a:blip r:embed="rId2">
            <a:extLst>
              <a:ext uri="{28A0092B-C50C-407E-A947-70E740481C1C}">
                <a14:useLocalDpi xmlns:a14="http://schemas.microsoft.com/office/drawing/2010/main" val="0"/>
              </a:ext>
            </a:extLst>
          </a:blip>
          <a:srcRect b="15653"/>
          <a:stretch/>
        </p:blipFill>
        <p:spPr>
          <a:xfrm>
            <a:off x="-8625" y="-1"/>
            <a:ext cx="12196010" cy="6858001"/>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CONSTRUCTION</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995AB251-49B4-4543-8E72-CE4E3E234FCA}"/>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Anti-Fogging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Cleaning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Defoamer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Formaldehyde Scavenger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Reactive Diluent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Retarder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 Reducer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39D17775-2041-40F6-A5A1-944DA0CB7C36}"/>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Bitumen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Cement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Concrete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Intumescent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18006BF2-CF2E-44CF-B235-9B782E8D6D5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BEB9E1A6-CE1F-4171-818A-C4C5E29AEAD2}"/>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210DB2E0-D3A0-4126-8F58-EE79BC3927B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1796D16-E32C-4B81-90D4-D0B3D5D110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404590CD-DC13-4AD1-8B29-06EFF8FFAE3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41482929"/>
      </p:ext>
    </p:extLst>
  </p:cSld>
  <p:clrMapOvr>
    <a:masterClrMapping/>
  </p:clrMapOvr>
</p:sld>
</file>

<file path=ppt/slides/slide7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786CBDB-20F2-4CEA-A9CC-295FF4A4561C}"/>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3FFF9014-B3BB-4BAF-9B1A-90580173626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FFD4DAD9-2254-44B0-A2AB-77409543F04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7816B475-A6B4-491B-903A-30DE38255E1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F9737ACB-F8E5-4F1E-9EFC-525C5367A3A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83B42F68-7EB6-4625-9430-45712CFD07A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object 21">
            <a:hlinkClick r:id="rId7" action="ppaction://hlinksldjump"/>
            <a:extLst>
              <a:ext uri="{FF2B5EF4-FFF2-40B4-BE49-F238E27FC236}">
                <a16:creationId xmlns:a16="http://schemas.microsoft.com/office/drawing/2014/main" id="{4EC3B3B4-FED4-4E88-BA18-DD901100541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DE381402-30C5-4E19-83A4-6008D8B799EC}"/>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74C76CB5-4FB3-4E8B-81E6-00D00BCE555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FF854CBC-9F18-472F-A399-2C1B9A627C9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8" action="ppaction://hlinksldjump"/>
              <a:extLst>
                <a:ext uri="{FF2B5EF4-FFF2-40B4-BE49-F238E27FC236}">
                  <a16:creationId xmlns:a16="http://schemas.microsoft.com/office/drawing/2014/main" id="{568781F9-AFE0-4D14-B204-9759B7B3106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76830257"/>
      </p:ext>
    </p:extLst>
  </p:cSld>
  <p:clrMapOvr>
    <a:masterClrMapping/>
  </p:clrMapOvr>
</p:sld>
</file>

<file path=ppt/slides/slide7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C9CFF55A-D99B-4E27-8A5D-E1579FDA4C5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74AC09E2-7C54-4F6E-B784-5EFFA8ACAAD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1CACF1CA-CD73-4852-9BBA-69BF0864324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1526440F-7C87-4293-9EDF-1A3987637B9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4360A6E5-5B4A-4D3A-9C63-C831862DE24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16B5217-098E-4BA4-831E-93AA663F9D7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Concrete &amp; Cement mortar additives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4-Hydroxybutyl vinyl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7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908FA2E2-464C-4E26-B10D-B13A193F6BB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903DE160-4335-428E-A6F7-D749368958D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B2F83735-A810-4848-B856-39ADFC35830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5023EFB0-A281-4F76-992E-D159214EBFA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C8D5C230-83BE-41A0-892E-298B8356BD8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167F6D5-6744-4B5F-BACA-486B75FB17A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7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4CDEA414-FC61-4E55-8B9C-4F37BB089D8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F897B148-1AA6-4BD3-B43A-2B9A4E386EC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ED931B66-4869-42DE-9CE9-3E7AB6AF31D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629483D1-4339-4837-AE8C-2290F21ADF3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66590731-28CA-4C53-844F-D3F4E7D0055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788C564-68D3-4D87-BBCA-8C7EC23A149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A8D0F1E0-E2C6-4419-9689-CE40C72D77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107" y="413139"/>
            <a:ext cx="11317832" cy="6366281"/>
          </a:xfrm>
          <a:prstGeom prst="rect">
            <a:avLst/>
          </a:prstGeom>
        </p:spPr>
      </p:pic>
      <p:pic>
        <p:nvPicPr>
          <p:cNvPr id="261" name="Bild" descr="Bild"/>
          <p:cNvPicPr>
            <a:picLocks noChangeAspect="1"/>
          </p:cNvPicPr>
          <p:nvPr/>
        </p:nvPicPr>
        <p:blipFill>
          <a:blip r:embed="rId3"/>
          <a:stretch>
            <a:fillRect/>
          </a:stretch>
        </p:blipFill>
        <p:spPr>
          <a:xfrm>
            <a:off x="11557669" y="218017"/>
            <a:ext cx="435432" cy="390245"/>
          </a:xfrm>
          <a:prstGeom prst="rect">
            <a:avLst/>
          </a:prstGeom>
          <a:ln w="12700">
            <a:miter lim="400000"/>
          </a:ln>
        </p:spPr>
      </p:pic>
      <p:sp>
        <p:nvSpPr>
          <p:cNvPr id="267" name="Folien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15" name="Textplatzhalter 23">
            <a:extLst>
              <a:ext uri="{FF2B5EF4-FFF2-40B4-BE49-F238E27FC236}">
                <a16:creationId xmlns:a16="http://schemas.microsoft.com/office/drawing/2014/main" id="{8529E475-1434-407F-96EF-1C37032CC50C}"/>
              </a:ext>
            </a:extLst>
          </p:cNvPr>
          <p:cNvSpPr txBox="1">
            <a:spLocks/>
          </p:cNvSpPr>
          <p:nvPr/>
        </p:nvSpPr>
        <p:spPr>
          <a:xfrm>
            <a:off x="352107" y="289120"/>
            <a:ext cx="739681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panose="020B0502020204020303" pitchFamily="34" charset="0"/>
              </a:rPr>
              <a:t>BUSINESS </a:t>
            </a:r>
            <a:r>
              <a:rPr lang="de-DE" sz="5000" dirty="0">
                <a:solidFill>
                  <a:srgbClr val="91CFF0"/>
                </a:solidFill>
                <a:latin typeface="Futura Bk BT" panose="020B0502020204020303" pitchFamily="34" charset="0"/>
              </a:rPr>
              <a:t>STRATEGY</a:t>
            </a:r>
          </a:p>
        </p:txBody>
      </p:sp>
    </p:spTree>
    <p:extLst>
      <p:ext uri="{BB962C8B-B14F-4D97-AF65-F5344CB8AC3E}">
        <p14:creationId xmlns:p14="http://schemas.microsoft.com/office/powerpoint/2010/main" val="12396450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FBB27B9E-FD02-4F9A-9CFF-C623F67C92F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2D0EE47D-3B93-464E-B7FF-8D30E93027C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AC59156F-C6A7-447B-8E6D-5D3E6C01D28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F7058BA9-A33E-4C65-B7C0-22A01486CF0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4B8BC426-05D1-4363-8AC2-6A57B687D24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A4466C1-63D9-40BA-82C4-213B04C6D4A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1,6 HDODGE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73EDCA9E-8191-402B-87FD-490CBE10D84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6B95F89E-B859-4D0F-A8D8-35A597E4A21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0151C0C4-E979-4A55-86EA-5BD785040F5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241B750C-899D-43AC-BB04-98032F36BCE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1EDC42F7-1F0D-4D11-95C5-9522867A923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17E90FD-C5C8-4745-9A6E-DCD69DE031B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ICB </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Potassium tetraoxalate (PTO)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Potassium tetraoxalate (PTO)</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8D6C70C-16F5-4CB4-8D31-F257EB799A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solidFill>
                <a:schemeClr val="bg1"/>
              </a:solidFill>
            </a:endParaRPr>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E7BB1F65-5238-43F6-8CFF-9CDE4CAFF36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844D21AE-A695-4A8E-AAA3-F0837C9763A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F9F9B430-6610-4F40-A4CD-5717F0BCDDE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95958708-8395-4795-8925-F40FD4B73B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92940BBD-44A0-4AEC-A6E2-7E35B59A28D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93637236"/>
      </p:ext>
    </p:extLst>
  </p:cSld>
  <p:clrMapOvr>
    <a:masterClrMapping/>
  </p:clrMapOvr>
</p:sld>
</file>

<file path=ppt/slides/slide8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946E69-1F47-4329-96AC-21C0AF0739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F29E3A92-204A-4B6B-A660-9E51B04AF7F8}"/>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Carrier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Fixative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Release Control</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4FD6D367-E371-4546-934A-1201D06EB875}"/>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Encapsulation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Flavor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Fragrance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Perfume</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34847699-3F0F-49AF-9825-D380C3BDCA0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4AF1D01D-8B9C-43DA-9857-33F3F6CBD447}"/>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98D5E278-7B9B-4987-8109-FA8D273C6278}"/>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E083CA39-EAEC-48A8-AA06-8C8AAB8599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17209798-4B9C-4BDD-B8DA-B1BB4C4E2F6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39047836"/>
      </p:ext>
    </p:extLst>
  </p:cSld>
  <p:clrMapOvr>
    <a:masterClrMapping/>
  </p:clrMapOvr>
</p:sld>
</file>

<file path=ppt/slides/slide8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0DEDCD2-7287-4CB2-BD6A-55E0B46F9E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a:solidFill>
                  <a:schemeClr val="bg1"/>
                </a:solidFill>
                <a:latin typeface="Futura Bk BT" panose="020B0502020204020303" pitchFamily="34" charset="0"/>
              </a:rPr>
              <a:t>Products</a:t>
            </a:r>
            <a:endParaRPr lang="de-DE" sz="2800" spc="-150" dirty="0">
              <a:solidFill>
                <a:schemeClr val="bg1"/>
              </a:solidFill>
              <a:latin typeface="Futura Bk BT" panose="020B0502020204020303" pitchFamily="34" charset="0"/>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graphicFrame>
        <p:nvGraphicFramePr>
          <p:cNvPr id="14" name="Table 14">
            <a:extLst>
              <a:ext uri="{FF2B5EF4-FFF2-40B4-BE49-F238E27FC236}">
                <a16:creationId xmlns:a16="http://schemas.microsoft.com/office/drawing/2014/main" id="{47C6278B-A7A5-4A1C-A46B-D509C062D992}"/>
              </a:ext>
            </a:extLst>
          </p:cNvPr>
          <p:cNvGraphicFramePr>
            <a:graphicFrameLocks noGrp="1"/>
          </p:cNvGraphicFramePr>
          <p:nvPr>
            <p:extLst>
              <p:ext uri="{D42A27DB-BD31-4B8C-83A1-F6EECF244321}">
                <p14:modId xmlns:p14="http://schemas.microsoft.com/office/powerpoint/2010/main" val="1831445786"/>
              </p:ext>
            </p:extLst>
          </p:nvPr>
        </p:nvGraphicFramePr>
        <p:xfrm>
          <a:off x="1918865" y="2937397"/>
          <a:ext cx="7225134" cy="151384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732997">
                  <a:extLst>
                    <a:ext uri="{9D8B030D-6E8A-4147-A177-3AD203B41FA5}">
                      <a16:colId xmlns:a16="http://schemas.microsoft.com/office/drawing/2014/main" val="1297547313"/>
                    </a:ext>
                  </a:extLst>
                </a:gridCol>
                <a:gridCol w="3492137">
                  <a:extLst>
                    <a:ext uri="{9D8B030D-6E8A-4147-A177-3AD203B41FA5}">
                      <a16:colId xmlns:a16="http://schemas.microsoft.com/office/drawing/2014/main" val="2067343297"/>
                    </a:ext>
                  </a:extLst>
                </a:gridCol>
              </a:tblGrid>
              <a:tr h="1449803">
                <a:tc>
                  <a:txBody>
                    <a:bodyPr/>
                    <a:lstStyle/>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10-Undecen-1-ol </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3-Methylbenzyl chloride</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Ethylbenzyl chloride (EBC)</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Ethylene urea </a:t>
                      </a:r>
                    </a:p>
                  </a:txBody>
                  <a:tcPr marL="28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Phenoxyethanol</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Polyphosphoric acid</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Triethyl citrate (TEC)</a:t>
                      </a:r>
                    </a:p>
                  </a:txBody>
                  <a:tcPr marL="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0211322"/>
                  </a:ext>
                </a:extLst>
              </a:tr>
            </a:tbl>
          </a:graphicData>
        </a:graphic>
      </p:graphicFrame>
      <p:sp>
        <p:nvSpPr>
          <p:cNvPr id="15" name="object 21">
            <a:hlinkClick r:id="rId7" action="ppaction://hlinksldjump"/>
            <a:extLst>
              <a:ext uri="{FF2B5EF4-FFF2-40B4-BE49-F238E27FC236}">
                <a16:creationId xmlns:a16="http://schemas.microsoft.com/office/drawing/2014/main" id="{E71B3B9A-F300-4A15-8D36-ECF44CB543D9}"/>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5872EA88-0D4C-4241-AD48-46782621A6EE}"/>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8AF4B990-6A59-493C-B759-0EAA3636268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12C90742-4A55-4C75-95D7-3B67A4B7DB8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8" action="ppaction://hlinksldjump"/>
              <a:extLst>
                <a:ext uri="{FF2B5EF4-FFF2-40B4-BE49-F238E27FC236}">
                  <a16:creationId xmlns:a16="http://schemas.microsoft.com/office/drawing/2014/main" id="{1C5E0242-8092-4098-A37C-1EBB19E7B59A}"/>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065017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49586B1-E0BD-4BA3-9695-1EF11A8F54F5}"/>
              </a:ext>
            </a:extLst>
          </p:cNvPr>
          <p:cNvPicPr>
            <a:picLocks noChangeAspect="1"/>
          </p:cNvPicPr>
          <p:nvPr/>
        </p:nvPicPr>
        <p:blipFill rotWithShape="1">
          <a:blip r:embed="rId2">
            <a:extLst>
              <a:ext uri="{28A0092B-C50C-407E-A947-70E740481C1C}">
                <a14:useLocalDpi xmlns:a14="http://schemas.microsoft.com/office/drawing/2010/main" val="0"/>
              </a:ext>
            </a:extLst>
          </a:blip>
          <a:srcRect t="12518" b="3101"/>
          <a:stretch/>
        </p:blipFill>
        <p:spPr>
          <a:xfrm>
            <a:off x="-9616" y="-1"/>
            <a:ext cx="12211234" cy="6869303"/>
          </a:xfrm>
          <a:prstGeom prst="rect">
            <a:avLst/>
          </a:prstGeom>
        </p:spPr>
      </p:pic>
      <p:pic>
        <p:nvPicPr>
          <p:cNvPr id="12" name="Picture 11">
            <a:extLst>
              <a:ext uri="{FF2B5EF4-FFF2-40B4-BE49-F238E27FC236}">
                <a16:creationId xmlns:a16="http://schemas.microsoft.com/office/drawing/2014/main" id="{43991F71-6261-4873-9928-78DC2307DA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AGRICULTURE</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6" action="ppaction://hlinksldjump"/>
            <a:extLst>
              <a:ext uri="{FF2B5EF4-FFF2-40B4-BE49-F238E27FC236}">
                <a16:creationId xmlns:a16="http://schemas.microsoft.com/office/drawing/2014/main" id="{8CD09B84-172B-446D-85E2-7F5ED35E103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6967BD04-0992-42EA-AA69-89499D80311D}"/>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313A6479-3916-4C7B-B148-02682D091E1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555E96E6-A897-43C3-889F-C4A7274B83D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7" action="ppaction://hlinksldjump"/>
              <a:extLst>
                <a:ext uri="{FF2B5EF4-FFF2-40B4-BE49-F238E27FC236}">
                  <a16:creationId xmlns:a16="http://schemas.microsoft.com/office/drawing/2014/main" id="{6FC5C57B-E407-4984-8FC1-DD1AA37E567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68132378"/>
      </p:ext>
    </p:extLst>
  </p:cSld>
  <p:clrMapOvr>
    <a:masterClrMapping/>
  </p:clrMapOvr>
</p:sld>
</file>

<file path=ppt/slides/slide8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AF95FE-F165-45A1-A95B-48179FD4BDBE}"/>
              </a:ext>
            </a:extLst>
          </p:cNvPr>
          <p:cNvPicPr>
            <a:picLocks noChangeAspect="1"/>
          </p:cNvPicPr>
          <p:nvPr/>
        </p:nvPicPr>
        <p:blipFill rotWithShape="1">
          <a:blip r:embed="rId2">
            <a:extLst>
              <a:ext uri="{28A0092B-C50C-407E-A947-70E740481C1C}">
                <a14:useLocalDpi xmlns:a14="http://schemas.microsoft.com/office/drawing/2010/main" val="0"/>
              </a:ext>
            </a:extLst>
          </a:blip>
          <a:srcRect b="15840"/>
          <a:stretch/>
        </p:blipFill>
        <p:spPr>
          <a:xfrm>
            <a:off x="-14947" y="-16979"/>
            <a:ext cx="12206948"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AGRICULTURE</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A2535DA4-8AFE-4924-921F-1065B4D10489}"/>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Chelating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Denaturant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Dispersant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Fertilizer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Micronutrient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Surfactant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CA658CC3-BD7E-4B1F-9C9A-DB2117F41218}"/>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Adjuvant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Chelating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Crop Growth</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Fertilizer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Pesticides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5514CD1B-4750-4079-8ECE-B6B27E09747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82E0F372-6610-4ACD-8C66-B0A347387F3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37E2E58F-80D3-470B-ADCA-C8BF3DB402B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80B2DBC8-6670-48DA-A294-7CFF855727E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1F9C3227-56B7-47F8-854A-722FF50067F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74003822"/>
      </p:ext>
    </p:extLst>
  </p:cSld>
  <p:clrMapOvr>
    <a:masterClrMapping/>
  </p:clrMapOvr>
</p:sld>
</file>

<file path=ppt/slides/slide8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8F5841-C2DF-4490-BD15-A4CCC9E5AB40}"/>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F9045180-63B8-4A24-AB93-5B5A6B3302A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784077B9-51B2-4686-A6B4-4521780655A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3AC074FE-AC4D-4393-BC09-FB51E489947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79D699C0-3485-4040-A37D-B4025E3A248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6FD406EA-D474-49E7-AE5F-C3EA9499CBA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9" action="ppaction://hlinksldjump"/>
            <a:extLst>
              <a:ext uri="{FF2B5EF4-FFF2-40B4-BE49-F238E27FC236}">
                <a16:creationId xmlns:a16="http://schemas.microsoft.com/office/drawing/2014/main" id="{2ABFA0EF-1426-4165-BE27-C3E7DEE9EE1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670924F6-E478-4956-A1F8-1E3D4E864CF4}"/>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AD9718B-7964-4E04-B62C-ED4C709798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090993D8-FC14-49A0-9B17-EC3E58D644D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0" action="ppaction://hlinksldjump"/>
              <a:extLst>
                <a:ext uri="{FF2B5EF4-FFF2-40B4-BE49-F238E27FC236}">
                  <a16:creationId xmlns:a16="http://schemas.microsoft.com/office/drawing/2014/main" id="{D88DFCFA-545D-4B5E-A52B-5DA40F34B10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8577196"/>
      </p:ext>
    </p:extLst>
  </p:cSld>
  <p:clrMapOvr>
    <a:masterClrMapping/>
  </p:clrMapOvr>
</p:sld>
</file>

<file path=ppt/slides/slide8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AE56E453-8F36-4C01-94C9-3E8920CABE1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A990C9F5-A972-42BD-8E10-C0548995C30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A53A7CF0-C9F4-4F38-A758-3FDAFD67F5C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E833CA2B-9ED5-48E5-BAA0-83276F54371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F02329F9-868B-42B4-8D36-1A7D4F3D4EA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1208FD6-C5C7-4C28-B642-045DD51B436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Active substances &amp; 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2,2'-Dichlorodiethyl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Aminobutyric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Chloro acetyl chloride (CAC)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Denatonium Benzoate (Denatrol®)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Phosphoric anhydride (P2O5)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8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8ABCFCA4-C67A-4279-A1F2-3127910227F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E292E619-1269-4D57-94E2-10C13D0B0DA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55F79BFC-CEFE-4EB4-B7B3-ABEDBCC04AC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852F1AF1-30D8-404E-A788-371BA0A26C8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9D55F0F5-4DF6-4525-87B6-D3DDFA2C1C0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F5B2BAD-410E-4040-8C7A-82D31CB395F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Benzoic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9CBCA05-BEEA-8AF7-7222-2264C0F30567}"/>
              </a:ext>
            </a:extLst>
          </p:cNvPr>
          <p:cNvPicPr>
            <a:picLocks noChangeAspect="1"/>
          </p:cNvPicPr>
          <p:nvPr/>
        </p:nvPicPr>
        <p:blipFill>
          <a:blip r:embed="rId2"/>
          <a:stretch>
            <a:fillRect/>
          </a:stretch>
        </p:blipFill>
        <p:spPr>
          <a:xfrm>
            <a:off x="442868" y="1347278"/>
            <a:ext cx="8405855" cy="4621798"/>
          </a:xfrm>
          <a:prstGeom prst="rect">
            <a:avLst/>
          </a:prstGeom>
        </p:spPr>
      </p:pic>
      <p:pic>
        <p:nvPicPr>
          <p:cNvPr id="21" name="Bildplatzhalter 16">
            <a:extLst>
              <a:ext uri="{FF2B5EF4-FFF2-40B4-BE49-F238E27FC236}">
                <a16:creationId xmlns:a16="http://schemas.microsoft.com/office/drawing/2014/main" id="{69EB55D9-54AC-41C8-8E0F-7199BC3A3ADA}"/>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3348" t="13080" r="19068" b="9858"/>
          <a:stretch/>
        </p:blipFill>
        <p:spPr>
          <a:xfrm>
            <a:off x="8848724" y="4525493"/>
            <a:ext cx="3349837" cy="2332507"/>
          </a:xfrm>
          <a:prstGeom prst="rect">
            <a:avLst/>
          </a:prstGeom>
          <a:ln w="38100">
            <a:noFill/>
          </a:ln>
        </p:spPr>
      </p:pic>
      <p:pic>
        <p:nvPicPr>
          <p:cNvPr id="22" name="Bildplatzhalter 17">
            <a:extLst>
              <a:ext uri="{FF2B5EF4-FFF2-40B4-BE49-F238E27FC236}">
                <a16:creationId xmlns:a16="http://schemas.microsoft.com/office/drawing/2014/main" id="{9B52B928-255E-41AD-B407-E3C2A33E2083}"/>
              </a:ext>
            </a:extLst>
          </p:cNvPr>
          <p:cNvPicPr>
            <a:picLocks noChangeAspect="1"/>
          </p:cNvPicPr>
          <p:nvPr/>
        </p:nvPicPr>
        <p:blipFill>
          <a:blip r:embed="rId4" cstate="email">
            <a:extLst>
              <a:ext uri="{28A0092B-C50C-407E-A947-70E740481C1C}">
                <a14:useLocalDpi xmlns:a14="http://schemas.microsoft.com/office/drawing/2010/main" val="0"/>
              </a:ext>
            </a:extLst>
          </a:blip>
          <a:srcRect l="941" r="941"/>
          <a:stretch>
            <a:fillRect/>
          </a:stretch>
        </p:blipFill>
        <p:spPr>
          <a:xfrm>
            <a:off x="8848725" y="2263499"/>
            <a:ext cx="3343275" cy="2262747"/>
          </a:xfrm>
          <a:prstGeom prst="rect">
            <a:avLst/>
          </a:prstGeom>
          <a:ln>
            <a:noFill/>
          </a:ln>
        </p:spPr>
      </p:pic>
      <p:pic>
        <p:nvPicPr>
          <p:cNvPr id="23" name="Bildplatzhalter 18">
            <a:extLst>
              <a:ext uri="{FF2B5EF4-FFF2-40B4-BE49-F238E27FC236}">
                <a16:creationId xmlns:a16="http://schemas.microsoft.com/office/drawing/2014/main" id="{800D62DB-5A1A-4BEA-9824-F437EAF5915D}"/>
              </a:ext>
            </a:extLst>
          </p:cNvPr>
          <p:cNvPicPr>
            <a:picLocks noChangeAspect="1"/>
          </p:cNvPicPr>
          <p:nvPr/>
        </p:nvPicPr>
        <p:blipFill>
          <a:blip r:embed="rId5" cstate="email">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t="4873" b="4873"/>
          <a:stretch>
            <a:fillRect/>
          </a:stretch>
        </p:blipFill>
        <p:spPr>
          <a:xfrm>
            <a:off x="8848724" y="0"/>
            <a:ext cx="3343275" cy="2262746"/>
          </a:xfrm>
          <a:prstGeom prst="rect">
            <a:avLst/>
          </a:prstGeom>
        </p:spPr>
      </p:pic>
      <p:sp>
        <p:nvSpPr>
          <p:cNvPr id="4" name="Rectangle 3">
            <a:extLst>
              <a:ext uri="{FF2B5EF4-FFF2-40B4-BE49-F238E27FC236}">
                <a16:creationId xmlns:a16="http://schemas.microsoft.com/office/drawing/2014/main" id="{474BE517-3B90-435F-BC5C-4B15311A9FAD}"/>
              </a:ext>
            </a:extLst>
          </p:cNvPr>
          <p:cNvSpPr/>
          <p:nvPr/>
        </p:nvSpPr>
        <p:spPr>
          <a:xfrm>
            <a:off x="4439478" y="0"/>
            <a:ext cx="4409245" cy="6858000"/>
          </a:xfrm>
          <a:prstGeom prst="rect">
            <a:avLst/>
          </a:prstGeom>
          <a:solidFill>
            <a:srgbClr val="91CFF0">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6" name="TextBox 25">
            <a:extLst>
              <a:ext uri="{FF2B5EF4-FFF2-40B4-BE49-F238E27FC236}">
                <a16:creationId xmlns:a16="http://schemas.microsoft.com/office/drawing/2014/main" id="{51FA1B31-8542-4480-AB4D-871A9D2ACDFD}"/>
              </a:ext>
            </a:extLst>
          </p:cNvPr>
          <p:cNvSpPr txBox="1"/>
          <p:nvPr/>
        </p:nvSpPr>
        <p:spPr>
          <a:xfrm>
            <a:off x="5089641" y="559375"/>
            <a:ext cx="3035577" cy="584775"/>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PRODUCTION</a:t>
            </a:r>
            <a:endParaRPr lang="en-US" sz="3200" dirty="0">
              <a:solidFill>
                <a:srgbClr val="3B3838"/>
              </a:solidFill>
              <a:effectLst>
                <a:outerShdw blurRad="38100" dist="38100" dir="2700000" algn="tl">
                  <a:srgbClr val="000000">
                    <a:alpha val="43137"/>
                  </a:srgbClr>
                </a:outerShdw>
              </a:effectLst>
              <a:latin typeface="Futura Bk BT" panose="020B0502020204020303" pitchFamily="34" charset="0"/>
            </a:endParaRPr>
          </a:p>
        </p:txBody>
      </p:sp>
      <p:sp>
        <p:nvSpPr>
          <p:cNvPr id="27" name="TextBox 26">
            <a:extLst>
              <a:ext uri="{FF2B5EF4-FFF2-40B4-BE49-F238E27FC236}">
                <a16:creationId xmlns:a16="http://schemas.microsoft.com/office/drawing/2014/main" id="{75627107-6CC6-4192-9851-D3BEA2B7333D}"/>
              </a:ext>
            </a:extLst>
          </p:cNvPr>
          <p:cNvSpPr txBox="1"/>
          <p:nvPr/>
        </p:nvSpPr>
        <p:spPr>
          <a:xfrm>
            <a:off x="5022988" y="2532003"/>
            <a:ext cx="3102230" cy="1077218"/>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SOURCING &amp;</a:t>
            </a:r>
          </a:p>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DISTRIBUTION</a:t>
            </a:r>
          </a:p>
        </p:txBody>
      </p:sp>
      <p:sp>
        <p:nvSpPr>
          <p:cNvPr id="28" name="TextBox 27">
            <a:extLst>
              <a:ext uri="{FF2B5EF4-FFF2-40B4-BE49-F238E27FC236}">
                <a16:creationId xmlns:a16="http://schemas.microsoft.com/office/drawing/2014/main" id="{69C99733-966B-481B-9D48-43792DEE46F6}"/>
              </a:ext>
            </a:extLst>
          </p:cNvPr>
          <p:cNvSpPr txBox="1"/>
          <p:nvPr/>
        </p:nvSpPr>
        <p:spPr>
          <a:xfrm>
            <a:off x="4680000" y="4891858"/>
            <a:ext cx="3960000" cy="1077218"/>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CUSTOM MANUFACTURING</a:t>
            </a:r>
          </a:p>
        </p:txBody>
      </p:sp>
      <p:sp>
        <p:nvSpPr>
          <p:cNvPr id="11" name="Rectangle 10">
            <a:extLst>
              <a:ext uri="{FF2B5EF4-FFF2-40B4-BE49-F238E27FC236}">
                <a16:creationId xmlns:a16="http://schemas.microsoft.com/office/drawing/2014/main" id="{16474D5A-8EB5-4B97-B5C4-5A6C0352EFA1}"/>
              </a:ext>
            </a:extLst>
          </p:cNvPr>
          <p:cNvSpPr/>
          <p:nvPr/>
        </p:nvSpPr>
        <p:spPr>
          <a:xfrm rot="5400000">
            <a:off x="1870037" y="-1174561"/>
            <a:ext cx="831323" cy="418131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DE" sz="3200" dirty="0">
                <a:solidFill>
                  <a:schemeClr val="bg2">
                    <a:lumMod val="25000"/>
                  </a:schemeClr>
                </a:solidFill>
                <a:latin typeface="Futura Bk BT" panose="020B0502020204020303" pitchFamily="34" charset="0"/>
              </a:rPr>
              <a:t>SERVICE PORTFOLIO</a:t>
            </a:r>
          </a:p>
        </p:txBody>
      </p:sp>
      <p:grpSp>
        <p:nvGrpSpPr>
          <p:cNvPr id="3" name="Group 2">
            <a:extLst>
              <a:ext uri="{FF2B5EF4-FFF2-40B4-BE49-F238E27FC236}">
                <a16:creationId xmlns:a16="http://schemas.microsoft.com/office/drawing/2014/main" id="{A3CBDCA8-0D0C-8B28-01F7-7B309DD15418}"/>
              </a:ext>
            </a:extLst>
          </p:cNvPr>
          <p:cNvGrpSpPr/>
          <p:nvPr/>
        </p:nvGrpSpPr>
        <p:grpSpPr>
          <a:xfrm>
            <a:off x="196558" y="6258244"/>
            <a:ext cx="736181" cy="614143"/>
            <a:chOff x="11069815" y="0"/>
            <a:chExt cx="736181" cy="614143"/>
          </a:xfrm>
        </p:grpSpPr>
        <p:sp>
          <p:nvSpPr>
            <p:cNvPr id="5" name="object 14">
              <a:extLst>
                <a:ext uri="{FF2B5EF4-FFF2-40B4-BE49-F238E27FC236}">
                  <a16:creationId xmlns:a16="http://schemas.microsoft.com/office/drawing/2014/main" id="{91C70298-72E1-EE79-A2BF-21C7F2687BE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6" name="object 15">
              <a:extLst>
                <a:ext uri="{FF2B5EF4-FFF2-40B4-BE49-F238E27FC236}">
                  <a16:creationId xmlns:a16="http://schemas.microsoft.com/office/drawing/2014/main" id="{9E996D5A-459E-990F-1DFB-4C2A5C18529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7" name="object 21">
              <a:hlinkClick r:id="" action="ppaction://noaction"/>
              <a:extLst>
                <a:ext uri="{FF2B5EF4-FFF2-40B4-BE49-F238E27FC236}">
                  <a16:creationId xmlns:a16="http://schemas.microsoft.com/office/drawing/2014/main" id="{6B1E0813-6DE9-6EB5-7C4A-55B5AD9CA4B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380030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60278456-7751-4DCB-A37A-3824BAB5F2B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C910FEBF-F96A-4C55-9955-DD5E52831A4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06E35C81-E5BB-49F1-A15C-10BF98712E8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1B297A15-728A-4F17-AA30-C64AFF800A3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BFDE4C8B-B8F4-427E-8198-AC448D2728D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D1F91B3-537C-42B4-A342-828730BE4D8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Sequestering &amp; Crosslinking Agents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E-5)</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E8DCBDC3-1872-435A-AF9F-2F7CF454239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027579D7-C35F-4BE3-8635-78E58D91FE7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D47442E2-C0A2-4E35-A00B-BEC5EC84E59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C8E96480-5B2B-48B5-99FA-384BED4EEF9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E9CD22D4-3460-4B18-989C-52E79E8B62F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7E735B0-CA56-4689-A057-47D1CB08D9E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Benzyl alcohol Industrial grade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Dimethylcarbonate (DMC)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02E2D7E2-0665-4B81-ABF1-AB0BCCE3300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4F133FEF-6888-4CDD-B9C3-11703CB3C0F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B52E869B-5C1D-4199-BF07-3366A7A96F4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8E850319-BACB-42EE-BA48-A89F2BF8CEA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BA0B65F5-C35A-4311-A575-EA51442ACFC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5ACBD4B-D63D-478C-8BB9-543ED6B149D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NS liquid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NSP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WP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215CS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215N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225DK</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425UP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650EC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818UPV2</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2F93F31-0077-4FD4-9731-604A8C3D91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0"/>
            <a:ext cx="12212092"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PHARMA</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355603A8-3E56-48BF-8DB4-882EC7AF637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CC4448A8-3EC1-4ECA-9ED2-CC360F4BC6A0}"/>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E9DE271F-A505-45EB-AAEF-0CF22D34E5F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14B8A0FC-0FFF-4FD1-96D8-4F8ADA09C67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84033BB3-A1FB-46F2-A999-F17CE4C2B4A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692533552"/>
      </p:ext>
    </p:extLst>
  </p:cSld>
  <p:clrMapOvr>
    <a:masterClrMapping/>
  </p:clrMapOvr>
</p:sld>
</file>

<file path=ppt/slides/slide9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06CBAD3-1F98-4B11-AB95-861DF8E3E489}"/>
              </a:ext>
            </a:extLst>
          </p:cNvPr>
          <p:cNvPicPr>
            <a:picLocks noChangeAspect="1"/>
          </p:cNvPicPr>
          <p:nvPr/>
        </p:nvPicPr>
        <p:blipFill rotWithShape="1">
          <a:blip r:embed="rId2">
            <a:extLst>
              <a:ext uri="{28A0092B-C50C-407E-A947-70E740481C1C}">
                <a14:useLocalDpi xmlns:a14="http://schemas.microsoft.com/office/drawing/2010/main" val="0"/>
              </a:ext>
            </a:extLst>
          </a:blip>
          <a:srcRect r="61995"/>
          <a:stretch/>
        </p:blipFill>
        <p:spPr>
          <a:xfrm>
            <a:off x="0" y="0"/>
            <a:ext cx="4633580" cy="6858000"/>
          </a:xfrm>
          <a:prstGeom prst="rect">
            <a:avLst/>
          </a:prstGeom>
        </p:spPr>
      </p:pic>
      <p:pic>
        <p:nvPicPr>
          <p:cNvPr id="3" name="Picture 2">
            <a:extLst>
              <a:ext uri="{FF2B5EF4-FFF2-40B4-BE49-F238E27FC236}">
                <a16:creationId xmlns:a16="http://schemas.microsoft.com/office/drawing/2014/main" id="{B684F4E2-0DB0-4C5A-84EC-3D0771E257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8353"/>
            <a:ext cx="10287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PHARMA</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0F4C4B5D-F5CF-4DE3-BE05-6F82072EBFDE}"/>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Anti-Inflammatory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5E912EE3-FC44-49AA-9DC2-7B113D255FA5}"/>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Chemical 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Pharmaceutical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Polyurethane 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5F9A8B15-798C-490D-8F06-F5DCE13574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21784AA7-C8EF-42C9-A5D1-480C77651F4C}"/>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EF4266A9-FD69-4BCD-AF63-A4658D0D19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8E3291CD-7831-439A-9E6D-605152975C1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69FC94E7-0D80-4C7B-9E1B-53C16DC8DBAC}"/>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956059544"/>
      </p:ext>
    </p:extLst>
  </p:cSld>
  <p:clrMapOvr>
    <a:masterClrMapping/>
  </p:clrMapOvr>
</p:sld>
</file>

<file path=ppt/slides/slide9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F7744E0-4A28-43DD-B021-00C7CD50E8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0B6E8358-6774-43DA-9012-DE2A7C78EDC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B047D9E4-CB54-44AB-A680-39700BC771C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object 21">
            <a:hlinkClick r:id="rId6" action="ppaction://hlinksldjump"/>
            <a:extLst>
              <a:ext uri="{FF2B5EF4-FFF2-40B4-BE49-F238E27FC236}">
                <a16:creationId xmlns:a16="http://schemas.microsoft.com/office/drawing/2014/main" id="{5AC71D37-04E3-4C61-8E63-0CA4BC452759}"/>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2157E02C-1780-4F5C-9102-98886B7890ED}"/>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C101669A-7C2D-42D8-8010-44359079BA3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6DF1D819-2657-4A26-A92E-9C6FDEA2F0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ABD4F584-C6EA-4152-823F-E7F8D4B802E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778064052"/>
      </p:ext>
    </p:extLst>
  </p:cSld>
  <p:clrMapOvr>
    <a:masterClrMapping/>
  </p:clrMapOvr>
</p:sld>
</file>

<file path=ppt/slides/slide96.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0D0E2C09-843C-40C6-9BD6-17846C8AF08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267D8C1E-2243-4191-9C0C-FA3A8C622EC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14F0D3B-A5BF-4E9D-ADE4-3AE73102EF4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1,3-dibromo-5,5-dimethylhydantoin (DBDMH)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1,3-Dichloro-5,5-Dimethylhydantoin (DCDMH)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2-Amino-3,5 dibromo benzaldehyde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2-Aminopyridine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2-Chloro pyridine (2CP)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4-tert Butyl-pyro-catechol (TBC; solid and methanol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Allantoin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Chloranil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Chloro acetyl chloride (CAC)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Chlorphenesin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Clobetasol propionate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N-Methylaniline (NMA)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Nonanoylchloride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 name="Action Button: Go Forward or Next 1">
            <a:hlinkClick r:id="" action="ppaction://hlinkshowjump?jump=nextslide" highlightClick="1"/>
            <a:extLst>
              <a:ext uri="">
                <a16:creationId xmlns:a16="http://schemas.microsoft.com/office/drawing/2014/main" id=""/>
              </a:ext>
            </a:extLst>
          </p:cNvPr>
          <p:cNvSpPr/>
          <p:nvPr/>
        </p:nvSpPr>
        <p:spPr>
          <a:xfrm>
            <a:off x="10956147" y="2938992"/>
            <a:ext cx="633600" cy="495426"/>
          </a:xfrm>
          <a:prstGeom prst="actionButtonForwardNext">
            <a:avLst/>
          </a:prstGeom>
          <a:ln>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IN"/>
          </a:p>
        </p:txBody>
      </p:sp>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7.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FBC8A946-421D-42C1-BA51-1F4EDF7D19E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F5A22259-76E7-406B-8EE5-CAF369259B4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20FA62B-C40F-47E2-A960-CC055915D73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Oxalic acid anhydrous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Phosphoric anhydride (P2O5)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orthoformate (TEOF)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 name="Action Button: Go Back or Previous 1">
            <a:hlinkClick r:id="" action="ppaction://hlinkshowjump?jump=previousslide" highlightClick="1"/>
            <a:extLst>
              <a:ext uri="">
                <a16:creationId xmlns:a16="http://schemas.microsoft.com/office/drawing/2014/main" id=""/>
              </a:ext>
            </a:extLst>
          </p:cNvPr>
          <p:cNvSpPr/>
          <p:nvPr/>
        </p:nvSpPr>
        <p:spPr>
          <a:xfrm>
            <a:off x="10956147" y="2938992"/>
            <a:ext cx="633600" cy="495810"/>
          </a:xfrm>
          <a:prstGeom prst="actionButtonBackPrevious">
            <a:avLst/>
          </a:prstGeom>
          <a:ln>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IN"/>
          </a:p>
        </p:txBody>
      </p:sp>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8.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C3DEC91C-4D63-4695-B6DA-0089F630C6F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67F788FF-B975-4FE4-982E-512A4681C85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2A05D68-2BD8-461A-86A2-A4C9381D6E9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1,3-propanediol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Benzyl alcohol Industrial grade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BA93BF-AE9B-4A76-8F9A-621BB9418492}"/>
              </a:ext>
            </a:extLst>
          </p:cNvPr>
          <p:cNvPicPr>
            <a:picLocks noChangeAspect="1"/>
          </p:cNvPicPr>
          <p:nvPr/>
        </p:nvPicPr>
        <p:blipFill rotWithShape="1">
          <a:blip r:embed="rId2">
            <a:extLst>
              <a:ext uri="{28A0092B-C50C-407E-A947-70E740481C1C}">
                <a14:useLocalDpi xmlns:a14="http://schemas.microsoft.com/office/drawing/2010/main" val="0"/>
              </a:ext>
            </a:extLst>
          </a:blip>
          <a:srcRect t="3427" b="21510"/>
          <a:stretch/>
        </p:blipFill>
        <p:spPr>
          <a:xfrm>
            <a:off x="-9618" y="0"/>
            <a:ext cx="12201617"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1171E1D-DB46-4EEB-8B8C-E8B2319F69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6EC2EC0C-D213-4C2B-8A91-37CD16EDEFE3}"/>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70E9507D-6026-41F4-9364-0ADC1312AEE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6E3C1A7F-3F64-46CD-B65D-1C45CED0A1F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6B24F945-E2B9-4D1A-8865-2E767D8CEF0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640318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BD9249B43B95041A9BEA79B9A8B1DFB" ma:contentTypeVersion="13" ma:contentTypeDescription="Create a new document." ma:contentTypeScope="" ma:versionID="652d7f375cff925b5dbe560caf31011f">
  <xsd:schema xmlns:xsd="http://www.w3.org/2001/XMLSchema" xmlns:xs="http://www.w3.org/2001/XMLSchema" xmlns:p="http://schemas.microsoft.com/office/2006/metadata/properties" xmlns:ns2="5988488d-44fb-407a-8021-f1789f811f8b" xmlns:ns3="bfe61b86-0a78-4e1d-baf0-a6c181229477" targetNamespace="http://schemas.microsoft.com/office/2006/metadata/properties" ma:root="true" ma:fieldsID="0f33ab1fa17751ecd945b3fc5de79f9f" ns2:_="" ns3:_="">
    <xsd:import namespace="5988488d-44fb-407a-8021-f1789f811f8b"/>
    <xsd:import namespace="bfe61b86-0a78-4e1d-baf0-a6c18122947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88488d-44fb-407a-8021-f1789f811f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fe61b86-0a78-4e1d-baf0-a6c181229477"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12489AF-CFB7-4D96-B398-766BEBC5BF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988488d-44fb-407a-8021-f1789f811f8b"/>
    <ds:schemaRef ds:uri="bfe61b86-0a78-4e1d-baf0-a6c1812294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18BE8F1-A8D8-4229-94B7-49154FFDA953}">
  <ds:schemaRefs>
    <ds:schemaRef ds:uri="http://schemas.microsoft.com/sharepoint/v3/contenttype/forms"/>
  </ds:schemaRefs>
</ds:datastoreItem>
</file>

<file path=customXml/itemProps3.xml><?xml version="1.0" encoding="utf-8"?>
<ds:datastoreItem xmlns:ds="http://schemas.openxmlformats.org/officeDocument/2006/customXml" ds:itemID="{F6EC6801-C148-4518-A00A-14D246893E5E}">
  <ds:schemaRefs>
    <ds:schemaRef ds:uri="http://schemas.microsoft.com/office/infopath/2007/PartnerControls"/>
    <ds:schemaRef ds:uri="5988488d-44fb-407a-8021-f1789f811f8b"/>
    <ds:schemaRef ds:uri="http://schemas.microsoft.com/office/2006/documentManagement/types"/>
    <ds:schemaRef ds:uri="http://schemas.microsoft.com/office/2006/metadata/properties"/>
    <ds:schemaRef ds:uri="http://schemas.openxmlformats.org/package/2006/metadata/core-properties"/>
    <ds:schemaRef ds:uri="http://purl.org/dc/elements/1.1/"/>
    <ds:schemaRef ds:uri="http://purl.org/dc/terms/"/>
    <ds:schemaRef ds:uri="bfe61b86-0a78-4e1d-baf0-a6c18122947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Widescreen</PresentationFormat>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Cosmetic and personal care</dc:title>
  <dc:creator>Sociogrid</dc:creator>
  <cp:lastModifiedBy>Devanshi Srivastava</cp:lastModifiedBy>
  <cp:revision>531</cp:revision>
  <dcterms:created xsi:type="dcterms:W3CDTF">2021-02-26T12:42:19Z</dcterms:created>
  <dcterms:modified xsi:type="dcterms:W3CDTF">2022-05-18T09:02:43Z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0x0101008BD9249B43B95041A9BEA79B9A8B1DFB</vt:lpwstr>
  </property>
</Properties>
</file>