
<file path=[Content_Types].xml><?xml version="1.0" encoding="utf-8"?>
<Types xmlns="http://schemas.openxmlformats.org/package/2006/content-types">
  <Default Extension="jpeg" ContentType="image/jpeg"/>
  <Default Extension="jpg" ContentType="image/jpeg"/>
  <Default Extension="mov" ContentType="video/quicktime"/>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136"/>
  </p:notesMasterIdLst>
  <p:sldIdLst>
    <p:sldId r:id="rId145" id="258"/>
    <p:sldId r:id="rId146" id="259"/>
    <p:sldId r:id="rId147" id="260"/>
    <p:sldId r:id="rId148" id="261"/>
    <p:sldId r:id="rId149" id="262"/>
    <p:sldId r:id="rId150" id="263"/>
    <p:sldId r:id="rId151" id="264"/>
    <p:sldId r:id="rId152" id="265"/>
    <p:sldId r:id="rId153" id="266"/>
    <p:sldId r:id="rId154" id="267"/>
    <p:sldId r:id="rId155" id="268"/>
    <p:sldId r:id="rId156" id="269"/>
    <p:sldId r:id="rId157" id="270"/>
    <p:sldId r:id="rId158" id="271"/>
    <p:sldId r:id="rId159" id="272"/>
    <p:sldId r:id="rId160" id="273"/>
    <p:sldId r:id="rId161" id="274"/>
    <p:sldId r:id="rId162" id="275"/>
    <p:sldId r:id="rId163" id="276"/>
    <p:sldId r:id="rId164" id="277"/>
    <p:sldId r:id="rId165" id="278"/>
    <p:sldId r:id="rId166" id="279"/>
    <p:sldId r:id="rId167" id="280"/>
    <p:sldId r:id="rId168" id="281"/>
    <p:sldId r:id="rId169" id="282"/>
    <p:sldId r:id="rId170" id="283"/>
    <p:sldId r:id="rId171" id="284"/>
    <p:sldId r:id="rId172" id="285"/>
    <p:sldId r:id="rId173" id="286"/>
    <p:sldId r:id="rId174" id="287"/>
    <p:sldId r:id="rId175" id="288"/>
    <p:sldId r:id="rId176" id="289"/>
    <p:sldId r:id="rId177" id="290"/>
    <p:sldId r:id="rId178" id="291"/>
    <p:sldId r:id="rId179" id="292"/>
    <p:sldId r:id="rId180" id="293"/>
    <p:sldId r:id="rId181" id="294"/>
    <p:sldId r:id="rId182" id="295"/>
    <p:sldId r:id="rId183" id="296"/>
    <p:sldId r:id="rId184" id="297"/>
    <p:sldId r:id="rId185" id="298"/>
    <p:sldId r:id="rId186" id="299"/>
    <p:sldId r:id="rId187" id="300"/>
    <p:sldId r:id="rId188" id="301"/>
    <p:sldId r:id="rId189" id="302"/>
    <p:sldId r:id="rId190" id="303"/>
    <p:sldId r:id="rId191" id="304"/>
    <p:sldId r:id="rId192" id="305"/>
    <p:sldId r:id="rId193" id="306"/>
    <p:sldId r:id="rId194" id="307"/>
    <p:sldId r:id="rId195" id="308"/>
    <p:sldId r:id="rId196" id="309"/>
    <p:sldId r:id="rId197" id="310"/>
    <p:sldId r:id="rId198" id="311"/>
    <p:sldId r:id="rId199" id="312"/>
    <p:sldId r:id="rId200" id="313"/>
    <p:sldId r:id="rId201" id="314"/>
    <p:sldId r:id="rId202" id="315"/>
    <p:sldId r:id="rId203" id="316"/>
    <p:sldId r:id="rId204" id="317"/>
    <p:sldId r:id="rId205" id="318"/>
    <p:sldId r:id="rId206" id="319"/>
    <p:sldId r:id="rId207" id="320"/>
    <p:sldId r:id="rId208" id="321"/>
    <p:sldId r:id="rId209" id="322"/>
    <p:sldId r:id="rId210" id="323"/>
    <p:sldId r:id="rId211" id="324"/>
    <p:sldId r:id="rId212" id="325"/>
    <p:sldId r:id="rId213" id="326"/>
    <p:sldId r:id="rId214" id="327"/>
    <p:sldId r:id="rId215" id="328"/>
    <p:sldId r:id="rId216" id="329"/>
    <p:sldId r:id="rId217" id="330"/>
    <p:sldId r:id="rId218" id="331"/>
    <p:sldId r:id="rId219" id="332"/>
    <p:sldId r:id="rId220" id="333"/>
    <p:sldId r:id="rId221" id="334"/>
    <p:sldId r:id="rId222" id="335"/>
    <p:sldId r:id="rId223" id="336"/>
    <p:sldId r:id="rId224" id="337"/>
    <p:sldId r:id="rId225" id="338"/>
    <p:sldId r:id="rId226" id="339"/>
    <p:sldId r:id="rId227" id="340"/>
    <p:sldId r:id="rId228" id="341"/>
    <p:sldId r:id="rId229" id="342"/>
    <p:sldId r:id="rId230" id="343"/>
    <p:sldId r:id="rId231" id="344"/>
    <p:sldId r:id="rId232" id="345"/>
    <p:sldId r:id="rId233" id="346"/>
    <p:sldId r:id="rId234" id="347"/>
    <p:sldId r:id="rId235" id="348"/>
    <p:sldId r:id="rId236" id="349"/>
    <p:sldId r:id="rId237" id="350"/>
    <p:sldId r:id="rId238" id="351"/>
    <p:sldId r:id="rId239" id="352"/>
    <p:sldId r:id="rId240" id="353"/>
    <p:sldId r:id="rId241" id="354"/>
    <p:sldId r:id="rId242" id="355"/>
    <p:sldId r:id="rId243" id="356"/>
    <p:sldId r:id="rId244" id="357"/>
    <p:sldId r:id="rId245" id="358"/>
    <p:sldId r:id="rId246" id="359"/>
    <p:sldId r:id="rId247" id="360"/>
    <p:sldId r:id="rId248" id="361"/>
    <p:sldId r:id="rId249" id="362"/>
    <p:sldId r:id="rId250" id="363"/>
    <p:sldId r:id="rId251" id="364"/>
    <p:sldId r:id="rId252" id="365"/>
    <p:sldId r:id="rId253" id="366"/>
    <p:sldId r:id="rId254" id="367"/>
    <p:sldId r:id="rId255" id="368"/>
    <p:sldId r:id="rId256" id="369"/>
    <p:sldId r:id="rId257" id="370"/>
    <p:sldId r:id="rId258" id="371"/>
    <p:sldId r:id="rId259" id="372"/>
    <p:sldId r:id="rId260" id="373"/>
    <p:sldId r:id="rId261" id="374"/>
    <p:sldId r:id="rId262" id="375"/>
    <p:sldId r:id="rId263" id="376"/>
    <p:sldId r:id="rId264" id="377"/>
    <p:sldId r:id="rId265" id="378"/>
    <p:sldId r:id="rId266" id="379"/>
    <p:sldId r:id="rId267" id="380"/>
    <p:sldId r:id="rId268" id="381"/>
    <p:sldId r:id="rId269" id="382"/>
    <p:sldId r:id="rId270" id="383"/>
    <p:sldId r:id="rId271" id="384"/>
    <p:sldId r:id="rId272" id="385"/>
    <p:sldId r:id="rId273" id="386"/>
    <p:sldId r:id="rId274" id="387"/>
    <p:sldId r:id="rId275" id="388"/>
    <p:sldId r:id="rId276" id="389"/>
    <p:sldId r:id="rId277" id="390"/>
    <p:sldId r:id="rId278" id="391"/>
    <p:sldId r:id="rId279" id="392"/>
    <p:sldId r:id="rId280" id="393"/>
    <p:sldId r:id="rId281" id="394"/>
    <p:sldId r:id="rId282" id="395"/>
    <p:sldId r:id="rId283" id="396"/>
    <p:sldId r:id="rId284" id="397"/>
    <p:sldId r:id="rId285" id="398"/>
    <p:sldId r:id="rId286" id="399"/>
    <p:sldId r:id="rId287" id="400"/>
    <p:sldId r:id="rId288" id="40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7B51066-C77E-54AF-11E8-C5FC2D7363B5}" name="Devanshi Srivastava" initials="DS" userId="S::Devanshi.Srivastava@connectchemicals.com::66a0c143-1b20-4448-9a41-0b4d969b44f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Rudranil Bhattaharya" initials="RB" lastIdx="1" clrIdx="0">
    <p:extLst>
      <p:ext uri="{19B8F6BF-5375-455C-9EA6-DF929625EA0E}">
        <p15:presenceInfo xmlns:p15="http://schemas.microsoft.com/office/powerpoint/2012/main" userId="4cc3e9ef9786fa9d" providerId="Windows Live"/>
      </p:ext>
    </p:extLst>
  </p:cmAuthor>
  <p:cmAuthor id="2" name="Devanshi Srivastava" initials="DS" lastIdx="2" clrIdx="1">
    <p:extLst>
      <p:ext uri="{19B8F6BF-5375-455C-9EA6-DF929625EA0E}">
        <p15:presenceInfo xmlns:p15="http://schemas.microsoft.com/office/powerpoint/2012/main" userId="S::Devanshi.Srivastava@connectchemicals.com::66a0c143-1b20-4448-9a41-0b4d969b44f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8DC2"/>
    <a:srgbClr val="4EB9E9"/>
    <a:srgbClr val="91CFF0"/>
    <a:srgbClr val="EDF1F3"/>
    <a:srgbClr val="FEFEF4"/>
    <a:srgbClr val="95D5F2"/>
    <a:srgbClr val="3B3838"/>
    <a:srgbClr val="ADB1B3"/>
    <a:srgbClr val="4CB4E4"/>
    <a:srgbClr val="4BB1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F78202-8A56-4077-8271-BC5D31AB23F4}" v="469" dt="2022-03-28T10:59:59.972"/>
    <p1510:client id="{3C3FEA1B-95CC-4912-87AD-D378338D5F6D}" v="1" dt="2022-05-05T10:30:37.386"/>
    <p1510:client id="{46FF033A-81FE-46FC-923D-2933DAAC9B4B}" v="40" dt="2022-03-25T09:56:13.990"/>
    <p1510:client id="{53937530-FAF1-48E7-AC67-68BF3632F3EC}" v="109" dt="2022-03-28T09:02:47.038"/>
    <p1510:client id="{567E48FE-99AC-5AC6-6315-4FF928D924FA}" v="32" dt="2022-04-13T11:16:32.127"/>
    <p1510:client id="{5706B665-3FFF-4D8C-88AE-07E10406B88D}" v="3" dt="2022-04-07T13:50:57.046"/>
    <p1510:client id="{7318ADA7-2792-4868-8D32-767B4F011126}" v="77" dt="2022-03-29T10:54:41.265"/>
    <p1510:client id="{97017E93-059B-4E7C-B477-1D0DF13994E9}" v="4" dt="2022-05-18T09:02:37.613"/>
    <p1510:client id="{DF179582-F883-47DA-A30E-12F39F351758}" v="17" dt="2022-03-25T09:22:33.1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249" autoAdjust="0"/>
  </p:normalViewPr>
  <p:slideViewPr>
    <p:cSldViewPr snapToGrid="0">
      <p:cViewPr varScale="1">
        <p:scale>
          <a:sx n="72" d="100"/>
          <a:sy n="72" d="100"/>
        </p:scale>
        <p:origin x="660" y="54"/>
      </p:cViewPr>
      <p:guideLst/>
    </p:cSldViewPr>
  </p:slideViewPr>
  <p:notesTextViewPr>
    <p:cViewPr>
      <p:scale>
        <a:sx n="1" d="1"/>
        <a:sy n="1" d="1"/>
      </p:scale>
      <p:origin x="0" y="0"/>
    </p:cViewPr>
  </p:notesTextViewPr>
  <p:sorterViewPr>
    <p:cViewPr>
      <p:scale>
        <a:sx n="140" d="100"/>
        <a:sy n="140" d="100"/>
      </p:scale>
      <p:origin x="0" y="-46302"/>
    </p:cViewPr>
  </p:sorterViewPr>
  <p:gridSpacing cx="72008" cy="72008"/>
</p:viewPr>
</file>

<file path=ppt/_rels/presentation.xml.rels><?xml version="1.0" encoding="UTF-8" standalone="yes"?>
<Relationships xmlns="http://schemas.openxmlformats.org/package/2006/relationships"><Relationship Id="rId138" Type="http://schemas.openxmlformats.org/officeDocument/2006/relationships/presProps" Target="presProps.xml"/><Relationship Id="rId144" Type="http://schemas.microsoft.com/office/2018/10/relationships/authors" Target="authors.xml"/><Relationship Id="rId139" Type="http://schemas.openxmlformats.org/officeDocument/2006/relationships/viewProps" Target="viewProps.xml"/><Relationship Id="rId140" Type="http://schemas.openxmlformats.org/officeDocument/2006/relationships/theme" Target="theme/theme1.xml"/><Relationship Id="rId1" Type="http://schemas.openxmlformats.org/officeDocument/2006/relationships/customXml" Target="../customXml/item1.xml"/><Relationship Id="rId141" Type="http://schemas.openxmlformats.org/officeDocument/2006/relationships/tableStyles" Target="tableStyles.xml"/><Relationship Id="rId2" Type="http://schemas.openxmlformats.org/officeDocument/2006/relationships/customXml" Target="../customXml/item2.xml"/><Relationship Id="rId136" Type="http://schemas.openxmlformats.org/officeDocument/2006/relationships/notesMaster" Target="notesMasters/notesMaster1.xml"/><Relationship Id="rId142" Type="http://schemas.microsoft.com/office/2016/11/relationships/changesInfo" Target="changesInfos/changesInfo1.xml"/><Relationship Id="rId3" Type="http://schemas.openxmlformats.org/officeDocument/2006/relationships/customXml" Target="../customXml/item3.xml"/><Relationship Id="rId137" Type="http://schemas.openxmlformats.org/officeDocument/2006/relationships/commentAuthors" Target="commentAuthors.xml"/><Relationship Id="rId143" Type="http://schemas.microsoft.com/office/2015/10/relationships/revisionInfo" Target="revisionInfo.xml"/><Relationship Id="rId4" Type="http://schemas.openxmlformats.org/officeDocument/2006/relationships/slideMaster" Target="slideMasters/slideMaster1.xml"/><Relationship Id="rId145" Type="http://schemas.openxmlformats.org/officeDocument/2006/relationships/slide" Target="slides/slide1.xml"/><Relationship Id="rId146" Type="http://schemas.openxmlformats.org/officeDocument/2006/relationships/slide" Target="slides/slide2.xml"/><Relationship Id="rId147" Type="http://schemas.openxmlformats.org/officeDocument/2006/relationships/slide" Target="slides/slide3.xml"/><Relationship Id="rId148" Type="http://schemas.openxmlformats.org/officeDocument/2006/relationships/slide" Target="slides/slide4.xml"/><Relationship Id="rId149" Type="http://schemas.openxmlformats.org/officeDocument/2006/relationships/slide" Target="slides/slide5.xml"/><Relationship Id="rId150" Type="http://schemas.openxmlformats.org/officeDocument/2006/relationships/slide" Target="slides/slide6.xml"/><Relationship Id="rId151" Type="http://schemas.openxmlformats.org/officeDocument/2006/relationships/slide" Target="slides/slide7.xml"/><Relationship Id="rId152" Type="http://schemas.openxmlformats.org/officeDocument/2006/relationships/slide" Target="slides/slide8.xml"/><Relationship Id="rId153" Type="http://schemas.openxmlformats.org/officeDocument/2006/relationships/slide" Target="slides/slide9.xml"/><Relationship Id="rId154" Type="http://schemas.openxmlformats.org/officeDocument/2006/relationships/slide" Target="slides/slide10.xml"/><Relationship Id="rId155" Type="http://schemas.openxmlformats.org/officeDocument/2006/relationships/slide" Target="slides/slide11.xml"/><Relationship Id="rId156" Type="http://schemas.openxmlformats.org/officeDocument/2006/relationships/slide" Target="slides/slide12.xml"/><Relationship Id="rId157" Type="http://schemas.openxmlformats.org/officeDocument/2006/relationships/slide" Target="slides/slide13.xml"/><Relationship Id="rId158" Type="http://schemas.openxmlformats.org/officeDocument/2006/relationships/slide" Target="slides/slide14.xml"/><Relationship Id="rId159" Type="http://schemas.openxmlformats.org/officeDocument/2006/relationships/slide" Target="slides/slide15.xml"/><Relationship Id="rId160" Type="http://schemas.openxmlformats.org/officeDocument/2006/relationships/slide" Target="slides/slide16.xml"/><Relationship Id="rId161" Type="http://schemas.openxmlformats.org/officeDocument/2006/relationships/slide" Target="slides/slide17.xml"/><Relationship Id="rId162" Type="http://schemas.openxmlformats.org/officeDocument/2006/relationships/slide" Target="slides/slide18.xml"/><Relationship Id="rId163" Type="http://schemas.openxmlformats.org/officeDocument/2006/relationships/slide" Target="slides/slide19.xml"/><Relationship Id="rId164" Type="http://schemas.openxmlformats.org/officeDocument/2006/relationships/slide" Target="slides/slide20.xml"/><Relationship Id="rId165" Type="http://schemas.openxmlformats.org/officeDocument/2006/relationships/slide" Target="slides/slide21.xml"/><Relationship Id="rId166" Type="http://schemas.openxmlformats.org/officeDocument/2006/relationships/slide" Target="slides/slide22.xml"/><Relationship Id="rId167" Type="http://schemas.openxmlformats.org/officeDocument/2006/relationships/slide" Target="slides/slide23.xml"/><Relationship Id="rId168" Type="http://schemas.openxmlformats.org/officeDocument/2006/relationships/slide" Target="slides/slide24.xml"/><Relationship Id="rId169" Type="http://schemas.openxmlformats.org/officeDocument/2006/relationships/slide" Target="slides/slide25.xml"/><Relationship Id="rId170" Type="http://schemas.openxmlformats.org/officeDocument/2006/relationships/slide" Target="slides/slide26.xml"/><Relationship Id="rId171" Type="http://schemas.openxmlformats.org/officeDocument/2006/relationships/slide" Target="slides/slide27.xml"/><Relationship Id="rId172" Type="http://schemas.openxmlformats.org/officeDocument/2006/relationships/slide" Target="slides/slide28.xml"/><Relationship Id="rId173" Type="http://schemas.openxmlformats.org/officeDocument/2006/relationships/slide" Target="slides/slide29.xml"/><Relationship Id="rId174" Type="http://schemas.openxmlformats.org/officeDocument/2006/relationships/slide" Target="slides/slide30.xml"/><Relationship Id="rId175" Type="http://schemas.openxmlformats.org/officeDocument/2006/relationships/slide" Target="slides/slide31.xml"/><Relationship Id="rId176" Type="http://schemas.openxmlformats.org/officeDocument/2006/relationships/slide" Target="slides/slide32.xml"/><Relationship Id="rId177" Type="http://schemas.openxmlformats.org/officeDocument/2006/relationships/slide" Target="slides/slide33.xml"/><Relationship Id="rId178" Type="http://schemas.openxmlformats.org/officeDocument/2006/relationships/slide" Target="slides/slide34.xml"/><Relationship Id="rId179" Type="http://schemas.openxmlformats.org/officeDocument/2006/relationships/slide" Target="slides/slide35.xml"/><Relationship Id="rId180" Type="http://schemas.openxmlformats.org/officeDocument/2006/relationships/slide" Target="slides/slide36.xml"/><Relationship Id="rId181" Type="http://schemas.openxmlformats.org/officeDocument/2006/relationships/slide" Target="slides/slide37.xml"/><Relationship Id="rId182" Type="http://schemas.openxmlformats.org/officeDocument/2006/relationships/slide" Target="slides/slide38.xml"/><Relationship Id="rId183" Type="http://schemas.openxmlformats.org/officeDocument/2006/relationships/slide" Target="slides/slide39.xml"/><Relationship Id="rId184" Type="http://schemas.openxmlformats.org/officeDocument/2006/relationships/slide" Target="slides/slide40.xml"/><Relationship Id="rId185" Type="http://schemas.openxmlformats.org/officeDocument/2006/relationships/slide" Target="slides/slide41.xml"/><Relationship Id="rId186" Type="http://schemas.openxmlformats.org/officeDocument/2006/relationships/slide" Target="slides/slide42.xml"/><Relationship Id="rId187" Type="http://schemas.openxmlformats.org/officeDocument/2006/relationships/slide" Target="slides/slide43.xml"/><Relationship Id="rId188" Type="http://schemas.openxmlformats.org/officeDocument/2006/relationships/slide" Target="slides/slide44.xml"/><Relationship Id="rId189" Type="http://schemas.openxmlformats.org/officeDocument/2006/relationships/slide" Target="slides/slide45.xml"/><Relationship Id="rId190" Type="http://schemas.openxmlformats.org/officeDocument/2006/relationships/slide" Target="slides/slide46.xml"/><Relationship Id="rId191" Type="http://schemas.openxmlformats.org/officeDocument/2006/relationships/slide" Target="slides/slide47.xml"/><Relationship Id="rId192" Type="http://schemas.openxmlformats.org/officeDocument/2006/relationships/slide" Target="slides/slide48.xml"/><Relationship Id="rId193" Type="http://schemas.openxmlformats.org/officeDocument/2006/relationships/slide" Target="slides/slide49.xml"/><Relationship Id="rId194" Type="http://schemas.openxmlformats.org/officeDocument/2006/relationships/slide" Target="slides/slide50.xml"/><Relationship Id="rId195" Type="http://schemas.openxmlformats.org/officeDocument/2006/relationships/slide" Target="slides/slide51.xml"/><Relationship Id="rId196" Type="http://schemas.openxmlformats.org/officeDocument/2006/relationships/slide" Target="slides/slide52.xml"/><Relationship Id="rId197" Type="http://schemas.openxmlformats.org/officeDocument/2006/relationships/slide" Target="slides/slide53.xml"/><Relationship Id="rId198" Type="http://schemas.openxmlformats.org/officeDocument/2006/relationships/slide" Target="slides/slide54.xml"/><Relationship Id="rId199" Type="http://schemas.openxmlformats.org/officeDocument/2006/relationships/slide" Target="slides/slide55.xml"/><Relationship Id="rId200" Type="http://schemas.openxmlformats.org/officeDocument/2006/relationships/slide" Target="slides/slide56.xml"/><Relationship Id="rId201" Type="http://schemas.openxmlformats.org/officeDocument/2006/relationships/slide" Target="slides/slide57.xml"/><Relationship Id="rId202" Type="http://schemas.openxmlformats.org/officeDocument/2006/relationships/slide" Target="slides/slide58.xml"/><Relationship Id="rId203" Type="http://schemas.openxmlformats.org/officeDocument/2006/relationships/slide" Target="slides/slide59.xml"/><Relationship Id="rId204" Type="http://schemas.openxmlformats.org/officeDocument/2006/relationships/slide" Target="slides/slide60.xml"/><Relationship Id="rId205" Type="http://schemas.openxmlformats.org/officeDocument/2006/relationships/slide" Target="slides/slide61.xml"/><Relationship Id="rId206" Type="http://schemas.openxmlformats.org/officeDocument/2006/relationships/slide" Target="slides/slide62.xml"/><Relationship Id="rId207" Type="http://schemas.openxmlformats.org/officeDocument/2006/relationships/slide" Target="slides/slide63.xml"/><Relationship Id="rId208" Type="http://schemas.openxmlformats.org/officeDocument/2006/relationships/slide" Target="slides/slide64.xml"/><Relationship Id="rId209" Type="http://schemas.openxmlformats.org/officeDocument/2006/relationships/slide" Target="slides/slide65.xml"/><Relationship Id="rId210" Type="http://schemas.openxmlformats.org/officeDocument/2006/relationships/slide" Target="slides/slide66.xml"/><Relationship Id="rId211" Type="http://schemas.openxmlformats.org/officeDocument/2006/relationships/slide" Target="slides/slide67.xml"/><Relationship Id="rId212" Type="http://schemas.openxmlformats.org/officeDocument/2006/relationships/slide" Target="slides/slide68.xml"/><Relationship Id="rId213" Type="http://schemas.openxmlformats.org/officeDocument/2006/relationships/slide" Target="slides/slide69.xml"/><Relationship Id="rId214" Type="http://schemas.openxmlformats.org/officeDocument/2006/relationships/slide" Target="slides/slide70.xml"/><Relationship Id="rId215" Type="http://schemas.openxmlformats.org/officeDocument/2006/relationships/slide" Target="slides/slide71.xml"/><Relationship Id="rId216" Type="http://schemas.openxmlformats.org/officeDocument/2006/relationships/slide" Target="slides/slide72.xml"/><Relationship Id="rId217" Type="http://schemas.openxmlformats.org/officeDocument/2006/relationships/slide" Target="slides/slide73.xml"/><Relationship Id="rId218" Type="http://schemas.openxmlformats.org/officeDocument/2006/relationships/slide" Target="slides/slide74.xml"/><Relationship Id="rId219" Type="http://schemas.openxmlformats.org/officeDocument/2006/relationships/slide" Target="slides/slide75.xml"/><Relationship Id="rId220" Type="http://schemas.openxmlformats.org/officeDocument/2006/relationships/slide" Target="slides/slide76.xml"/><Relationship Id="rId221" Type="http://schemas.openxmlformats.org/officeDocument/2006/relationships/slide" Target="slides/slide77.xml"/><Relationship Id="rId222" Type="http://schemas.openxmlformats.org/officeDocument/2006/relationships/slide" Target="slides/slide78.xml"/><Relationship Id="rId223" Type="http://schemas.openxmlformats.org/officeDocument/2006/relationships/slide" Target="slides/slide79.xml"/><Relationship Id="rId224" Type="http://schemas.openxmlformats.org/officeDocument/2006/relationships/slide" Target="slides/slide80.xml"/><Relationship Id="rId225" Type="http://schemas.openxmlformats.org/officeDocument/2006/relationships/slide" Target="slides/slide81.xml"/><Relationship Id="rId226" Type="http://schemas.openxmlformats.org/officeDocument/2006/relationships/slide" Target="slides/slide82.xml"/><Relationship Id="rId227" Type="http://schemas.openxmlformats.org/officeDocument/2006/relationships/slide" Target="slides/slide83.xml"/><Relationship Id="rId228" Type="http://schemas.openxmlformats.org/officeDocument/2006/relationships/slide" Target="slides/slide84.xml"/><Relationship Id="rId229" Type="http://schemas.openxmlformats.org/officeDocument/2006/relationships/slide" Target="slides/slide85.xml"/><Relationship Id="rId230" Type="http://schemas.openxmlformats.org/officeDocument/2006/relationships/slide" Target="slides/slide86.xml"/><Relationship Id="rId231" Type="http://schemas.openxmlformats.org/officeDocument/2006/relationships/slide" Target="slides/slide87.xml"/><Relationship Id="rId232" Type="http://schemas.openxmlformats.org/officeDocument/2006/relationships/slide" Target="slides/slide88.xml"/><Relationship Id="rId233" Type="http://schemas.openxmlformats.org/officeDocument/2006/relationships/slide" Target="slides/slide89.xml"/><Relationship Id="rId234" Type="http://schemas.openxmlformats.org/officeDocument/2006/relationships/slide" Target="slides/slide90.xml"/><Relationship Id="rId235" Type="http://schemas.openxmlformats.org/officeDocument/2006/relationships/slide" Target="slides/slide91.xml"/><Relationship Id="rId236" Type="http://schemas.openxmlformats.org/officeDocument/2006/relationships/slide" Target="slides/slide92.xml"/><Relationship Id="rId237" Type="http://schemas.openxmlformats.org/officeDocument/2006/relationships/slide" Target="slides/slide93.xml"/><Relationship Id="rId238" Type="http://schemas.openxmlformats.org/officeDocument/2006/relationships/slide" Target="slides/slide94.xml"/><Relationship Id="rId239" Type="http://schemas.openxmlformats.org/officeDocument/2006/relationships/slide" Target="slides/slide95.xml"/><Relationship Id="rId240" Type="http://schemas.openxmlformats.org/officeDocument/2006/relationships/slide" Target="slides/slide96.xml"/><Relationship Id="rId241" Type="http://schemas.openxmlformats.org/officeDocument/2006/relationships/slide" Target="slides/slide97.xml"/><Relationship Id="rId242" Type="http://schemas.openxmlformats.org/officeDocument/2006/relationships/slide" Target="slides/slide98.xml"/><Relationship Id="rId243" Type="http://schemas.openxmlformats.org/officeDocument/2006/relationships/slide" Target="slides/slide99.xml"/><Relationship Id="rId244" Type="http://schemas.openxmlformats.org/officeDocument/2006/relationships/slide" Target="slides/slide100.xml"/><Relationship Id="rId245" Type="http://schemas.openxmlformats.org/officeDocument/2006/relationships/slide" Target="slides/slide101.xml"/><Relationship Id="rId246" Type="http://schemas.openxmlformats.org/officeDocument/2006/relationships/slide" Target="slides/slide102.xml"/><Relationship Id="rId247" Type="http://schemas.openxmlformats.org/officeDocument/2006/relationships/slide" Target="slides/slide103.xml"/><Relationship Id="rId248" Type="http://schemas.openxmlformats.org/officeDocument/2006/relationships/slide" Target="slides/slide104.xml"/><Relationship Id="rId249" Type="http://schemas.openxmlformats.org/officeDocument/2006/relationships/slide" Target="slides/slide105.xml"/><Relationship Id="rId250" Type="http://schemas.openxmlformats.org/officeDocument/2006/relationships/slide" Target="slides/slide106.xml"/><Relationship Id="rId251" Type="http://schemas.openxmlformats.org/officeDocument/2006/relationships/slide" Target="slides/slide107.xml"/><Relationship Id="rId252" Type="http://schemas.openxmlformats.org/officeDocument/2006/relationships/slide" Target="slides/slide108.xml"/><Relationship Id="rId253" Type="http://schemas.openxmlformats.org/officeDocument/2006/relationships/slide" Target="slides/slide109.xml"/><Relationship Id="rId254" Type="http://schemas.openxmlformats.org/officeDocument/2006/relationships/slide" Target="slides/slide110.xml"/><Relationship Id="rId255" Type="http://schemas.openxmlformats.org/officeDocument/2006/relationships/slide" Target="slides/slide111.xml"/><Relationship Id="rId256" Type="http://schemas.openxmlformats.org/officeDocument/2006/relationships/slide" Target="slides/slide112.xml"/><Relationship Id="rId257" Type="http://schemas.openxmlformats.org/officeDocument/2006/relationships/slide" Target="slides/slide113.xml"/><Relationship Id="rId258" Type="http://schemas.openxmlformats.org/officeDocument/2006/relationships/slide" Target="slides/slide114.xml"/><Relationship Id="rId259" Type="http://schemas.openxmlformats.org/officeDocument/2006/relationships/slide" Target="slides/slide115.xml"/><Relationship Id="rId260" Type="http://schemas.openxmlformats.org/officeDocument/2006/relationships/slide" Target="slides/slide116.xml"/><Relationship Id="rId261" Type="http://schemas.openxmlformats.org/officeDocument/2006/relationships/slide" Target="slides/slide117.xml"/><Relationship Id="rId262" Type="http://schemas.openxmlformats.org/officeDocument/2006/relationships/slide" Target="slides/slide118.xml"/><Relationship Id="rId263" Type="http://schemas.openxmlformats.org/officeDocument/2006/relationships/slide" Target="slides/slide119.xml"/><Relationship Id="rId264" Type="http://schemas.openxmlformats.org/officeDocument/2006/relationships/slide" Target="slides/slide120.xml"/><Relationship Id="rId265" Type="http://schemas.openxmlformats.org/officeDocument/2006/relationships/slide" Target="slides/slide121.xml"/><Relationship Id="rId266" Type="http://schemas.openxmlformats.org/officeDocument/2006/relationships/slide" Target="slides/slide122.xml"/><Relationship Id="rId267" Type="http://schemas.openxmlformats.org/officeDocument/2006/relationships/slide" Target="slides/slide123.xml"/><Relationship Id="rId268" Type="http://schemas.openxmlformats.org/officeDocument/2006/relationships/slide" Target="slides/slide124.xml"/><Relationship Id="rId269" Type="http://schemas.openxmlformats.org/officeDocument/2006/relationships/slide" Target="slides/slide125.xml"/><Relationship Id="rId270" Type="http://schemas.openxmlformats.org/officeDocument/2006/relationships/slide" Target="slides/slide126.xml"/><Relationship Id="rId271" Type="http://schemas.openxmlformats.org/officeDocument/2006/relationships/slide" Target="slides/slide127.xml"/><Relationship Id="rId272" Type="http://schemas.openxmlformats.org/officeDocument/2006/relationships/slide" Target="slides/slide128.xml"/><Relationship Id="rId273" Type="http://schemas.openxmlformats.org/officeDocument/2006/relationships/slide" Target="slides/slide129.xml"/><Relationship Id="rId274" Type="http://schemas.openxmlformats.org/officeDocument/2006/relationships/slide" Target="slides/slide130.xml"/><Relationship Id="rId275" Type="http://schemas.openxmlformats.org/officeDocument/2006/relationships/slide" Target="slides/slide131.xml"/><Relationship Id="rId276" Type="http://schemas.openxmlformats.org/officeDocument/2006/relationships/slide" Target="slides/slide132.xml"/><Relationship Id="rId277" Type="http://schemas.openxmlformats.org/officeDocument/2006/relationships/slide" Target="slides/slide133.xml"/><Relationship Id="rId278" Type="http://schemas.openxmlformats.org/officeDocument/2006/relationships/slide" Target="slides/slide134.xml"/><Relationship Id="rId279" Type="http://schemas.openxmlformats.org/officeDocument/2006/relationships/slide" Target="slides/slide135.xml"/><Relationship Id="rId280" Type="http://schemas.openxmlformats.org/officeDocument/2006/relationships/slide" Target="slides/slide136.xml"/><Relationship Id="rId281" Type="http://schemas.openxmlformats.org/officeDocument/2006/relationships/slide" Target="slides/slide137.xml"/><Relationship Id="rId282" Type="http://schemas.openxmlformats.org/officeDocument/2006/relationships/slide" Target="slides/slide138.xml"/><Relationship Id="rId283" Type="http://schemas.openxmlformats.org/officeDocument/2006/relationships/slide" Target="slides/slide139.xml"/><Relationship Id="rId284" Type="http://schemas.openxmlformats.org/officeDocument/2006/relationships/slide" Target="slides/slide140.xml"/><Relationship Id="rId285" Type="http://schemas.openxmlformats.org/officeDocument/2006/relationships/slide" Target="slides/slide141.xml"/><Relationship Id="rId286" Type="http://schemas.openxmlformats.org/officeDocument/2006/relationships/slide" Target="slides/slide142.xml"/><Relationship Id="rId287" Type="http://schemas.openxmlformats.org/officeDocument/2006/relationships/slide" Target="slides/slide143.xml"/><Relationship Id="rId288" Type="http://schemas.openxmlformats.org/officeDocument/2006/relationships/slide" Target="slides/slide14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97017E93-059B-4E7C-B477-1D0DF13994E9}"/>
    <pc:docChg chg="modSld">
      <pc:chgData name="" userId="" providerId="" clId="Web-{97017E93-059B-4E7C-B477-1D0DF13994E9}" dt="2022-05-18T09:02:35.847" v="0" actId="20577"/>
      <pc:docMkLst>
        <pc:docMk/>
      </pc:docMkLst>
      <pc:sldChg chg="modSp">
        <pc:chgData name="" userId="" providerId="" clId="Web-{97017E93-059B-4E7C-B477-1D0DF13994E9}" dt="2022-05-18T09:02:35.847" v="0" actId="20577"/>
        <pc:sldMkLst>
          <pc:docMk/>
          <pc:sldMk cId="566773591" sldId="501"/>
        </pc:sldMkLst>
        <pc:spChg chg="mod">
          <ac:chgData name="" userId="" providerId="" clId="Web-{97017E93-059B-4E7C-B477-1D0DF13994E9}" dt="2022-05-18T09:02:35.847" v="0" actId="20577"/>
          <ac:spMkLst>
            <pc:docMk/>
            <pc:sldMk cId="566773591" sldId="501"/>
            <ac:spMk id="16" creationId="{DADC0EFC-B429-4D2E-B244-E3B02660DDEB}"/>
          </ac:spMkLst>
        </pc:spChg>
      </pc:sldChg>
    </pc:docChg>
  </pc:docChgLst>
  <pc:docChgLst>
    <pc:chgData name="Devanshi Srivastava" userId="S::devanshi.srivastava@connectchemicals.com::66a0c143-1b20-4448-9a41-0b4d969b44fb" providerId="AD" clId="Web-{97017E93-059B-4E7C-B477-1D0DF13994E9}"/>
    <pc:docChg chg="modSld">
      <pc:chgData name="Devanshi Srivastava" userId="S::devanshi.srivastava@connectchemicals.com::66a0c143-1b20-4448-9a41-0b4d969b44fb" providerId="AD" clId="Web-{97017E93-059B-4E7C-B477-1D0DF13994E9}" dt="2022-05-18T09:02:37.613" v="0" actId="20577"/>
      <pc:docMkLst>
        <pc:docMk/>
      </pc:docMkLst>
      <pc:sldChg chg="modSp">
        <pc:chgData name="Devanshi Srivastava" userId="S::devanshi.srivastava@connectchemicals.com::66a0c143-1b20-4448-9a41-0b4d969b44fb" providerId="AD" clId="Web-{97017E93-059B-4E7C-B477-1D0DF13994E9}" dt="2022-05-18T09:02:37.613" v="0" actId="20577"/>
        <pc:sldMkLst>
          <pc:docMk/>
          <pc:sldMk cId="566773591" sldId="501"/>
        </pc:sldMkLst>
        <pc:spChg chg="mod">
          <ac:chgData name="Devanshi Srivastava" userId="S::devanshi.srivastava@connectchemicals.com::66a0c143-1b20-4448-9a41-0b4d969b44fb" providerId="AD" clId="Web-{97017E93-059B-4E7C-B477-1D0DF13994E9}" dt="2022-05-18T09:02:37.613" v="0" actId="20577"/>
          <ac:spMkLst>
            <pc:docMk/>
            <pc:sldMk cId="566773591" sldId="501"/>
            <ac:spMk id="16" creationId="{DADC0EFC-B429-4D2E-B244-E3B02660DDEB}"/>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100" b="1" dirty="0">
              <a:solidFill>
                <a:schemeClr val="tx1"/>
              </a:solidFill>
              <a:latin typeface="Futura Bk BT" panose="020B0502020204020303" pitchFamily="34" charset="0"/>
            </a:rPr>
            <a:t>Name</a:t>
          </a:r>
          <a:endParaRPr lang="en-IN" sz="1100" b="1"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2B9B15E9-2D14-48DB-BC99-3FACC47BCD4D}">
      <dgm:prSet phldrT="[Text]" custT="1"/>
      <dgm:spPr>
        <a:solidFill>
          <a:schemeClr val="bg1">
            <a:lumMod val="95000"/>
          </a:schemeClr>
        </a:solidFill>
        <a:ln>
          <a:gradFill flip="none" rotWithShape="1">
            <a:gsLst>
              <a:gs pos="0">
                <a:schemeClr val="accent1">
                  <a:lumMod val="88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000" dirty="0">
              <a:solidFill>
                <a:schemeClr val="tx1"/>
              </a:solidFill>
              <a:latin typeface="Futura Bk BT" panose="020B0502020204020303" pitchFamily="34" charset="0"/>
            </a:rPr>
            <a:t>Title</a:t>
          </a:r>
          <a:endParaRPr lang="en-IN" sz="1000" dirty="0">
            <a:solidFill>
              <a:schemeClr val="tx1"/>
            </a:solidFill>
            <a:latin typeface="Futura Bk BT" panose="020B0502020204020303" pitchFamily="34" charset="0"/>
          </a:endParaRPr>
        </a:p>
      </dgm:t>
    </dgm:pt>
    <dgm:pt modelId="{D2DF2BB0-9A9B-47AC-AF4E-2DE840442AA9}" type="parTrans" cxnId="{32EB0F71-2114-4DBB-BB31-5C5C9F4A4E18}">
      <dgm:prSet/>
      <dgm:spPr/>
      <dgm:t>
        <a:bodyPr/>
        <a:lstStyle/>
        <a:p>
          <a:endParaRPr lang="en-IN"/>
        </a:p>
      </dgm:t>
    </dgm:pt>
    <dgm:pt modelId="{5B7416F1-1B96-4B9D-9E09-C81B8341F4A1}" type="sibTrans" cxnId="{32EB0F71-2114-4DBB-BB31-5C5C9F4A4E18}">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2">
        <dgm:presLayoutVars>
          <dgm:chMax val="0"/>
          <dgm:bulletEnabled val="1"/>
        </dgm:presLayoutVars>
      </dgm:prSet>
      <dgm:spPr/>
    </dgm:pt>
    <dgm:pt modelId="{4B37AFA0-1892-4937-80DF-ABC105320EE7}" type="pres">
      <dgm:prSet presAssocID="{A690FFCA-F49A-47A4-B806-C48646E7BA05}" presName="spacer" presStyleCnt="0"/>
      <dgm:spPr/>
    </dgm:pt>
    <dgm:pt modelId="{DB8466DA-A8AD-4B43-A7C4-87ABC29E0F28}" type="pres">
      <dgm:prSet presAssocID="{2B9B15E9-2D14-48DB-BC99-3FACC47BCD4D}" presName="parentText" presStyleLbl="node1" presStyleIdx="1" presStyleCnt="2">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32EB0F71-2114-4DBB-BB31-5C5C9F4A4E18}" srcId="{5BC03CD7-B1C8-4600-BB3A-1379413CBE40}" destId="{2B9B15E9-2D14-48DB-BC99-3FACC47BCD4D}" srcOrd="1" destOrd="0" parTransId="{D2DF2BB0-9A9B-47AC-AF4E-2DE840442AA9}" sibTransId="{5B7416F1-1B96-4B9D-9E09-C81B8341F4A1}"/>
    <dgm:cxn modelId="{84F7BC9C-AA86-49D1-B107-0424955F9FDF}" srcId="{5BC03CD7-B1C8-4600-BB3A-1379413CBE40}" destId="{2ED1976F-F97A-428C-A874-0F741775CA1B}" srcOrd="0" destOrd="0" parTransId="{80D83B2A-BDAA-478F-A369-1553FD5F299C}" sibTransId="{A690FFCA-F49A-47A4-B806-C48646E7BA05}"/>
    <dgm:cxn modelId="{E9B588CE-1756-4A97-B036-BA87BFB1FE1F}" type="presOf" srcId="{5BC03CD7-B1C8-4600-BB3A-1379413CBE40}" destId="{8E45B43E-C6F7-4F46-A55A-1E57DCD0E5C6}" srcOrd="0" destOrd="0" presId="urn:microsoft.com/office/officeart/2005/8/layout/vList2"/>
    <dgm:cxn modelId="{450B0BDB-3753-44BD-9377-5ECC4FA50329}" type="presOf" srcId="{2B9B15E9-2D14-48DB-BC99-3FACC47BCD4D}" destId="{DB8466DA-A8AD-4B43-A7C4-87ABC29E0F28}"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 modelId="{B5B31A18-0D56-4B1D-BE11-51543B28F43C}" type="presParOf" srcId="{8E45B43E-C6F7-4F46-A55A-1E57DCD0E5C6}" destId="{4B37AFA0-1892-4937-80DF-ABC105320EE7}" srcOrd="1" destOrd="0" presId="urn:microsoft.com/office/officeart/2005/8/layout/vList2"/>
    <dgm:cxn modelId="{5376267A-1F2D-4DE9-9EA4-867F5E6F1C71}" type="presParOf" srcId="{8E45B43E-C6F7-4F46-A55A-1E57DCD0E5C6}" destId="{DB8466DA-A8AD-4B43-A7C4-87ABC29E0F28}"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panose="020B0502020204020303" pitchFamily="34" charset="0"/>
            </a:rPr>
            <a:t> Phone number</a:t>
          </a:r>
          <a:endParaRPr lang="en-IN" sz="900" b="0"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2B9B15E9-2D14-48DB-BC99-3FACC47BCD4D}">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panose="020B0502020204020303" pitchFamily="34" charset="0"/>
            </a:rPr>
            <a:t>Mobile number</a:t>
          </a:r>
          <a:endParaRPr lang="en-IN" sz="900" b="0" dirty="0">
            <a:solidFill>
              <a:schemeClr val="tx1"/>
            </a:solidFill>
            <a:latin typeface="Futura Bk BT" panose="020B0502020204020303" pitchFamily="34" charset="0"/>
          </a:endParaRPr>
        </a:p>
      </dgm:t>
    </dgm:pt>
    <dgm:pt modelId="{D2DF2BB0-9A9B-47AC-AF4E-2DE840442AA9}" type="parTrans" cxnId="{32EB0F71-2114-4DBB-BB31-5C5C9F4A4E18}">
      <dgm:prSet/>
      <dgm:spPr/>
      <dgm:t>
        <a:bodyPr/>
        <a:lstStyle/>
        <a:p>
          <a:endParaRPr lang="en-IN"/>
        </a:p>
      </dgm:t>
    </dgm:pt>
    <dgm:pt modelId="{5B7416F1-1B96-4B9D-9E09-C81B8341F4A1}" type="sibTrans" cxnId="{32EB0F71-2114-4DBB-BB31-5C5C9F4A4E18}">
      <dgm:prSet/>
      <dgm:spPr/>
      <dgm:t>
        <a:bodyPr/>
        <a:lstStyle/>
        <a:p>
          <a:endParaRPr lang="en-IN"/>
        </a:p>
      </dgm:t>
    </dgm:pt>
    <dgm:pt modelId="{E1B99D7E-D6FD-42E6-B193-36F27A113F15}">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a:rPr>
            <a:t>Email ID</a:t>
          </a:r>
          <a:endParaRPr lang="en-IN" sz="900" b="0" dirty="0">
            <a:solidFill>
              <a:schemeClr val="tx1"/>
            </a:solidFill>
            <a:latin typeface="Futura Bk BT"/>
          </a:endParaRPr>
        </a:p>
      </dgm:t>
    </dgm:pt>
    <dgm:pt modelId="{553872CA-7131-4524-8C23-62A028190622}" type="parTrans" cxnId="{B8F78424-0F87-415C-B281-02AF728140E1}">
      <dgm:prSet/>
      <dgm:spPr/>
      <dgm:t>
        <a:bodyPr/>
        <a:lstStyle/>
        <a:p>
          <a:endParaRPr lang="en-IN"/>
        </a:p>
      </dgm:t>
    </dgm:pt>
    <dgm:pt modelId="{4CA863F5-47BB-4CDF-B9F2-625613125E33}" type="sibTrans" cxnId="{B8F78424-0F87-415C-B281-02AF728140E1}">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3">
        <dgm:presLayoutVars>
          <dgm:chMax val="0"/>
          <dgm:bulletEnabled val="1"/>
        </dgm:presLayoutVars>
      </dgm:prSet>
      <dgm:spPr/>
    </dgm:pt>
    <dgm:pt modelId="{4B37AFA0-1892-4937-80DF-ABC105320EE7}" type="pres">
      <dgm:prSet presAssocID="{A690FFCA-F49A-47A4-B806-C48646E7BA05}" presName="spacer" presStyleCnt="0"/>
      <dgm:spPr/>
    </dgm:pt>
    <dgm:pt modelId="{DB8466DA-A8AD-4B43-A7C4-87ABC29E0F28}" type="pres">
      <dgm:prSet presAssocID="{2B9B15E9-2D14-48DB-BC99-3FACC47BCD4D}" presName="parentText" presStyleLbl="node1" presStyleIdx="1" presStyleCnt="3">
        <dgm:presLayoutVars>
          <dgm:chMax val="0"/>
          <dgm:bulletEnabled val="1"/>
        </dgm:presLayoutVars>
      </dgm:prSet>
      <dgm:spPr/>
    </dgm:pt>
    <dgm:pt modelId="{CB6D0FD4-9C18-4159-9124-EB90C4405CED}" type="pres">
      <dgm:prSet presAssocID="{5B7416F1-1B96-4B9D-9E09-C81B8341F4A1}" presName="spacer" presStyleCnt="0"/>
      <dgm:spPr/>
    </dgm:pt>
    <dgm:pt modelId="{D754738F-9A3B-4089-A1AC-C26B20559611}" type="pres">
      <dgm:prSet presAssocID="{E1B99D7E-D6FD-42E6-B193-36F27A113F15}" presName="parentText" presStyleLbl="node1" presStyleIdx="2" presStyleCnt="3">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B8F78424-0F87-415C-B281-02AF728140E1}" srcId="{5BC03CD7-B1C8-4600-BB3A-1379413CBE40}" destId="{E1B99D7E-D6FD-42E6-B193-36F27A113F15}" srcOrd="2" destOrd="0" parTransId="{553872CA-7131-4524-8C23-62A028190622}" sibTransId="{4CA863F5-47BB-4CDF-B9F2-625613125E33}"/>
    <dgm:cxn modelId="{32EB0F71-2114-4DBB-BB31-5C5C9F4A4E18}" srcId="{5BC03CD7-B1C8-4600-BB3A-1379413CBE40}" destId="{2B9B15E9-2D14-48DB-BC99-3FACC47BCD4D}" srcOrd="1" destOrd="0" parTransId="{D2DF2BB0-9A9B-47AC-AF4E-2DE840442AA9}" sibTransId="{5B7416F1-1B96-4B9D-9E09-C81B8341F4A1}"/>
    <dgm:cxn modelId="{84F7BC9C-AA86-49D1-B107-0424955F9FDF}" srcId="{5BC03CD7-B1C8-4600-BB3A-1379413CBE40}" destId="{2ED1976F-F97A-428C-A874-0F741775CA1B}" srcOrd="0" destOrd="0" parTransId="{80D83B2A-BDAA-478F-A369-1553FD5F299C}" sibTransId="{A690FFCA-F49A-47A4-B806-C48646E7BA05}"/>
    <dgm:cxn modelId="{40E297AF-B041-45CD-A3F0-CF8187C6A66A}" type="presOf" srcId="{E1B99D7E-D6FD-42E6-B193-36F27A113F15}" destId="{D754738F-9A3B-4089-A1AC-C26B20559611}" srcOrd="0" destOrd="0" presId="urn:microsoft.com/office/officeart/2005/8/layout/vList2"/>
    <dgm:cxn modelId="{E9B588CE-1756-4A97-B036-BA87BFB1FE1F}" type="presOf" srcId="{5BC03CD7-B1C8-4600-BB3A-1379413CBE40}" destId="{8E45B43E-C6F7-4F46-A55A-1E57DCD0E5C6}" srcOrd="0" destOrd="0" presId="urn:microsoft.com/office/officeart/2005/8/layout/vList2"/>
    <dgm:cxn modelId="{450B0BDB-3753-44BD-9377-5ECC4FA50329}" type="presOf" srcId="{2B9B15E9-2D14-48DB-BC99-3FACC47BCD4D}" destId="{DB8466DA-A8AD-4B43-A7C4-87ABC29E0F28}"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 modelId="{B5B31A18-0D56-4B1D-BE11-51543B28F43C}" type="presParOf" srcId="{8E45B43E-C6F7-4F46-A55A-1E57DCD0E5C6}" destId="{4B37AFA0-1892-4937-80DF-ABC105320EE7}" srcOrd="1" destOrd="0" presId="urn:microsoft.com/office/officeart/2005/8/layout/vList2"/>
    <dgm:cxn modelId="{5376267A-1F2D-4DE9-9EA4-867F5E6F1C71}" type="presParOf" srcId="{8E45B43E-C6F7-4F46-A55A-1E57DCD0E5C6}" destId="{DB8466DA-A8AD-4B43-A7C4-87ABC29E0F28}" srcOrd="2" destOrd="0" presId="urn:microsoft.com/office/officeart/2005/8/layout/vList2"/>
    <dgm:cxn modelId="{ED2F7995-4569-4167-86C9-F797D4D270D1}" type="presParOf" srcId="{8E45B43E-C6F7-4F46-A55A-1E57DCD0E5C6}" destId="{CB6D0FD4-9C18-4159-9124-EB90C4405CED}" srcOrd="3" destOrd="0" presId="urn:microsoft.com/office/officeart/2005/8/layout/vList2"/>
    <dgm:cxn modelId="{A13446C0-50A3-43B3-B38C-E405BE75BFB8}" type="presParOf" srcId="{8E45B43E-C6F7-4F46-A55A-1E57DCD0E5C6}" destId="{D754738F-9A3B-4089-A1AC-C26B20559611}" srcOrd="4"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44000"/>
                  <a:lumOff val="56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100" b="0" dirty="0">
              <a:solidFill>
                <a:schemeClr val="tx1"/>
              </a:solidFill>
              <a:latin typeface="Futura Bk BT" panose="020B0502020204020303" pitchFamily="34" charset="0"/>
            </a:rPr>
            <a:t>Address</a:t>
          </a:r>
          <a:endParaRPr lang="en-IN" sz="1100" b="0"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1" custLinFactY="37593" custLinFactNeighborX="21919" custLinFactNeighborY="100000">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84F7BC9C-AA86-49D1-B107-0424955F9FDF}" srcId="{5BC03CD7-B1C8-4600-BB3A-1379413CBE40}" destId="{2ED1976F-F97A-428C-A874-0F741775CA1B}" srcOrd="0" destOrd="0" parTransId="{80D83B2A-BDAA-478F-A369-1553FD5F299C}" sibTransId="{A690FFCA-F49A-47A4-B806-C48646E7BA05}"/>
    <dgm:cxn modelId="{E9B588CE-1756-4A97-B036-BA87BFB1FE1F}" type="presOf" srcId="{5BC03CD7-B1C8-4600-BB3A-1379413CBE40}" destId="{8E45B43E-C6F7-4F46-A55A-1E57DCD0E5C6}"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1"/>
          <a:ext cx="1300848" cy="210548"/>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1" kern="1200" dirty="0">
              <a:solidFill>
                <a:schemeClr val="tx1"/>
              </a:solidFill>
              <a:latin typeface="Futura Bk BT" panose="020B0502020204020303" pitchFamily="34" charset="0"/>
            </a:rPr>
            <a:t>Name</a:t>
          </a:r>
          <a:endParaRPr lang="en-IN" sz="1100" b="1" kern="1200" dirty="0">
            <a:solidFill>
              <a:schemeClr val="tx1"/>
            </a:solidFill>
            <a:latin typeface="Futura Bk BT" panose="020B0502020204020303" pitchFamily="34" charset="0"/>
          </a:endParaRPr>
        </a:p>
      </dsp:txBody>
      <dsp:txXfrm>
        <a:off x="10278" y="10299"/>
        <a:ext cx="1280292" cy="189992"/>
      </dsp:txXfrm>
    </dsp:sp>
    <dsp:sp modelId="{DB8466DA-A8AD-4B43-A7C4-87ABC29E0F28}">
      <dsp:nvSpPr>
        <dsp:cNvPr id="0" name=""/>
        <dsp:cNvSpPr/>
      </dsp:nvSpPr>
      <dsp:spPr>
        <a:xfrm>
          <a:off x="0" y="222087"/>
          <a:ext cx="1300848" cy="210548"/>
        </a:xfrm>
        <a:prstGeom prst="roundRect">
          <a:avLst/>
        </a:prstGeom>
        <a:solidFill>
          <a:schemeClr val="bg1">
            <a:lumMod val="95000"/>
          </a:schemeClr>
        </a:solidFill>
        <a:ln w="12700" cap="flat" cmpd="sng" algn="ctr">
          <a:gradFill flip="none" rotWithShape="1">
            <a:gsLst>
              <a:gs pos="0">
                <a:schemeClr val="accent1">
                  <a:lumMod val="88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n-US" sz="1000" kern="1200" dirty="0">
              <a:solidFill>
                <a:schemeClr val="tx1"/>
              </a:solidFill>
              <a:latin typeface="Futura Bk BT" panose="020B0502020204020303" pitchFamily="34" charset="0"/>
            </a:rPr>
            <a:t>Title</a:t>
          </a:r>
          <a:endParaRPr lang="en-IN" sz="1000" kern="1200" dirty="0">
            <a:solidFill>
              <a:schemeClr val="tx1"/>
            </a:solidFill>
            <a:latin typeface="Futura Bk BT" panose="020B0502020204020303" pitchFamily="34" charset="0"/>
          </a:endParaRPr>
        </a:p>
      </dsp:txBody>
      <dsp:txXfrm>
        <a:off x="10278" y="232365"/>
        <a:ext cx="1280292" cy="1899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86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panose="020B0502020204020303" pitchFamily="34" charset="0"/>
            </a:rPr>
            <a:t> Phone number</a:t>
          </a:r>
          <a:endParaRPr lang="en-IN" sz="900" b="0" kern="1200" dirty="0">
            <a:solidFill>
              <a:schemeClr val="tx1"/>
            </a:solidFill>
            <a:latin typeface="Futura Bk BT" panose="020B0502020204020303" pitchFamily="34" charset="0"/>
          </a:endParaRPr>
        </a:p>
      </dsp:txBody>
      <dsp:txXfrm>
        <a:off x="12794" y="41479"/>
        <a:ext cx="1982440" cy="236492"/>
      </dsp:txXfrm>
    </dsp:sp>
    <dsp:sp modelId="{DB8466DA-A8AD-4B43-A7C4-87ABC29E0F28}">
      <dsp:nvSpPr>
        <dsp:cNvPr id="0" name=""/>
        <dsp:cNvSpPr/>
      </dsp:nvSpPr>
      <dsp:spPr>
        <a:xfrm>
          <a:off x="0" y="3310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panose="020B0502020204020303" pitchFamily="34" charset="0"/>
            </a:rPr>
            <a:t>Mobile number</a:t>
          </a:r>
          <a:endParaRPr lang="en-IN" sz="900" b="0" kern="1200" dirty="0">
            <a:solidFill>
              <a:schemeClr val="tx1"/>
            </a:solidFill>
            <a:latin typeface="Futura Bk BT" panose="020B0502020204020303" pitchFamily="34" charset="0"/>
          </a:endParaRPr>
        </a:p>
      </dsp:txBody>
      <dsp:txXfrm>
        <a:off x="12794" y="343879"/>
        <a:ext cx="1982440" cy="236492"/>
      </dsp:txXfrm>
    </dsp:sp>
    <dsp:sp modelId="{D754738F-9A3B-4089-A1AC-C26B20559611}">
      <dsp:nvSpPr>
        <dsp:cNvPr id="0" name=""/>
        <dsp:cNvSpPr/>
      </dsp:nvSpPr>
      <dsp:spPr>
        <a:xfrm>
          <a:off x="0" y="6334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a:rPr>
            <a:t>Email ID</a:t>
          </a:r>
          <a:endParaRPr lang="en-IN" sz="900" b="0" kern="1200" dirty="0">
            <a:solidFill>
              <a:schemeClr val="tx1"/>
            </a:solidFill>
            <a:latin typeface="Futura Bk BT"/>
          </a:endParaRPr>
        </a:p>
      </dsp:txBody>
      <dsp:txXfrm>
        <a:off x="12794" y="646279"/>
        <a:ext cx="1982440" cy="2364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097"/>
          <a:ext cx="2602081" cy="430560"/>
        </a:xfrm>
        <a:prstGeom prst="roundRect">
          <a:avLst/>
        </a:prstGeom>
        <a:solidFill>
          <a:schemeClr val="bg1">
            <a:lumMod val="95000"/>
          </a:schemeClr>
        </a:solidFill>
        <a:ln w="12700" cap="flat" cmpd="sng" algn="ctr">
          <a:gradFill flip="none" rotWithShape="1">
            <a:gsLst>
              <a:gs pos="0">
                <a:schemeClr val="accent1">
                  <a:lumMod val="44000"/>
                  <a:lumOff val="56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0" kern="1200" dirty="0">
              <a:solidFill>
                <a:schemeClr val="tx1"/>
              </a:solidFill>
              <a:latin typeface="Futura Bk BT" panose="020B0502020204020303" pitchFamily="34" charset="0"/>
            </a:rPr>
            <a:t>Address</a:t>
          </a:r>
          <a:endParaRPr lang="en-IN" sz="1100" b="0" kern="1200" dirty="0">
            <a:solidFill>
              <a:schemeClr val="tx1"/>
            </a:solidFill>
            <a:latin typeface="Futura Bk BT" panose="020B0502020204020303" pitchFamily="34" charset="0"/>
          </a:endParaRPr>
        </a:p>
      </dsp:txBody>
      <dsp:txXfrm>
        <a:off x="21018" y="23115"/>
        <a:ext cx="2560045" cy="38852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E6BB27-EF57-4D4C-BC55-4056D9E953A9}" type="datetimeFigureOut">
              <a:rPr lang="en-US" smtClean="0"/>
              <a:t>5/18/2022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A093F-B211-4EE4-935B-A6FA5E538531}" type="slidenum">
              <a:rPr lang="en-US" smtClean="0"/>
              <a:t>‹#›</a:t>
            </a:fld>
            <a:endParaRPr lang="en-US"/>
          </a:p>
        </p:txBody>
      </p:sp>
    </p:spTree>
    <p:extLst>
      <p:ext uri="{BB962C8B-B14F-4D97-AF65-F5344CB8AC3E}">
        <p14:creationId xmlns:p14="http://schemas.microsoft.com/office/powerpoint/2010/main" val="2333770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F5C6A-F7A1-4FB3-9C5D-4BBA85F305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9913E0-9A67-45C9-B826-CA58876A03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39BB99-85E0-4CD6-98B7-A139F067FC5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FE51CAD6-63CF-4217-8160-8DF9BE0522F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61668E8-17CE-4747-B367-2A29AE0F6502}"/>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3752467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8EF73-5A7E-47EE-9508-464C57FD596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71BD6BF-B898-4842-8775-350192BA36A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46E6C3-7D56-41FD-A565-EB44C870196E}"/>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4181B8CD-A192-4829-841B-2DE9ADC58B1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773E4B8-3AD7-4159-89C3-DD7B13764395}"/>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095559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7364BD-36B6-4E3A-9E36-A7609B0E06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1CD610F-FF65-402C-8CC8-D344A04C55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798D98-CB39-4955-8895-390BA6ACEDCD}"/>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A1BF23BC-7728-4F17-8499-0C79EB2EA44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BDF5D97-5C89-474A-8FF1-E586DB353A4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393512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Raster">
    <p:spTree>
      <p:nvGrpSpPr>
        <p:cNvPr id="1" name=""/>
        <p:cNvGrpSpPr/>
        <p:nvPr/>
      </p:nvGrpSpPr>
      <p:grpSpPr>
        <a:xfrm>
          <a:off x="0" y="0"/>
          <a:ext cx="0" cy="0"/>
          <a:chOff x="0" y="0"/>
          <a:chExt cx="0" cy="0"/>
        </a:xfrm>
      </p:grpSpPr>
      <p:sp>
        <p:nvSpPr>
          <p:cNvPr id="103" name="Foliennummer"/>
          <p:cNvSpPr txBox="1">
            <a:spLocks noGrp="1"/>
          </p:cNvSpPr>
          <p:nvPr>
            <p:ph type="sldNum" sz="quarter" idx="2"/>
          </p:nvPr>
        </p:nvSpPr>
        <p:spPr>
          <a:xfrm>
            <a:off x="11748839" y="6563519"/>
            <a:ext cx="334304" cy="215901"/>
          </a:xfrm>
          <a:prstGeom prst="rect">
            <a:avLst/>
          </a:prstGeom>
        </p:spPr>
        <p:txBody>
          <a:bodyPr wrap="square"/>
          <a:lstStyle>
            <a:lvl1pPr>
              <a:defRPr sz="1000">
                <a:latin typeface="Roboto Regular"/>
                <a:ea typeface="Roboto Regular"/>
                <a:cs typeface="Roboto Regular"/>
                <a:sym typeface="Roboto Regular"/>
              </a:defRPr>
            </a:lvl1pPr>
          </a:lstStyle>
          <a:p>
            <a:fld id="{86CB4B4D-7CA3-9044-876B-883B54F8677D}" type="slidenum">
              <a:t>‹#›</a:t>
            </a:fld>
            <a:endParaRPr/>
          </a:p>
        </p:txBody>
      </p:sp>
    </p:spTree>
    <p:extLst>
      <p:ext uri="{BB962C8B-B14F-4D97-AF65-F5344CB8AC3E}">
        <p14:creationId xmlns:p14="http://schemas.microsoft.com/office/powerpoint/2010/main" val="352582299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EFDF8-23F2-41D9-B942-020EA8734F3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AAC85F-A446-488C-8C39-280791ED795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91471F-DD8A-4DAD-AE07-EFD9A8C1DD39}"/>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D41FF214-FB6C-428B-8B7F-015BA157894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18BC203-71DE-478F-838B-ABE5AF8778FE}"/>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753913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CAF4A-B893-40D3-8717-3AAD7E63167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1B8010C-0555-4748-8109-757227D839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46B9A6C-0C93-468D-AF4B-E7FED780F250}"/>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7B60E1BC-F77A-4D43-B0BC-7C31C6277C6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FABDFD8-98FA-4590-A04F-1E90124B25DD}"/>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685485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CDDC5-5EA1-42A5-B2B9-725FD1467FE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2A5964-913D-4FF3-B64F-F8D60F18030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8EA7805-D280-4985-885A-D9C8A829494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BB99AA3-4CF7-449E-B1CA-0FD8737AF677}"/>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DBFC9021-969E-4EDA-94EF-E4B93EFCB05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7E8D1E8-F9D1-4EF4-9A2D-C1E8FC55018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905787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26FCD-7A3B-4FA9-9F57-2955C68865F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8E185A8-113A-4EDA-88A3-184FEA7605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A350D2-AAC6-4B49-BD80-F38F1C210AE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17FCB0C-F927-45C9-8850-A693806F4A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655E36-EEA0-43D3-94F8-B737ED84B51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72DF8B1-A571-4A1F-84E4-C7E4D85D547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8" name="Footer Placeholder 7">
            <a:extLst>
              <a:ext uri="{FF2B5EF4-FFF2-40B4-BE49-F238E27FC236}">
                <a16:creationId xmlns:a16="http://schemas.microsoft.com/office/drawing/2014/main" id="{92982C1C-B3E5-4E3D-8109-191DFD55A181}"/>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D23E4AC2-2A85-45EE-8D3B-EE3DDCD138F4}"/>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422536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2A18D-0F74-4FCE-A331-2C4FF2ABAEE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2D68EE5-2882-4CC8-B4E2-26C6FAF8F825}"/>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4" name="Footer Placeholder 3">
            <a:extLst>
              <a:ext uri="{FF2B5EF4-FFF2-40B4-BE49-F238E27FC236}">
                <a16:creationId xmlns:a16="http://schemas.microsoft.com/office/drawing/2014/main" id="{55EC5832-FDF2-4945-ACCB-C018FEEF6106}"/>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FE010B4F-B774-4706-956D-75D174AECD1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66452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FF3D94-B5AD-4402-8EA1-8AA104860D95}"/>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3" name="Footer Placeholder 2">
            <a:extLst>
              <a:ext uri="{FF2B5EF4-FFF2-40B4-BE49-F238E27FC236}">
                <a16:creationId xmlns:a16="http://schemas.microsoft.com/office/drawing/2014/main" id="{620299F5-6E33-4242-913E-F91CB79539A9}"/>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715A7753-6B86-4900-BEE3-447C3A4D805E}"/>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325865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5764F-786E-451E-B8DD-7E2A14D681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5C7CFBB-FAAB-412D-B644-15D90B2681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CFFEC22-B29E-4FC8-A6C8-115FD8B65C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914072-D773-4CA9-90F1-E664768EFAEF}"/>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6F5B50C9-F73A-478F-BDB5-D9192ACE860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891680B-534A-4537-A9D2-3F39E1307EC1}"/>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895810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3E65E-9A39-4E10-B6F9-E9ECB3ABF0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8497C9D-EC99-4854-9811-74039FD765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9214730-2FAA-4E3E-AB75-837504FE07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EF10D8-88A7-4217-A5E6-409DFD755CE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26383EB9-F0E4-4469-B49A-6556098B6A3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6ED65D4-6F94-4B83-A8D1-D6E73F17E5D1}"/>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4102034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168829-365C-4894-8404-330FCA0B009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EB11F27-8DC3-451E-82A9-DDF8D128A2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550552-F37E-49EB-A9C8-3D4FD83A45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BDEA59D3-A840-4990-B02C-96D5C1C4C0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AAB158A9-1718-42A3-AA3E-886432C60A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7C9FFC-4F7E-4C0D-A302-3387F88E0174}" type="slidenum">
              <a:rPr lang="en-IN" smtClean="0"/>
              <a:t>‹#›</a:t>
            </a:fld>
            <a:endParaRPr lang="en-IN"/>
          </a:p>
        </p:txBody>
      </p:sp>
    </p:spTree>
    <p:extLst>
      <p:ext uri="{BB962C8B-B14F-4D97-AF65-F5344CB8AC3E}">
        <p14:creationId xmlns:p14="http://schemas.microsoft.com/office/powerpoint/2010/main" val="88276160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22.jpg"/><Relationship Id="rId4" Type="http://schemas.openxmlformats.org/officeDocument/2006/relationships/image" Target="../media/image2.png"/></Relationships>

</file>

<file path=ppt/slides/_rels/slide10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3.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3.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3.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12.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3.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4.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5.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6.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7.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8.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9.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1.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2.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3.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4.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5.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6.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7.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5.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6.png"/></Relationships>

</file>

<file path=ppt/slides/_rels/slide1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7.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7.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xml.rels><?xml version="1.0" encoding="UTF-8" standalone="yes"?>
<Relationships xmlns="http://schemas.openxmlformats.org/package/2006/relationships"><Relationship Id="rId8" Type="http://schemas.openxmlformats.org/officeDocument/2006/relationships/slide" Target="slide52.xml"/><Relationship Id="rId13" Type="http://schemas.openxmlformats.org/officeDocument/2006/relationships/slide" Target="slide93.xml"/><Relationship Id="rId18" Type="http://schemas.openxmlformats.org/officeDocument/2006/relationships/slide" Target="slide140.xml"/><Relationship Id="rId3" Type="http://schemas.openxmlformats.org/officeDocument/2006/relationships/image" Target="../media/image4.png"/><Relationship Id="rId21" Type="http://schemas.openxmlformats.org/officeDocument/2006/relationships/slide" Target="slide143.xml"/><Relationship Id="rId7" Type="http://schemas.openxmlformats.org/officeDocument/2006/relationships/slide" Target="slide35.xml"/><Relationship Id="rId12" Type="http://schemas.openxmlformats.org/officeDocument/2006/relationships/slide" Target="slide85.xml"/><Relationship Id="rId17" Type="http://schemas.openxmlformats.org/officeDocument/2006/relationships/slide" Target="slide138.xml"/><Relationship Id="rId25" Type="http://schemas.openxmlformats.org/officeDocument/2006/relationships/slide" Target="slide59.xml"/><Relationship Id="rId2" Type="http://schemas.openxmlformats.org/officeDocument/2006/relationships/image" Target="../media/image3.jpeg"/><Relationship Id="rId16" Type="http://schemas.openxmlformats.org/officeDocument/2006/relationships/slide" Target="slide128.xml"/><Relationship Id="rId20" Type="http://schemas.openxmlformats.org/officeDocument/2006/relationships/slide" Target="slide142.xml"/><Relationship Id="rId1" Type="http://schemas.openxmlformats.org/officeDocument/2006/relationships/slideLayout" Target="../slideLayouts/slideLayout7.xml"/><Relationship Id="rId6" Type="http://schemas.openxmlformats.org/officeDocument/2006/relationships/slide" Target="slide27.xml"/><Relationship Id="rId11" Type="http://schemas.openxmlformats.org/officeDocument/2006/relationships/slide" Target="slide82.xml"/><Relationship Id="rId24" Type="http://schemas.openxmlformats.org/officeDocument/2006/relationships/slide" Target="slide2.xml"/><Relationship Id="rId5" Type="http://schemas.openxmlformats.org/officeDocument/2006/relationships/slide" Target="slide18.xml"/><Relationship Id="rId15" Type="http://schemas.openxmlformats.org/officeDocument/2006/relationships/slide" Target="slide109.xml"/><Relationship Id="rId23" Type="http://schemas.openxmlformats.org/officeDocument/2006/relationships/image" Target="../media/image6.png"/><Relationship Id="rId10" Type="http://schemas.openxmlformats.org/officeDocument/2006/relationships/slide" Target="slide74.xml"/><Relationship Id="rId19" Type="http://schemas.openxmlformats.org/officeDocument/2006/relationships/slide" Target="slide141.xml"/><Relationship Id="rId4" Type="http://schemas.openxmlformats.org/officeDocument/2006/relationships/slide" Target="slide15.xml"/><Relationship Id="rId9" Type="http://schemas.openxmlformats.org/officeDocument/2006/relationships/slide" Target="slide64.xml"/><Relationship Id="rId14" Type="http://schemas.openxmlformats.org/officeDocument/2006/relationships/slide" Target="slide99.xml"/><Relationship Id="rId22" Type="http://schemas.openxmlformats.org/officeDocument/2006/relationships/image" Target="../media/image5.png"/></Relationships>

</file>

<file path=ppt/slides/_rels/slide140.xml.rels><?xml version="1.0" encoding="UTF-8" standalone="yes"?>
<Relationships xmlns="http://schemas.openxmlformats.org/package/2006/relationships">
    <Relationship Id="rId3" Type="http://schemas.openxmlformats.org/officeDocument/2006/relationships/image" Target="../media/image7.png"/>
    <Relationship Id="rId2" Type="http://schemas.openxmlformats.org/officeDocument/2006/relationships/image" Target="../media/image_10157_72.png"/>
    <Relationship Id="rId1" Type="http://schemas.openxmlformats.org/officeDocument/2006/relationships/slideLayout" Target="../slideLayouts/slideLayout7.xml"/>
    <Relationship Id="rId5" Type="http://schemas.openxmlformats.org/officeDocument/2006/relationships/slide" Target="slide14.xml"/>
    <Relationship Id="rId4" Type="http://schemas.openxmlformats.org/officeDocument/2006/relationships/slide" Target="slide2.xml"/>
</Relationships>

</file>

<file path=ppt/slides/_rels/slide141.xml.rels><?xml version="1.0" encoding="UTF-8" standalone="yes"?>
<Relationships xmlns="http://schemas.openxmlformats.org/package/2006/relationships">
    <Relationship Id="rId3" Type="http://schemas.openxmlformats.org/officeDocument/2006/relationships/image" Target="../media/image7.png"/>
    <Relationship Id="rId2" Type="http://schemas.openxmlformats.org/officeDocument/2006/relationships/image" Target="../media/image_10157_73.png"/>
    <Relationship Id="rId1" Type="http://schemas.openxmlformats.org/officeDocument/2006/relationships/slideLayout" Target="../slideLayouts/slideLayout7.xml"/>
    <Relationship Id="rId5" Type="http://schemas.openxmlformats.org/officeDocument/2006/relationships/slide" Target="slide14.xml"/>
    <Relationship Id="rId4" Type="http://schemas.openxmlformats.org/officeDocument/2006/relationships/slide" Target="slide2.xml"/>
</Relationships>

</file>

<file path=ppt/slides/_rels/slide1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70.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71.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4.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slide" Target="slide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image" Target="../media/image72.png"/><Relationship Id="rId16" Type="http://schemas.openxmlformats.org/officeDocument/2006/relationships/diagramColors" Target="../diagrams/colors3.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19" Type="http://schemas.openxmlformats.org/officeDocument/2006/relationships/image" Target="../media/image7.png"/><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slide" Target="slide14.xml"/><Relationship Id="rId2" Type="http://schemas.openxmlformats.org/officeDocument/2006/relationships/image" Target="../media/image26.jpg"/><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image" Target="../media/image2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9.jpg"/><Relationship Id="rId1" Type="http://schemas.openxmlformats.org/officeDocument/2006/relationships/slideLayout" Target="../slideLayouts/slideLayout7.xml"/><Relationship Id="rId4" Type="http://schemas.openxmlformats.org/officeDocument/2006/relationships/slide" Target="slide14.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9.jpg"/><Relationship Id="rId1" Type="http://schemas.openxmlformats.org/officeDocument/2006/relationships/slideLayout" Target="../slideLayouts/slideLayout7.xml"/><Relationship Id="rId4" Type="http://schemas.openxmlformats.org/officeDocument/2006/relationships/slide" Target="slide14.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3.xml"/><Relationship Id="rId3" Type="http://schemas.openxmlformats.org/officeDocument/2006/relationships/image" Target="../media/image4.png"/><Relationship Id="rId7" Type="http://schemas.openxmlformats.org/officeDocument/2006/relationships/slide" Target="slide9.xml"/><Relationship Id="rId12" Type="http://schemas.openxmlformats.org/officeDocument/2006/relationships/slide" Target="slide7.xml"/><Relationship Id="rId2" Type="http://schemas.openxmlformats.org/officeDocument/2006/relationships/image" Target="../media/image3.jpeg"/><Relationship Id="rId16"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slide" Target="slide8.xml"/><Relationship Id="rId11" Type="http://schemas.openxmlformats.org/officeDocument/2006/relationships/slide" Target="slide144.xml"/><Relationship Id="rId5" Type="http://schemas.openxmlformats.org/officeDocument/2006/relationships/slide" Target="slide5.xml"/><Relationship Id="rId15" Type="http://schemas.openxmlformats.org/officeDocument/2006/relationships/image" Target="../media/image5.png"/><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6.xml"/></Relationships>

</file>

<file path=ppt/slides/_rels/slide20.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1.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2.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3.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4.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6.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3.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3.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9" Type="http://schemas.openxmlformats.org/officeDocument/2006/relationships/slide" Target="slide14.xml"/><Relationship Id="rId10" Type="http://schemas.openxmlformats.org/officeDocument/2006/relationships/slide" Target="slide31.xml"/><Relationship Id="rId11" Type="http://schemas.openxmlformats.org/officeDocument/2006/relationships/slide" Target="slide32.xml"/><Relationship Id="rId12" Type="http://schemas.openxmlformats.org/officeDocument/2006/relationships/slide" Target="slide33.xml"/><Relationship Id="rId13" Type="http://schemas.openxmlformats.org/officeDocument/2006/relationships/slide" Target="slide34.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5.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6.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6.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xml.rels><?xml version="1.0" encoding="UTF-8" standalone="yes"?>
<Relationships xmlns="http://schemas.openxmlformats.org/package/2006/relationships"><Relationship Id="rId3" Type="http://schemas.openxmlformats.org/officeDocument/2006/relationships/image" Target="../media/image_9987_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_9987_14.png"/><Relationship Id="rId4" Type="http://schemas.openxmlformats.org/officeDocument/2006/relationships/image" Target="../media/image_9987_13.png"/></Relationships>

</file>

<file path=ppt/slides/_rels/slide5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8.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5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9.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5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1.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61.xml.rels><?xml version="1.0" encoding="UTF-8" standalone="yes"?>
<Relationships xmlns="http://schemas.openxmlformats.org/package/2006/relationships"><Relationship Id="rId3"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6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3.jpg"/><Relationship Id="rId1" Type="http://schemas.openxmlformats.org/officeDocument/2006/relationships/slideLayout" Target="../slideLayouts/slideLayout1.xml"/><Relationship Id="rId6" Type="http://schemas.openxmlformats.org/officeDocument/2006/relationships/slide" Target="slide14.xml"/><Relationship Id="rId5" Type="http://schemas.openxmlformats.org/officeDocument/2006/relationships/slide" Target="slide2.xml"/></Relationships>

</file>

<file path=ppt/slides/_rels/slide6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3.jpg"/><Relationship Id="rId1" Type="http://schemas.openxmlformats.org/officeDocument/2006/relationships/slideLayout" Target="../slideLayouts/slideLayout1.xml"/><Relationship Id="rId6" Type="http://schemas.openxmlformats.org/officeDocument/2006/relationships/slide" Target="slide14.xml"/><Relationship Id="rId5" Type="http://schemas.openxmlformats.org/officeDocument/2006/relationships/slide" Target="slide2.xml"/></Relationships>

</file>

<file path=ppt/slides/_rels/slide6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4.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65.xml.rels><?xml version="1.0" encoding="UTF-8" standalone="yes"?>
<Relationships xmlns="http://schemas.openxmlformats.org/package/2006/relationships"><Relationship Id="rId3" Type="http://schemas.openxmlformats.org/officeDocument/2006/relationships/image" Target="../media/image7.png"/><Relationship Id="rId12" Type="http://schemas.openxmlformats.org/officeDocument/2006/relationships/slide" Target="slide14.xml"/><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2.xml"/><Relationship Id="rId13" Type="http://schemas.openxmlformats.org/officeDocument/2006/relationships/slide" Target="slide66.xml"/><Relationship Id="rId14" Type="http://schemas.openxmlformats.org/officeDocument/2006/relationships/slide" Target="slide67.xml"/><Relationship Id="rId15" Type="http://schemas.openxmlformats.org/officeDocument/2006/relationships/slide" Target="slide68.xml"/><Relationship Id="rId16" Type="http://schemas.openxmlformats.org/officeDocument/2006/relationships/slide" Target="slide69.xml"/><Relationship Id="rId17" Type="http://schemas.openxmlformats.org/officeDocument/2006/relationships/slide" Target="slide70.xml"/><Relationship Id="rId18" Type="http://schemas.openxmlformats.org/officeDocument/2006/relationships/slide" Target="slide71.xml"/><Relationship Id="rId19" Type="http://schemas.openxmlformats.org/officeDocument/2006/relationships/slide" Target="slide72.xml"/><Relationship Id="rId20" Type="http://schemas.openxmlformats.org/officeDocument/2006/relationships/slide" Target="slide73.xml"/></Relationships>

</file>

<file path=ppt/slides/_rels/slide6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6.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7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7.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76.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7.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8.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9.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1.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9.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8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0.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84.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51.jp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53.jpg"/><Relationship Id="rId7" Type="http://schemas.openxmlformats.org/officeDocument/2006/relationships/slide" Target="slide14.xml"/><Relationship Id="rId2" Type="http://schemas.openxmlformats.org/officeDocument/2006/relationships/image" Target="../media/image52.jpeg"/><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image" Target="../media/image28.png"/><Relationship Id="rId4" Type="http://schemas.openxmlformats.org/officeDocument/2006/relationships/image" Target="../media/image7.png"/></Relationships>

</file>

<file path=ppt/slides/_rels/slide8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4.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8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8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8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xml.rels><?xml version="1.0" encoding="UTF-8" standalone="yes"?>
<Relationships xmlns="http://schemas.openxmlformats.org/package/2006/relationships">
    <Relationship Id="rId3" Type="http://schemas.openxmlformats.org/officeDocument/2006/relationships/image" Target="../media/image_10157_21.jpeg"/>
    <Relationship Id="rId2" Type="http://schemas.openxmlformats.org/officeDocument/2006/relationships/image" Target="../media/image_10157_20.png"/>
    <Relationship Id="rId1" Type="http://schemas.openxmlformats.org/officeDocument/2006/relationships/slideLayout" Target="../slideLayouts/slideLayout7.xml"/>
    <Relationship Id="rId5" Type="http://schemas.openxmlformats.org/officeDocument/2006/relationships/image" Target="../media/image_10157_23.png"/>
    <Relationship Id="rId4" Type="http://schemas.openxmlformats.org/officeDocument/2006/relationships/image" Target="../media/image_10157_22.jpeg"/>
</Relationships>

</file>

<file path=ppt/slides/_rels/slide9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6.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9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9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0.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058A9E0-72AB-4ADD-B208-8C17029BD7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
            <a:ext cx="12191998" cy="6857999"/>
          </a:xfrm>
          <a:prstGeom prst="rect">
            <a:avLst/>
          </a:prstGeom>
        </p:spPr>
      </p:pic>
      <p:pic>
        <p:nvPicPr>
          <p:cNvPr id="14" name="Picture 13">
            <a:extLst>
              <a:ext uri="{FF2B5EF4-FFF2-40B4-BE49-F238E27FC236}">
                <a16:creationId xmlns:a16="http://schemas.microsoft.com/office/drawing/2014/main" id="{49A24679-E64B-47C3-9785-55B0B9F0F4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600" y="-577546"/>
            <a:ext cx="5560607" cy="3128241"/>
          </a:xfrm>
          <a:prstGeom prst="rect">
            <a:avLst/>
          </a:prstGeom>
        </p:spPr>
      </p:pic>
      <p:sp>
        <p:nvSpPr>
          <p:cNvPr id="15" name="object 26">
            <a:extLst>
              <a:ext uri="{FF2B5EF4-FFF2-40B4-BE49-F238E27FC236}">
                <a16:creationId xmlns:a16="http://schemas.microsoft.com/office/drawing/2014/main" id="{61301C6D-3A20-439C-8AB5-B6E1F279F572}"/>
              </a:ext>
            </a:extLst>
          </p:cNvPr>
          <p:cNvSpPr txBox="1">
            <a:spLocks noChangeAspect="1"/>
          </p:cNvSpPr>
          <p:nvPr/>
        </p:nvSpPr>
        <p:spPr>
          <a:xfrm>
            <a:off x="-256676" y="2107555"/>
            <a:ext cx="8245643" cy="782265"/>
          </a:xfrm>
          <a:prstGeom prst="rect">
            <a:avLst/>
          </a:prstGeom>
        </p:spPr>
        <p:txBody>
          <a:bodyPr vert="horz" wrap="square" lIns="0" tIns="139700"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marR="5080" algn="r">
              <a:lnSpc>
                <a:spcPts val="5000"/>
              </a:lnSpc>
              <a:spcBef>
                <a:spcPts val="1100"/>
              </a:spcBef>
            </a:pPr>
            <a:r>
              <a:rPr lang="de-DE" spc="-150" dirty="0">
                <a:solidFill>
                  <a:srgbClr val="3B3838"/>
                </a:solidFill>
                <a:latin typeface="Futura Bk BT" panose="020B0502020204020303" pitchFamily="34" charset="0"/>
              </a:rPr>
              <a:t>CONNECT </a:t>
            </a:r>
            <a:r>
              <a:rPr lang="de-DE" spc="-150">
                <a:solidFill>
                  <a:srgbClr val="3B3838"/>
                </a:solidFill>
                <a:latin typeface="Futura Bk BT" panose="020B0502020204020303" pitchFamily="34" charset="0"/>
              </a:rPr>
              <a:t>CHEMICALS GROUP</a:t>
            </a:r>
            <a:endParaRPr lang="de-DE" spc="-150" dirty="0">
              <a:solidFill>
                <a:srgbClr val="3B3838"/>
              </a:solidFill>
              <a:latin typeface="Futura Bk BT" panose="020B0502020204020303" pitchFamily="34" charset="0"/>
            </a:endParaRPr>
          </a:p>
        </p:txBody>
      </p:sp>
      <p:sp>
        <p:nvSpPr>
          <p:cNvPr id="16" name="TextBox 15">
            <a:extLst>
              <a:ext uri="{FF2B5EF4-FFF2-40B4-BE49-F238E27FC236}">
                <a16:creationId xmlns:a16="http://schemas.microsoft.com/office/drawing/2014/main" id="{DADC0EFC-B429-4D2E-B244-E3B02660DDEB}"/>
              </a:ext>
            </a:extLst>
          </p:cNvPr>
          <p:cNvSpPr txBox="1">
            <a:spLocks noChangeAspect="1"/>
          </p:cNvSpPr>
          <p:nvPr/>
        </p:nvSpPr>
        <p:spPr>
          <a:xfrm>
            <a:off x="465735" y="2971034"/>
            <a:ext cx="4734804" cy="400110"/>
          </a:xfrm>
          <a:prstGeom prst="rect">
            <a:avLst/>
          </a:prstGeom>
          <a:noFill/>
          <a:ln>
            <a:noFill/>
          </a:ln>
          <a:effectLst/>
        </p:spPr>
        <p:txBody>
          <a:bodyPr wrap="square" lIns="91440" tIns="45720" rIns="91440" bIns="45720" rtlCol="0" anchor="t">
            <a:spAutoFit/>
          </a:bodyPr>
          <a:lstStyle/>
          <a:p>
            <a:r>
              <a:rPr lang="de-DE" sz="2000">
                <a:solidFill>
                  <a:schemeClr val="bg1"/>
                </a:solidFill>
                <a:latin typeface="Futura Bk BT"/>
              </a:rPr>
              <a:t>2022 COMPANY PRESENTATION</a:t>
            </a:r>
            <a:endParaRPr lang="en-US" sz="2000">
              <a:solidFill>
                <a:schemeClr val="bg1"/>
              </a:solidFill>
              <a:latin typeface="Futura Bk BT"/>
            </a:endParaRPr>
          </a:p>
        </p:txBody>
      </p:sp>
    </p:spTree>
    <p:extLst>
      <p:ext uri="{BB962C8B-B14F-4D97-AF65-F5344CB8AC3E}">
        <p14:creationId xmlns:p14="http://schemas.microsoft.com/office/powerpoint/2010/main" val="56677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9E87E053-E7D6-44FF-A4FA-E4663CB7964B}"/>
              </a:ext>
            </a:extLst>
          </p:cNvPr>
          <p:cNvGrpSpPr/>
          <p:nvPr/>
        </p:nvGrpSpPr>
        <p:grpSpPr>
          <a:xfrm>
            <a:off x="1078303" y="1271872"/>
            <a:ext cx="2967486" cy="4878761"/>
            <a:chOff x="1078303" y="1953343"/>
            <a:chExt cx="2967486" cy="4878761"/>
          </a:xfrm>
        </p:grpSpPr>
        <p:sp>
          <p:nvSpPr>
            <p:cNvPr id="25" name="Rectangle 24">
              <a:extLst>
                <a:ext uri="{FF2B5EF4-FFF2-40B4-BE49-F238E27FC236}">
                  <a16:creationId xmlns:a16="http://schemas.microsoft.com/office/drawing/2014/main" id="{DD45B4DF-4C58-494E-AE85-D67CCF5B0F73}"/>
                </a:ext>
              </a:extLst>
            </p:cNvPr>
            <p:cNvSpPr/>
            <p:nvPr/>
          </p:nvSpPr>
          <p:spPr>
            <a:xfrm>
              <a:off x="1078303" y="3145285"/>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a:p>
          </p:txBody>
        </p:sp>
        <p:sp>
          <p:nvSpPr>
            <p:cNvPr id="26" name="Rectangle 25">
              <a:extLst>
                <a:ext uri="{FF2B5EF4-FFF2-40B4-BE49-F238E27FC236}">
                  <a16:creationId xmlns:a16="http://schemas.microsoft.com/office/drawing/2014/main" id="{67DBD656-3250-4F2F-8483-03EBAAAAED67}"/>
                </a:ext>
              </a:extLst>
            </p:cNvPr>
            <p:cNvSpPr/>
            <p:nvPr/>
          </p:nvSpPr>
          <p:spPr>
            <a:xfrm>
              <a:off x="1199683"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7" name="Bildplatzhalter 16">
              <a:extLst>
                <a:ext uri="{FF2B5EF4-FFF2-40B4-BE49-F238E27FC236}">
                  <a16:creationId xmlns:a16="http://schemas.microsoft.com/office/drawing/2014/main" id="{F57ACCB9-F5AF-4A33-B4C5-A2D43934150E}"/>
                </a:ext>
              </a:extLst>
            </p:cNvPr>
            <p:cNvPicPr>
              <a:picLocks noChangeAspect="1"/>
            </p:cNvPicPr>
            <p:nvPr/>
          </p:nvPicPr>
          <p:blipFill>
            <a:blip r:embed="rId2">
              <a:extLst>
                <a:ext uri="{28A0092B-C50C-407E-A947-70E740481C1C}">
                  <a14:useLocalDpi xmlns:a14="http://schemas.microsoft.com/office/drawing/2010/main" val="0"/>
                </a:ext>
              </a:extLst>
            </a:blip>
            <a:srcRect l="5335" r="5335"/>
            <a:stretch/>
          </p:blipFill>
          <p:spPr>
            <a:xfrm>
              <a:off x="1199681" y="1953343"/>
              <a:ext cx="2700672" cy="1827829"/>
            </a:xfrm>
            <a:prstGeom prst="rect">
              <a:avLst/>
            </a:prstGeom>
            <a:ln w="15875">
              <a:solidFill>
                <a:schemeClr val="accent1"/>
              </a:solidFill>
            </a:ln>
          </p:spPr>
        </p:pic>
        <p:sp>
          <p:nvSpPr>
            <p:cNvPr id="28" name="TextBox 27">
              <a:extLst>
                <a:ext uri="{FF2B5EF4-FFF2-40B4-BE49-F238E27FC236}">
                  <a16:creationId xmlns:a16="http://schemas.microsoft.com/office/drawing/2014/main" id="{1060D1FF-BAB2-4CB4-85DF-3C8848A2B015}"/>
                </a:ext>
              </a:extLst>
            </p:cNvPr>
            <p:cNvSpPr txBox="1"/>
            <p:nvPr/>
          </p:nvSpPr>
          <p:spPr>
            <a:xfrm>
              <a:off x="1199681" y="3872065"/>
              <a:ext cx="2711307" cy="584775"/>
            </a:xfrm>
            <a:prstGeom prst="rect">
              <a:avLst/>
            </a:prstGeom>
            <a:noFill/>
            <a:ln>
              <a:noFill/>
            </a:ln>
          </p:spPr>
          <p:txBody>
            <a:bodyPr wrap="square" rtlCol="0">
              <a:spAutoFit/>
            </a:bodyPr>
            <a:lstStyle/>
            <a:p>
              <a:pPr algn="ctr"/>
              <a:r>
                <a:rPr lang="fr-FR" sz="1600" dirty="0">
                  <a:solidFill>
                    <a:schemeClr val="bg1"/>
                  </a:solidFill>
                  <a:latin typeface="Futura-Light" panose="020B0400000000000000" pitchFamily="34" charset="0"/>
                </a:rPr>
                <a:t>Nantong </a:t>
              </a:r>
              <a:r>
                <a:rPr lang="fr-FR" sz="1600" dirty="0" err="1">
                  <a:solidFill>
                    <a:schemeClr val="bg1"/>
                  </a:solidFill>
                  <a:latin typeface="Futura-Light" panose="020B0400000000000000" pitchFamily="34" charset="0"/>
                </a:rPr>
                <a:t>Botao</a:t>
              </a:r>
              <a:r>
                <a:rPr lang="fr-FR" sz="1600" dirty="0">
                  <a:solidFill>
                    <a:schemeClr val="bg1"/>
                  </a:solidFill>
                  <a:latin typeface="Futura-Light" panose="020B0400000000000000" pitchFamily="34" charset="0"/>
                </a:rPr>
                <a:t> </a:t>
              </a:r>
            </a:p>
            <a:p>
              <a:pPr algn="ctr"/>
              <a:r>
                <a:rPr lang="fr-FR" sz="1600" dirty="0">
                  <a:solidFill>
                    <a:schemeClr val="bg1"/>
                  </a:solidFill>
                  <a:latin typeface="Futura-Light" panose="020B0400000000000000" pitchFamily="34" charset="0"/>
                </a:rPr>
                <a:t>Chemical Co. Ltd.</a:t>
              </a:r>
            </a:p>
          </p:txBody>
        </p:sp>
      </p:grpSp>
      <p:grpSp>
        <p:nvGrpSpPr>
          <p:cNvPr id="31" name="Group 30">
            <a:extLst>
              <a:ext uri="{FF2B5EF4-FFF2-40B4-BE49-F238E27FC236}">
                <a16:creationId xmlns:a16="http://schemas.microsoft.com/office/drawing/2014/main" id="{86700615-EADE-4014-867F-338FB0DCD05D}"/>
              </a:ext>
            </a:extLst>
          </p:cNvPr>
          <p:cNvGrpSpPr/>
          <p:nvPr/>
        </p:nvGrpSpPr>
        <p:grpSpPr>
          <a:xfrm>
            <a:off x="4624286" y="1271872"/>
            <a:ext cx="2967486" cy="4878762"/>
            <a:chOff x="4624286" y="1953343"/>
            <a:chExt cx="2967486" cy="4878762"/>
          </a:xfrm>
        </p:grpSpPr>
        <p:sp>
          <p:nvSpPr>
            <p:cNvPr id="32" name="Rectangle 31">
              <a:extLst>
                <a:ext uri="{FF2B5EF4-FFF2-40B4-BE49-F238E27FC236}">
                  <a16:creationId xmlns:a16="http://schemas.microsoft.com/office/drawing/2014/main" id="{194240B5-856C-424A-A577-5657074B40AC}"/>
                </a:ext>
              </a:extLst>
            </p:cNvPr>
            <p:cNvSpPr/>
            <p:nvPr/>
          </p:nvSpPr>
          <p:spPr>
            <a:xfrm>
              <a:off x="4624286" y="3145286"/>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a:p>
          </p:txBody>
        </p:sp>
        <p:sp>
          <p:nvSpPr>
            <p:cNvPr id="33" name="Rectangle 32">
              <a:extLst>
                <a:ext uri="{FF2B5EF4-FFF2-40B4-BE49-F238E27FC236}">
                  <a16:creationId xmlns:a16="http://schemas.microsoft.com/office/drawing/2014/main" id="{4CA50AD1-D71E-4EFC-8A70-689DD9B9D42B}"/>
                </a:ext>
              </a:extLst>
            </p:cNvPr>
            <p:cNvSpPr/>
            <p:nvPr/>
          </p:nvSpPr>
          <p:spPr>
            <a:xfrm>
              <a:off x="4745666"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4" name="Bildplatzhalter 16">
              <a:extLst>
                <a:ext uri="{FF2B5EF4-FFF2-40B4-BE49-F238E27FC236}">
                  <a16:creationId xmlns:a16="http://schemas.microsoft.com/office/drawing/2014/main" id="{E1E1B6B0-CF5B-47EA-99F5-2B8027AD3D45}"/>
                </a:ext>
              </a:extLst>
            </p:cNvPr>
            <p:cNvPicPr>
              <a:picLocks noChangeAspect="1"/>
            </p:cNvPicPr>
            <p:nvPr/>
          </p:nvPicPr>
          <p:blipFill>
            <a:blip r:embed="rId3">
              <a:extLst>
                <a:ext uri="{28A0092B-C50C-407E-A947-70E740481C1C}">
                  <a14:useLocalDpi xmlns:a14="http://schemas.microsoft.com/office/drawing/2010/main" val="0"/>
                </a:ext>
              </a:extLst>
            </a:blip>
            <a:srcRect l="5335" r="5335"/>
            <a:stretch/>
          </p:blipFill>
          <p:spPr>
            <a:xfrm>
              <a:off x="4745664" y="1953343"/>
              <a:ext cx="2700672" cy="1827829"/>
            </a:xfrm>
            <a:prstGeom prst="rect">
              <a:avLst/>
            </a:prstGeom>
            <a:ln w="15875">
              <a:solidFill>
                <a:schemeClr val="accent1"/>
              </a:solidFill>
            </a:ln>
          </p:spPr>
        </p:pic>
        <p:sp>
          <p:nvSpPr>
            <p:cNvPr id="35" name="TextBox 34">
              <a:extLst>
                <a:ext uri="{FF2B5EF4-FFF2-40B4-BE49-F238E27FC236}">
                  <a16:creationId xmlns:a16="http://schemas.microsoft.com/office/drawing/2014/main" id="{2A630A84-D001-44F0-A020-72C7CDC3FFCD}"/>
                </a:ext>
              </a:extLst>
            </p:cNvPr>
            <p:cNvSpPr txBox="1"/>
            <p:nvPr/>
          </p:nvSpPr>
          <p:spPr>
            <a:xfrm>
              <a:off x="4745664" y="3880691"/>
              <a:ext cx="2711307" cy="584775"/>
            </a:xfrm>
            <a:prstGeom prst="rect">
              <a:avLst/>
            </a:prstGeom>
            <a:noFill/>
            <a:ln>
              <a:noFill/>
            </a:ln>
          </p:spPr>
          <p:txBody>
            <a:bodyPr wrap="square" rtlCol="0">
              <a:spAutoFit/>
            </a:bodyPr>
            <a:lstStyle/>
            <a:p>
              <a:pPr algn="ctr"/>
              <a:r>
                <a:rPr lang="en-US" sz="1600" dirty="0">
                  <a:solidFill>
                    <a:schemeClr val="bg1"/>
                  </a:solidFill>
                  <a:latin typeface="Futura-Light" panose="020B0400000000000000" pitchFamily="34" charset="0"/>
                </a:rPr>
                <a:t>Connect Wilson (Penglai) </a:t>
              </a:r>
              <a:r>
                <a:rPr lang="en-US" sz="1600" dirty="0" err="1">
                  <a:solidFill>
                    <a:schemeClr val="bg1"/>
                  </a:solidFill>
                  <a:latin typeface="Futura-Light" panose="020B0400000000000000" pitchFamily="34" charset="0"/>
                </a:rPr>
                <a:t>Chemie</a:t>
              </a:r>
              <a:r>
                <a:rPr lang="en-US" sz="1600" dirty="0">
                  <a:solidFill>
                    <a:schemeClr val="bg1"/>
                  </a:solidFill>
                  <a:latin typeface="Futura-Light" panose="020B0400000000000000" pitchFamily="34" charset="0"/>
                </a:rPr>
                <a:t> Co. Ltd.</a:t>
              </a:r>
              <a:endParaRPr lang="fr-FR" sz="1600" dirty="0">
                <a:solidFill>
                  <a:schemeClr val="bg1"/>
                </a:solidFill>
                <a:latin typeface="Futura-Light" panose="020B0400000000000000" pitchFamily="34" charset="0"/>
              </a:endParaRPr>
            </a:p>
          </p:txBody>
        </p:sp>
      </p:grpSp>
      <p:sp>
        <p:nvSpPr>
          <p:cNvPr id="38" name="Textplatzhalter 23">
            <a:extLst>
              <a:ext uri="{FF2B5EF4-FFF2-40B4-BE49-F238E27FC236}">
                <a16:creationId xmlns:a16="http://schemas.microsoft.com/office/drawing/2014/main" id="{2D008305-EF17-41B2-B48F-0F5D9E7F41D5}"/>
              </a:ext>
            </a:extLst>
          </p:cNvPr>
          <p:cNvSpPr txBox="1">
            <a:spLocks/>
          </p:cNvSpPr>
          <p:nvPr/>
        </p:nvSpPr>
        <p:spPr>
          <a:xfrm>
            <a:off x="0" y="261338"/>
            <a:ext cx="1191885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de-DE" sz="5000" dirty="0">
                <a:solidFill>
                  <a:schemeClr val="bg2">
                    <a:lumMod val="25000"/>
                  </a:schemeClr>
                </a:solidFill>
                <a:latin typeface="Futura Bk BT" panose="020B0502020204020303" pitchFamily="34" charset="0"/>
              </a:rPr>
              <a:t>PRODUCTION </a:t>
            </a:r>
            <a:r>
              <a:rPr lang="de-DE" sz="5000" dirty="0">
                <a:solidFill>
                  <a:srgbClr val="91CFF0"/>
                </a:solidFill>
                <a:latin typeface="Futura Bk BT" panose="020B0502020204020303" pitchFamily="34" charset="0"/>
              </a:rPr>
              <a:t>SITES</a:t>
            </a:r>
          </a:p>
        </p:txBody>
      </p:sp>
      <p:pic>
        <p:nvPicPr>
          <p:cNvPr id="39" name="Picture 38">
            <a:extLst>
              <a:ext uri="{FF2B5EF4-FFF2-40B4-BE49-F238E27FC236}">
                <a16:creationId xmlns:a16="http://schemas.microsoft.com/office/drawing/2014/main" id="{D904BC62-E357-4F48-B436-D8AEB2C3FB34}"/>
              </a:ext>
            </a:extLst>
          </p:cNvPr>
          <p:cNvPicPr>
            <a:picLocks noChangeAspect="1"/>
          </p:cNvPicPr>
          <p:nvPr/>
        </p:nvPicPr>
        <p:blipFill rotWithShape="1">
          <a:blip r:embed="rId4">
            <a:extLst>
              <a:ext uri="{28A0092B-C50C-407E-A947-70E740481C1C}">
                <a14:useLocalDpi xmlns:a14="http://schemas.microsoft.com/office/drawing/2010/main" val="0"/>
              </a:ext>
            </a:extLst>
          </a:blip>
          <a:srcRect l="20191" t="21246" r="18980" b="20896"/>
          <a:stretch/>
        </p:blipFill>
        <p:spPr>
          <a:xfrm>
            <a:off x="273146" y="74633"/>
            <a:ext cx="2448789" cy="1310324"/>
          </a:xfrm>
          <a:prstGeom prst="rect">
            <a:avLst/>
          </a:prstGeom>
        </p:spPr>
      </p:pic>
      <p:sp>
        <p:nvSpPr>
          <p:cNvPr id="40" name="Rectangle 39">
            <a:extLst>
              <a:ext uri="{FF2B5EF4-FFF2-40B4-BE49-F238E27FC236}">
                <a16:creationId xmlns:a16="http://schemas.microsoft.com/office/drawing/2014/main" id="{66F89045-C831-4330-B2A4-2263ECA653AC}"/>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1" name="Textplatzhalter 23">
            <a:extLst>
              <a:ext uri="{FF2B5EF4-FFF2-40B4-BE49-F238E27FC236}">
                <a16:creationId xmlns:a16="http://schemas.microsoft.com/office/drawing/2014/main" id="{94B7D9D2-873B-402B-96F8-6A7B416426AD}"/>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We are a Global Company</a:t>
            </a:r>
            <a:endParaRPr lang="de-DE" sz="2000" dirty="0">
              <a:solidFill>
                <a:srgbClr val="91CFF0"/>
              </a:solidFill>
              <a:latin typeface="Futura Bk BT" panose="020B0502020204020303" pitchFamily="34" charset="0"/>
            </a:endParaRPr>
          </a:p>
        </p:txBody>
      </p:sp>
      <p:grpSp>
        <p:nvGrpSpPr>
          <p:cNvPr id="43" name="Group 42">
            <a:extLst>
              <a:ext uri="{FF2B5EF4-FFF2-40B4-BE49-F238E27FC236}">
                <a16:creationId xmlns:a16="http://schemas.microsoft.com/office/drawing/2014/main" id="{25EF2C99-538B-43EF-9A7A-7A87D76E0E61}"/>
              </a:ext>
            </a:extLst>
          </p:cNvPr>
          <p:cNvGrpSpPr/>
          <p:nvPr/>
        </p:nvGrpSpPr>
        <p:grpSpPr>
          <a:xfrm>
            <a:off x="8159096" y="1271872"/>
            <a:ext cx="2967486" cy="4878761"/>
            <a:chOff x="8159096" y="1953343"/>
            <a:chExt cx="2967486" cy="4878761"/>
          </a:xfrm>
        </p:grpSpPr>
        <p:sp>
          <p:nvSpPr>
            <p:cNvPr id="45" name="Rectangle 44">
              <a:extLst>
                <a:ext uri="{FF2B5EF4-FFF2-40B4-BE49-F238E27FC236}">
                  <a16:creationId xmlns:a16="http://schemas.microsoft.com/office/drawing/2014/main" id="{0BBA69ED-56D4-4C17-AA1B-40D2F6A1633D}"/>
                </a:ext>
              </a:extLst>
            </p:cNvPr>
            <p:cNvSpPr/>
            <p:nvPr/>
          </p:nvSpPr>
          <p:spPr>
            <a:xfrm>
              <a:off x="8159096" y="3145285"/>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dirty="0"/>
            </a:p>
          </p:txBody>
        </p:sp>
        <p:sp>
          <p:nvSpPr>
            <p:cNvPr id="46" name="Rectangle 45">
              <a:extLst>
                <a:ext uri="{FF2B5EF4-FFF2-40B4-BE49-F238E27FC236}">
                  <a16:creationId xmlns:a16="http://schemas.microsoft.com/office/drawing/2014/main" id="{4AF38D28-4A49-47F6-8A48-443E1AE12968}"/>
                </a:ext>
              </a:extLst>
            </p:cNvPr>
            <p:cNvSpPr/>
            <p:nvPr/>
          </p:nvSpPr>
          <p:spPr>
            <a:xfrm>
              <a:off x="8280476"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7" name="Bildplatzhalter 16">
              <a:extLst>
                <a:ext uri="{FF2B5EF4-FFF2-40B4-BE49-F238E27FC236}">
                  <a16:creationId xmlns:a16="http://schemas.microsoft.com/office/drawing/2014/main" id="{78660FC9-677C-48A2-90C8-3B9AC42B227C}"/>
                </a:ext>
              </a:extLst>
            </p:cNvPr>
            <p:cNvPicPr>
              <a:picLocks noChangeAspect="1"/>
            </p:cNvPicPr>
            <p:nvPr/>
          </p:nvPicPr>
          <p:blipFill>
            <a:blip r:embed="rId5">
              <a:extLst>
                <a:ext uri="{28A0092B-C50C-407E-A947-70E740481C1C}">
                  <a14:useLocalDpi xmlns:a14="http://schemas.microsoft.com/office/drawing/2010/main" val="0"/>
                </a:ext>
              </a:extLst>
            </a:blip>
            <a:srcRect l="5335" r="5335"/>
            <a:stretch/>
          </p:blipFill>
          <p:spPr>
            <a:xfrm>
              <a:off x="8280474" y="1953343"/>
              <a:ext cx="2700672" cy="1827829"/>
            </a:xfrm>
            <a:prstGeom prst="rect">
              <a:avLst/>
            </a:prstGeom>
            <a:ln w="15875">
              <a:solidFill>
                <a:schemeClr val="accent1"/>
              </a:solidFill>
            </a:ln>
          </p:spPr>
        </p:pic>
        <p:sp>
          <p:nvSpPr>
            <p:cNvPr id="48" name="TextBox 47">
              <a:extLst>
                <a:ext uri="{FF2B5EF4-FFF2-40B4-BE49-F238E27FC236}">
                  <a16:creationId xmlns:a16="http://schemas.microsoft.com/office/drawing/2014/main" id="{D226A6A5-3876-4829-A779-7D6855B04270}"/>
                </a:ext>
              </a:extLst>
            </p:cNvPr>
            <p:cNvSpPr txBox="1"/>
            <p:nvPr/>
          </p:nvSpPr>
          <p:spPr>
            <a:xfrm>
              <a:off x="8280474" y="3880692"/>
              <a:ext cx="2711307" cy="584775"/>
            </a:xfrm>
            <a:prstGeom prst="rect">
              <a:avLst/>
            </a:prstGeom>
            <a:noFill/>
            <a:ln>
              <a:noFill/>
            </a:ln>
          </p:spPr>
          <p:txBody>
            <a:bodyPr wrap="square" rtlCol="0">
              <a:spAutoFit/>
            </a:bodyPr>
            <a:lstStyle/>
            <a:p>
              <a:pPr algn="ctr"/>
              <a:r>
                <a:rPr lang="en-US" sz="1600" dirty="0" err="1">
                  <a:solidFill>
                    <a:schemeClr val="bg1"/>
                  </a:solidFill>
                  <a:latin typeface="Futura-Light" panose="020B0400000000000000" pitchFamily="34" charset="0"/>
                </a:rPr>
                <a:t>LinYi</a:t>
              </a:r>
              <a:r>
                <a:rPr lang="en-US" sz="1600" dirty="0">
                  <a:solidFill>
                    <a:schemeClr val="bg1"/>
                  </a:solidFill>
                  <a:latin typeface="Futura-Light" panose="020B0400000000000000" pitchFamily="34" charset="0"/>
                </a:rPr>
                <a:t> Connect Chemical Technology Co. Ltd.</a:t>
              </a:r>
              <a:endParaRPr lang="fr-FR" sz="1600" dirty="0">
                <a:solidFill>
                  <a:schemeClr val="bg1"/>
                </a:solidFill>
                <a:latin typeface="Futura-Light" panose="020B0400000000000000" pitchFamily="34" charset="0"/>
              </a:endParaRPr>
            </a:p>
          </p:txBody>
        </p:sp>
      </p:grpSp>
      <p:sp>
        <p:nvSpPr>
          <p:cNvPr id="50" name="TextBox 49">
            <a:extLst>
              <a:ext uri="{FF2B5EF4-FFF2-40B4-BE49-F238E27FC236}">
                <a16:creationId xmlns:a16="http://schemas.microsoft.com/office/drawing/2014/main" id="{DE4D28C3-0C46-474C-BAF5-BBBFD85AD7B0}"/>
              </a:ext>
            </a:extLst>
          </p:cNvPr>
          <p:cNvSpPr txBox="1"/>
          <p:nvPr/>
        </p:nvSpPr>
        <p:spPr>
          <a:xfrm>
            <a:off x="5102087" y="3856417"/>
            <a:ext cx="2470504" cy="2008242"/>
          </a:xfrm>
          <a:prstGeom prst="rect">
            <a:avLst/>
          </a:prstGeom>
          <a:noFill/>
        </p:spPr>
        <p:txBody>
          <a:bodyPr wrap="square" rtlCol="0">
            <a:spAutoFit/>
          </a:bodyPr>
          <a:lstStyle/>
          <a:p>
            <a:r>
              <a:rPr lang="en-US" sz="1400" dirty="0">
                <a:solidFill>
                  <a:srgbClr val="4FB9E9"/>
                </a:solidFill>
                <a:latin typeface="Futura Bk BT" panose="020B0502020204020303" pitchFamily="34" charset="0"/>
              </a:rPr>
              <a:t>PRODUCTS</a:t>
            </a:r>
            <a:br>
              <a:rPr lang="en-US" sz="1400" dirty="0">
                <a:solidFill>
                  <a:srgbClr val="4FB9E9"/>
                </a:solidFill>
                <a:latin typeface="Futura Bk BT" panose="020B0502020204020303" pitchFamily="34" charset="0"/>
              </a:rPr>
            </a:br>
            <a:r>
              <a:rPr lang="en-US" sz="1300" dirty="0">
                <a:latin typeface="Futura-Light" panose="020B0400000000000000" pitchFamily="34" charset="0"/>
              </a:rPr>
              <a:t>Color formers and intermediates for thermal paper coating</a:t>
            </a:r>
          </a:p>
          <a:p>
            <a:pPr>
              <a:lnSpc>
                <a:spcPct val="150000"/>
              </a:lnSpc>
            </a:pPr>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- 2 (ODB – 2)	</a:t>
            </a:r>
          </a:p>
          <a:p>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- 205 (S205)	</a:t>
            </a:r>
          </a:p>
          <a:p>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- 1 (ODB – 1) 	</a:t>
            </a:r>
            <a:br>
              <a:rPr lang="en-US" sz="1300" dirty="0">
                <a:solidFill>
                  <a:srgbClr val="3B3838"/>
                </a:solidFill>
                <a:latin typeface="Futura-Light" panose="020B0400000000000000" pitchFamily="34" charset="0"/>
              </a:rPr>
            </a:br>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Green (I-2GN)</a:t>
            </a:r>
            <a:endParaRPr lang="en-IN" sz="1300" dirty="0">
              <a:solidFill>
                <a:srgbClr val="3B3838"/>
              </a:solidFill>
              <a:latin typeface="Futura-Light" panose="020B0400000000000000" pitchFamily="34" charset="0"/>
            </a:endParaRPr>
          </a:p>
          <a:p>
            <a:r>
              <a:rPr lang="en-IN" sz="1300" dirty="0">
                <a:solidFill>
                  <a:srgbClr val="3B3838"/>
                </a:solidFill>
                <a:latin typeface="Futura-Light" panose="020B0400000000000000" pitchFamily="34" charset="0"/>
              </a:rPr>
              <a:t>MMD/DPA 		</a:t>
            </a:r>
          </a:p>
          <a:p>
            <a:r>
              <a:rPr lang="en-IN" sz="1300" dirty="0">
                <a:solidFill>
                  <a:srgbClr val="3B3838"/>
                </a:solidFill>
                <a:latin typeface="Futura-Light" panose="020B0400000000000000" pitchFamily="34" charset="0"/>
              </a:rPr>
              <a:t>BBA/Keto Acid	</a:t>
            </a:r>
          </a:p>
        </p:txBody>
      </p:sp>
      <p:sp>
        <p:nvSpPr>
          <p:cNvPr id="51" name="TextBox 50">
            <a:extLst>
              <a:ext uri="{FF2B5EF4-FFF2-40B4-BE49-F238E27FC236}">
                <a16:creationId xmlns:a16="http://schemas.microsoft.com/office/drawing/2014/main" id="{0502D773-B38F-4ACB-B9CA-2DFCAD8936F5}"/>
              </a:ext>
            </a:extLst>
          </p:cNvPr>
          <p:cNvSpPr txBox="1"/>
          <p:nvPr/>
        </p:nvSpPr>
        <p:spPr>
          <a:xfrm>
            <a:off x="1563757" y="3882374"/>
            <a:ext cx="2442946" cy="1215717"/>
          </a:xfrm>
          <a:prstGeom prst="rect">
            <a:avLst/>
          </a:prstGeom>
          <a:noFill/>
        </p:spPr>
        <p:txBody>
          <a:bodyPr wrap="square" rtlCol="0">
            <a:spAutoFit/>
          </a:bodyPr>
          <a:lstStyle/>
          <a:p>
            <a:pPr>
              <a:lnSpc>
                <a:spcPct val="150000"/>
              </a:lnSpc>
            </a:pPr>
            <a:r>
              <a:rPr lang="en-US" sz="1400" dirty="0">
                <a:solidFill>
                  <a:srgbClr val="4FB9E9"/>
                </a:solidFill>
                <a:latin typeface="Futura Bk BT" panose="020B0502020204020303" pitchFamily="34" charset="0"/>
              </a:rPr>
              <a:t>PRODUCTS</a:t>
            </a:r>
          </a:p>
          <a:p>
            <a:r>
              <a:rPr lang="en-US" sz="1300" dirty="0">
                <a:solidFill>
                  <a:schemeClr val="bg2">
                    <a:lumMod val="25000"/>
                  </a:schemeClr>
                </a:solidFill>
                <a:latin typeface="Futura-Light" panose="020B0400000000000000" pitchFamily="34" charset="0"/>
              </a:rPr>
              <a:t>1,2,3 Benzotriazole  	</a:t>
            </a:r>
          </a:p>
          <a:p>
            <a:r>
              <a:rPr lang="en-US" sz="1300" dirty="0" err="1">
                <a:solidFill>
                  <a:schemeClr val="bg2">
                    <a:lumMod val="25000"/>
                  </a:schemeClr>
                </a:solidFill>
                <a:latin typeface="Futura-Light" panose="020B0400000000000000" pitchFamily="34" charset="0"/>
              </a:rPr>
              <a:t>Tolyltriazole</a:t>
            </a:r>
            <a:r>
              <a:rPr lang="en-US" sz="1300" dirty="0">
                <a:solidFill>
                  <a:schemeClr val="bg2">
                    <a:lumMod val="25000"/>
                  </a:schemeClr>
                </a:solidFill>
                <a:latin typeface="Futura-Light" panose="020B0400000000000000" pitchFamily="34" charset="0"/>
              </a:rPr>
              <a:t> &amp; salts	</a:t>
            </a:r>
          </a:p>
          <a:p>
            <a:r>
              <a:rPr lang="en-US" sz="1300" dirty="0">
                <a:solidFill>
                  <a:schemeClr val="bg2">
                    <a:lumMod val="25000"/>
                  </a:schemeClr>
                </a:solidFill>
                <a:latin typeface="Futura-Light" panose="020B0400000000000000" pitchFamily="34" charset="0"/>
              </a:rPr>
              <a:t>5-Methylbenzotriazole 	</a:t>
            </a:r>
          </a:p>
          <a:p>
            <a:r>
              <a:rPr lang="en-US" sz="1300" dirty="0">
                <a:solidFill>
                  <a:schemeClr val="bg2">
                    <a:lumMod val="25000"/>
                  </a:schemeClr>
                </a:solidFill>
                <a:latin typeface="Futura-Light" panose="020B0400000000000000" pitchFamily="34" charset="0"/>
              </a:rPr>
              <a:t>Bisphenol S 		</a:t>
            </a:r>
            <a:endParaRPr lang="en-IN" sz="1300" dirty="0">
              <a:solidFill>
                <a:schemeClr val="bg2">
                  <a:lumMod val="25000"/>
                </a:schemeClr>
              </a:solidFill>
              <a:latin typeface="Futura-Light" panose="020B0400000000000000" pitchFamily="34" charset="0"/>
            </a:endParaRPr>
          </a:p>
        </p:txBody>
      </p:sp>
      <p:sp>
        <p:nvSpPr>
          <p:cNvPr id="52" name="TextBox 51">
            <a:extLst>
              <a:ext uri="{FF2B5EF4-FFF2-40B4-BE49-F238E27FC236}">
                <a16:creationId xmlns:a16="http://schemas.microsoft.com/office/drawing/2014/main" id="{FFF90F3F-7B04-4F2A-B1E6-59C0CB7B4D7B}"/>
              </a:ext>
            </a:extLst>
          </p:cNvPr>
          <p:cNvSpPr txBox="1"/>
          <p:nvPr/>
        </p:nvSpPr>
        <p:spPr>
          <a:xfrm>
            <a:off x="8680174" y="3856417"/>
            <a:ext cx="2443096" cy="1315745"/>
          </a:xfrm>
          <a:prstGeom prst="rect">
            <a:avLst/>
          </a:prstGeom>
          <a:noFill/>
        </p:spPr>
        <p:txBody>
          <a:bodyPr wrap="square" rtlCol="0">
            <a:spAutoFit/>
          </a:bodyPr>
          <a:lstStyle/>
          <a:p>
            <a:pPr>
              <a:lnSpc>
                <a:spcPct val="150000"/>
              </a:lnSpc>
            </a:pPr>
            <a:r>
              <a:rPr lang="en-US" sz="1400" dirty="0">
                <a:solidFill>
                  <a:srgbClr val="4FB9E9"/>
                </a:solidFill>
                <a:latin typeface="Futura Bk BT" panose="020B0502020204020303" pitchFamily="34" charset="0"/>
              </a:rPr>
              <a:t>PRODUCTS</a:t>
            </a:r>
          </a:p>
          <a:p>
            <a:pPr>
              <a:lnSpc>
                <a:spcPct val="150000"/>
              </a:lnSpc>
            </a:pPr>
            <a:r>
              <a:rPr lang="en-US" sz="1300" dirty="0" err="1">
                <a:solidFill>
                  <a:srgbClr val="3B3838"/>
                </a:solidFill>
                <a:latin typeface="Futura-Light" panose="020B0400000000000000" pitchFamily="34" charset="0"/>
              </a:rPr>
              <a:t>Ethylbenzyl</a:t>
            </a:r>
            <a:r>
              <a:rPr lang="en-US" sz="1300" dirty="0">
                <a:solidFill>
                  <a:srgbClr val="3B3838"/>
                </a:solidFill>
                <a:latin typeface="Futura-Light" panose="020B0400000000000000" pitchFamily="34" charset="0"/>
              </a:rPr>
              <a:t> Chloride (EBC) </a:t>
            </a:r>
          </a:p>
          <a:p>
            <a:r>
              <a:rPr lang="en-US" sz="1300" dirty="0">
                <a:solidFill>
                  <a:srgbClr val="3B3838"/>
                </a:solidFill>
                <a:latin typeface="Futura-Light" panose="020B0400000000000000" pitchFamily="34" charset="0"/>
              </a:rPr>
              <a:t>Methylbenzyl Chloride (MBC)</a:t>
            </a:r>
          </a:p>
          <a:p>
            <a:r>
              <a:rPr lang="en-US" sz="1300" dirty="0">
                <a:solidFill>
                  <a:srgbClr val="3B3838"/>
                </a:solidFill>
                <a:latin typeface="Futura-Light" panose="020B0400000000000000" pitchFamily="34" charset="0"/>
              </a:rPr>
              <a:t>Quaternary Ammonium Compounds</a:t>
            </a:r>
            <a:endParaRPr lang="en-IN" sz="1300" dirty="0">
              <a:solidFill>
                <a:srgbClr val="3B3838"/>
              </a:solidFill>
              <a:latin typeface="Futura-Light" panose="020B0400000000000000" pitchFamily="34" charset="0"/>
            </a:endParaRPr>
          </a:p>
        </p:txBody>
      </p:sp>
      <p:pic>
        <p:nvPicPr>
          <p:cNvPr id="53" name="Picture 52">
            <a:extLst>
              <a:ext uri="{FF2B5EF4-FFF2-40B4-BE49-F238E27FC236}">
                <a16:creationId xmlns:a16="http://schemas.microsoft.com/office/drawing/2014/main" id="{A2FC6C75-8F80-4E9F-B72B-C0709E5A7E5F}"/>
              </a:ext>
            </a:extLst>
          </p:cNvPr>
          <p:cNvPicPr>
            <a:picLocks noChangeAspect="1"/>
          </p:cNvPicPr>
          <p:nvPr/>
        </p:nvPicPr>
        <p:blipFill rotWithShape="1">
          <a:blip r:embed="rId6">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738377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F6EAD0-9C1F-4BDF-B86D-F2F24DE5FB5A}"/>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4B7546BB-8B99-4953-A1BA-5E8E98A9B19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5EA8036F-428B-4C21-8902-9986CB18C0E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FB10AF8-9FEF-44D2-9300-5A332F81EDB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B8AAA6B1-B363-4613-995B-68904310092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9014127C-EBF1-4185-A08E-0A45D8D9437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93F1A91C-AF7A-4184-97BA-CCBCEA80FB0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D95B9ABF-F869-4C41-9833-8DBF23ED23D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2B78684B-E6CE-41F2-AD3F-C9E3EB17988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8" name="object 21">
            <a:hlinkClick r:id="rId10" action="ppaction://hlinksldjump"/>
            <a:extLst>
              <a:ext uri="{FF2B5EF4-FFF2-40B4-BE49-F238E27FC236}">
                <a16:creationId xmlns:a16="http://schemas.microsoft.com/office/drawing/2014/main" id="{5D074F39-3311-41E7-8321-FB0ACA103A9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291259C-B6A1-4794-8234-AAB557A0938E}"/>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D7F24A13-F1B5-4B90-A9BC-EAD65665132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CFF92F1-C962-42D1-A626-8FBAC6F515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E9209FD-AFEA-47ED-8B9F-457F10A45CB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999617272"/>
      </p:ext>
    </p:extLst>
  </p:cSld>
  <p:clrMapOvr>
    <a:masterClrMapping/>
  </p:clrMapOvr>
</p:sld>
</file>

<file path=ppt/slides/slide10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CC2F14BB-9256-43FE-B36F-B00E7DA207C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90FC4FCB-A3FA-45D3-9DA0-F91BC76FF58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937B8425-439B-437F-9524-0B4807A58E7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D97D4A37-45A2-4668-9211-516A8895330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F2970DAB-C0F5-4998-B7E7-D36A014C5EE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0ABC13E1-10EC-46A4-BFE3-67711AA669F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F7A88B7F-751A-4064-931D-A6BC5AC4039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AEC60B8B-CB8A-4D09-9FC0-C4FD455EE97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4FC44A0-0537-4053-AB2E-4187CDA7662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54E934ED-CA8D-4FD7-9456-CFCBE7990C8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9BDFDA11-93D8-441A-9A78-E0ECE9D4B9E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23D44CA1-A071-46DB-8BAB-FD6B72AE68E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73C2395-2D3B-4852-985E-19027E7B6AC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EB29CB38-1142-44AF-8838-7BA14DE443C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5123BC53-D501-4C03-B5F4-A6475EE8A8D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1A660D39-0BAA-4EF1-A7BF-7E4C1A8A062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2B67E8D4-AD2B-4E80-955A-58A13C7FA9E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65CCA5E-B9DB-439B-8C8F-8A3721EBCE1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Chelates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8666EEC4-296B-46C9-87B9-A31D7BD0FE1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5D34DC09-ED78-4C8C-9DA4-0A1DEE6E35B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2B5DADC7-1A7D-49AB-8650-29C509F74BF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2B14A08B-82ED-41CC-A67C-5715A80438A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3EE2A620-A6E2-4452-889A-846F8367210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321B103A-F213-41B5-9295-E504E9B47CA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84061D33-15DD-4C77-90CB-25ACF8A92B5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E6F569E5-A161-400D-8093-6AA4830F3A3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0D77997-E740-4891-8804-811FA5D339C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BT199</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A46DDF9F-6718-473C-8AB6-1FA1EE2CBDE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49A65B6E-DF34-4E41-B1CD-6678162D5F9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7A0193BF-7868-4725-94F3-1C65555335A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ABBE6EF2-D4D8-47A3-8D32-4712C736363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8F333830-7122-4DE8-A99B-EBF52EF2FCE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D450E09B-C945-40DC-BEC5-46576996E45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EE8C4DC3-23B3-4DA8-B0C0-4495381115C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891BE2CE-C9C9-4E62-89CF-4152DACD3B6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1D2D7C4-AC17-4663-97CD-0C773C2F976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Fluoro Derivatives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Hexafluorozirconic acid (HFZA)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Nickel fluoride tetrahydrate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Potassium hexafluorozirconate (PHFZ)</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4BD37FAD-73D0-4B41-BDD8-D4CA8E02D75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899FFDD1-D142-498D-A226-4D9E123A43E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F9AF9E0-1CFD-4738-AE35-798ED8D732B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97BCCA5D-06AE-4DE5-B9CB-138DFD39A71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910C4691-E358-4107-8F8E-5CB6FBB3310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CD04DB83-AE93-4D49-9889-2445FDC770B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352E9861-FA24-419B-B574-13D1DF62E70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2FD0249C-B118-4D9A-BBA9-40FDBFF2185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221B520-9B3B-468E-BD0F-4AB018240E4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Organic Titanates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Tetra-2-ethylhexyl titanate (T2EHT)</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Tetra-ethyltitanate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Tetra-n-butyl titanate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Titamix 80/20 (TIPT/TNBT)</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5E426A7B-5E32-406A-970E-710F696505C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578A0DE4-E510-4160-9A16-4FE950CE136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A326B6F0-EFE5-4FB4-99D7-8882C4D5862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9E2863F2-B9FB-4E3F-962D-201782E962E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30F1A42F-4C00-4A15-9012-025F854EA82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C3A3F27D-283A-4186-84CC-8047C36EFE6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1A964B78-D3D7-4593-9B16-CDF36A27F8A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E10C6929-BACF-4614-8CFB-3EC18E9E335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D2A047B-C321-49D8-8D57-5751A552CE4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A5BDD098-3169-4CDD-8DD9-302681DEE49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584023AC-F4AD-4FA2-9CE8-F322417F009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5B8A50D2-2752-47AD-AEF6-575EDA7FAEE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7A6209C6-AB0A-4CA7-A96C-12E8A7AEC65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D5CF2FC5-1839-4544-8EFE-CA051254134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D1C0426B-A33B-44BB-B286-74F9D032B16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C887346F-BDE2-43BF-9441-9B41BD0F427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9542FC85-9EED-427C-BFFD-A0F21BE540E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3271A92-FD45-40B7-B151-D750586155F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Phenoxyethanol</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338539B1-E06E-4C69-92A6-6A49DE266F0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2210FFBC-EE40-4170-A5E6-82DC4346D37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AD076B98-B140-42C7-8848-55A821087B8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A124BB6B-9BC4-4C84-8964-4323E4D3DDA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37EFCA93-D335-4D2A-882C-35496E3081E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11A6E9A8-FFF9-47BB-B546-F6421A01F49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6AF8CF45-E78B-47B6-879B-F9521BDF463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142FB125-1D97-4A7C-AFDE-A1CE91A4A941}"/>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978B2D1-5390-42DE-B1A4-F2BD8675FAE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Titanyl sulfate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C70D50-6E18-48D0-A110-0D8D22C8E5BA}"/>
              </a:ext>
            </a:extLst>
          </p:cNvPr>
          <p:cNvPicPr>
            <a:picLocks noChangeAspect="1"/>
          </p:cNvPicPr>
          <p:nvPr/>
        </p:nvPicPr>
        <p:blipFill rotWithShape="1">
          <a:blip r:embed="rId2">
            <a:extLst>
              <a:ext uri="{28A0092B-C50C-407E-A947-70E740481C1C}">
                <a14:useLocalDpi xmlns:a14="http://schemas.microsoft.com/office/drawing/2010/main" val="0"/>
              </a:ext>
            </a:extLst>
          </a:blip>
          <a:srcRect b="16002"/>
          <a:stretch/>
        </p:blipFill>
        <p:spPr>
          <a:xfrm>
            <a:off x="-9617" y="-214"/>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RESINS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90DBC1BA-71EC-4936-845F-084181C7B431}"/>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7702CADA-6195-4FA9-B1C4-4C6EFD9976FC}"/>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D630806F-776E-42DE-B80A-F5C021E6F0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719EA529-7A53-44B6-9F46-A71494946EA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909686B2-B015-4680-A001-1A30C6999F4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38366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48AF2DC1-4181-4713-9328-4AFAF7CF12F7}"/>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 name="Picture 2" descr="A picture containing shape&#10;&#10;Description automatically generated">
            <a:extLst>
              <a:ext uri="{FF2B5EF4-FFF2-40B4-BE49-F238E27FC236}">
                <a16:creationId xmlns:a16="http://schemas.microsoft.com/office/drawing/2014/main" id="{C6C54D68-5BA8-438C-942D-60D1703377D3}"/>
              </a:ext>
            </a:extLst>
          </p:cNvPr>
          <p:cNvPicPr>
            <a:picLocks noChangeAspect="1"/>
          </p:cNvPicPr>
          <p:nvPr/>
        </p:nvPicPr>
        <p:blipFill rotWithShape="1">
          <a:blip r:embed="rId2">
            <a:extLst>
              <a:ext uri="{28A0092B-C50C-407E-A947-70E740481C1C}">
                <a14:useLocalDpi xmlns:a14="http://schemas.microsoft.com/office/drawing/2010/main" val="0"/>
              </a:ext>
            </a:extLst>
          </a:blip>
          <a:srcRect l="50000" b="19185"/>
          <a:stretch/>
        </p:blipFill>
        <p:spPr>
          <a:xfrm>
            <a:off x="3654285" y="808287"/>
            <a:ext cx="4883429" cy="4439831"/>
          </a:xfrm>
          <a:prstGeom prst="rect">
            <a:avLst/>
          </a:prstGeom>
        </p:spPr>
      </p:pic>
      <p:pic>
        <p:nvPicPr>
          <p:cNvPr id="261" name="Bild" descr="Bild"/>
          <p:cNvPicPr>
            <a:picLocks noChangeAspect="1"/>
          </p:cNvPicPr>
          <p:nvPr/>
        </p:nvPicPr>
        <p:blipFill>
          <a:blip r:embed="rId3"/>
          <a:stretch>
            <a:fillRect/>
          </a:stretch>
        </p:blipFill>
        <p:spPr>
          <a:xfrm>
            <a:off x="11557669" y="218017"/>
            <a:ext cx="435432" cy="390245"/>
          </a:xfrm>
          <a:prstGeom prst="rect">
            <a:avLst/>
          </a:prstGeom>
          <a:ln w="12700">
            <a:miter lim="400000"/>
          </a:ln>
        </p:spPr>
      </p:pic>
      <p:sp>
        <p:nvSpPr>
          <p:cNvPr id="267" name="Foliennumm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11</a:t>
            </a:fld>
            <a:endParaRPr/>
          </a:p>
        </p:txBody>
      </p:sp>
      <p:sp>
        <p:nvSpPr>
          <p:cNvPr id="15" name="Textplatzhalter 23">
            <a:extLst>
              <a:ext uri="{FF2B5EF4-FFF2-40B4-BE49-F238E27FC236}">
                <a16:creationId xmlns:a16="http://schemas.microsoft.com/office/drawing/2014/main" id="{8529E475-1434-407F-96EF-1C37032CC50C}"/>
              </a:ext>
            </a:extLst>
          </p:cNvPr>
          <p:cNvSpPr txBox="1">
            <a:spLocks/>
          </p:cNvSpPr>
          <p:nvPr/>
        </p:nvSpPr>
        <p:spPr>
          <a:xfrm>
            <a:off x="352106" y="289120"/>
            <a:ext cx="9640033"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400" dirty="0">
                <a:solidFill>
                  <a:schemeClr val="bg2">
                    <a:lumMod val="25000"/>
                  </a:schemeClr>
                </a:solidFill>
                <a:latin typeface="Futura Bk BT"/>
              </a:rPr>
              <a:t>SOURCING &amp; </a:t>
            </a:r>
            <a:r>
              <a:rPr lang="de-DE" sz="5400" dirty="0">
                <a:solidFill>
                  <a:srgbClr val="91CFF0"/>
                </a:solidFill>
                <a:latin typeface="Futura Bk BT"/>
              </a:rPr>
              <a:t>DISTRIBUTION</a:t>
            </a:r>
            <a:endParaRPr lang="de-DE" sz="5400" dirty="0">
              <a:solidFill>
                <a:srgbClr val="91CFF0"/>
              </a:solidFill>
              <a:latin typeface="Futura Bk BT" panose="020B0502020204020303" pitchFamily="34" charset="0"/>
            </a:endParaRPr>
          </a:p>
        </p:txBody>
      </p:sp>
      <p:sp>
        <p:nvSpPr>
          <p:cNvPr id="9" name="TextBox 8">
            <a:extLst>
              <a:ext uri="{FF2B5EF4-FFF2-40B4-BE49-F238E27FC236}">
                <a16:creationId xmlns:a16="http://schemas.microsoft.com/office/drawing/2014/main" id="{335788A3-B0C6-4FB0-8D51-FCD7C75F08E6}"/>
              </a:ext>
            </a:extLst>
          </p:cNvPr>
          <p:cNvSpPr txBox="1"/>
          <p:nvPr/>
        </p:nvSpPr>
        <p:spPr>
          <a:xfrm>
            <a:off x="2187533" y="1760154"/>
            <a:ext cx="3250095" cy="369332"/>
          </a:xfrm>
          <a:prstGeom prst="rect">
            <a:avLst/>
          </a:prstGeom>
          <a:noFill/>
        </p:spPr>
        <p:txBody>
          <a:bodyPr wrap="square">
            <a:spAutoFit/>
          </a:bodyPr>
          <a:lstStyle/>
          <a:p>
            <a:pPr algn="l"/>
            <a:r>
              <a:rPr lang="en-US" sz="1800" b="0" i="0" dirty="0">
                <a:solidFill>
                  <a:srgbClr val="242424"/>
                </a:solidFill>
                <a:effectLst/>
                <a:latin typeface="Futura"/>
              </a:rPr>
              <a:t>Extensive logistics network</a:t>
            </a:r>
            <a:endParaRPr lang="en-US" sz="1600" b="0" i="0" dirty="0">
              <a:solidFill>
                <a:srgbClr val="242424"/>
              </a:solidFill>
              <a:effectLst/>
              <a:latin typeface="Futura"/>
            </a:endParaRPr>
          </a:p>
        </p:txBody>
      </p:sp>
      <p:sp>
        <p:nvSpPr>
          <p:cNvPr id="11" name="TextBox 10">
            <a:extLst>
              <a:ext uri="{FF2B5EF4-FFF2-40B4-BE49-F238E27FC236}">
                <a16:creationId xmlns:a16="http://schemas.microsoft.com/office/drawing/2014/main" id="{D93D5B2C-7B58-477F-86AE-B8C6C37EFF7C}"/>
              </a:ext>
            </a:extLst>
          </p:cNvPr>
          <p:cNvSpPr txBox="1"/>
          <p:nvPr/>
        </p:nvSpPr>
        <p:spPr>
          <a:xfrm>
            <a:off x="352106" y="6406990"/>
            <a:ext cx="3670854" cy="646331"/>
          </a:xfrm>
          <a:prstGeom prst="rect">
            <a:avLst/>
          </a:prstGeom>
          <a:noFill/>
        </p:spPr>
        <p:txBody>
          <a:bodyPr wrap="square">
            <a:spAutoFit/>
          </a:bodyPr>
          <a:lstStyle/>
          <a:p>
            <a:pPr marL="0" marR="0">
              <a:spcBef>
                <a:spcPts val="0"/>
              </a:spcBef>
              <a:spcAft>
                <a:spcPts val="0"/>
              </a:spcAft>
            </a:pPr>
            <a:r>
              <a:rPr lang="en-US" sz="1800" dirty="0">
                <a:solidFill>
                  <a:srgbClr val="000000"/>
                </a:solidFill>
                <a:effectLst/>
                <a:latin typeface="Futura"/>
                <a:ea typeface="Calibri" panose="020F0502020204030204" pitchFamily="34" charset="0"/>
              </a:rPr>
              <a:t>Join Resources Build Solutions</a:t>
            </a:r>
            <a:endParaRPr lang="en-US" sz="2400" dirty="0">
              <a:effectLst/>
              <a:latin typeface="Futura"/>
              <a:ea typeface="Calibri" panose="020F0502020204030204" pitchFamily="34" charset="0"/>
            </a:endParaRPr>
          </a:p>
          <a:p>
            <a:pPr marL="0" marR="0">
              <a:spcBef>
                <a:spcPts val="0"/>
              </a:spcBef>
              <a:spcAft>
                <a:spcPts val="0"/>
              </a:spcAft>
            </a:pPr>
            <a:r>
              <a:rPr lang="en-US" sz="1800" dirty="0">
                <a:solidFill>
                  <a:srgbClr val="000000"/>
                </a:solidFill>
                <a:effectLst/>
                <a:latin typeface="Futura"/>
                <a:ea typeface="Calibri" panose="020F0502020204030204" pitchFamily="34" charset="0"/>
              </a:rPr>
              <a:t> </a:t>
            </a:r>
            <a:endParaRPr lang="en-US" sz="2400" dirty="0">
              <a:effectLst/>
              <a:latin typeface="Futura"/>
              <a:ea typeface="Calibri" panose="020F0502020204030204" pitchFamily="34" charset="0"/>
            </a:endParaRPr>
          </a:p>
        </p:txBody>
      </p:sp>
      <p:sp>
        <p:nvSpPr>
          <p:cNvPr id="10" name="AutoShape 2">
            <a:extLst>
              <a:ext uri="{FF2B5EF4-FFF2-40B4-BE49-F238E27FC236}">
                <a16:creationId xmlns:a16="http://schemas.microsoft.com/office/drawing/2014/main" id="{D7568EE4-A505-44DC-90D1-81D7180740B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TextBox 11">
            <a:extLst>
              <a:ext uri="{FF2B5EF4-FFF2-40B4-BE49-F238E27FC236}">
                <a16:creationId xmlns:a16="http://schemas.microsoft.com/office/drawing/2014/main" id="{F75D12C6-45D0-4A61-A52E-868CEFEDCDF8}"/>
              </a:ext>
            </a:extLst>
          </p:cNvPr>
          <p:cNvSpPr txBox="1"/>
          <p:nvPr/>
        </p:nvSpPr>
        <p:spPr>
          <a:xfrm>
            <a:off x="5950434" y="2145398"/>
            <a:ext cx="4680773" cy="369332"/>
          </a:xfrm>
          <a:prstGeom prst="rect">
            <a:avLst/>
          </a:prstGeom>
          <a:noFill/>
        </p:spPr>
        <p:txBody>
          <a:bodyPr wrap="square">
            <a:spAutoFit/>
          </a:bodyPr>
          <a:lstStyle/>
          <a:p>
            <a:pPr algn="l"/>
            <a:r>
              <a:rPr lang="en-US" sz="1800" i="0" dirty="0">
                <a:solidFill>
                  <a:srgbClr val="242424"/>
                </a:solidFill>
                <a:effectLst/>
                <a:latin typeface="Futura"/>
              </a:rPr>
              <a:t>Logistic platforms in major logistic hubs</a:t>
            </a:r>
            <a:endParaRPr lang="en-US" sz="1600" i="0" dirty="0">
              <a:solidFill>
                <a:srgbClr val="242424"/>
              </a:solidFill>
              <a:effectLst/>
              <a:latin typeface="Futura"/>
            </a:endParaRPr>
          </a:p>
        </p:txBody>
      </p:sp>
      <p:sp>
        <p:nvSpPr>
          <p:cNvPr id="14" name="TextBox 13">
            <a:extLst>
              <a:ext uri="{FF2B5EF4-FFF2-40B4-BE49-F238E27FC236}">
                <a16:creationId xmlns:a16="http://schemas.microsoft.com/office/drawing/2014/main" id="{3EA33B3A-58F3-4EAB-A6A7-3BD0FF7E3416}"/>
              </a:ext>
            </a:extLst>
          </p:cNvPr>
          <p:cNvSpPr txBox="1"/>
          <p:nvPr/>
        </p:nvSpPr>
        <p:spPr>
          <a:xfrm>
            <a:off x="5917303" y="2993933"/>
            <a:ext cx="2219531" cy="369332"/>
          </a:xfrm>
          <a:prstGeom prst="rect">
            <a:avLst/>
          </a:prstGeom>
          <a:noFill/>
        </p:spPr>
        <p:txBody>
          <a:bodyPr wrap="square">
            <a:spAutoFit/>
          </a:bodyPr>
          <a:lstStyle/>
          <a:p>
            <a:pPr algn="l"/>
            <a:r>
              <a:rPr lang="en-US" sz="1800" b="0" i="0" dirty="0">
                <a:solidFill>
                  <a:srgbClr val="242424"/>
                </a:solidFill>
                <a:effectLst/>
                <a:latin typeface="Futura"/>
              </a:rPr>
              <a:t>Local warehouse</a:t>
            </a:r>
            <a:endParaRPr lang="en-US" sz="1600" b="0" i="0" dirty="0">
              <a:solidFill>
                <a:srgbClr val="242424"/>
              </a:solidFill>
              <a:effectLst/>
              <a:latin typeface="Futura"/>
            </a:endParaRPr>
          </a:p>
        </p:txBody>
      </p:sp>
      <p:sp>
        <p:nvSpPr>
          <p:cNvPr id="16" name="TextBox 15">
            <a:extLst>
              <a:ext uri="{FF2B5EF4-FFF2-40B4-BE49-F238E27FC236}">
                <a16:creationId xmlns:a16="http://schemas.microsoft.com/office/drawing/2014/main" id="{712C327D-5D0D-4871-BAC5-A5BABA3F19A2}"/>
              </a:ext>
            </a:extLst>
          </p:cNvPr>
          <p:cNvSpPr txBox="1"/>
          <p:nvPr/>
        </p:nvSpPr>
        <p:spPr>
          <a:xfrm>
            <a:off x="1764647" y="3403779"/>
            <a:ext cx="3422373" cy="369332"/>
          </a:xfrm>
          <a:prstGeom prst="rect">
            <a:avLst/>
          </a:prstGeom>
          <a:noFill/>
        </p:spPr>
        <p:txBody>
          <a:bodyPr wrap="square">
            <a:spAutoFit/>
          </a:bodyPr>
          <a:lstStyle/>
          <a:p>
            <a:pPr algn="r"/>
            <a:r>
              <a:rPr lang="en-US" sz="1800" b="0" i="0" dirty="0">
                <a:solidFill>
                  <a:srgbClr val="242424"/>
                </a:solidFill>
                <a:effectLst/>
                <a:latin typeface="Futura"/>
              </a:rPr>
              <a:t>Industry range of products</a:t>
            </a:r>
            <a:endParaRPr lang="en-US" sz="1600" b="0" i="0" dirty="0">
              <a:solidFill>
                <a:srgbClr val="242424"/>
              </a:solidFill>
              <a:effectLst/>
              <a:latin typeface="Futura"/>
            </a:endParaRPr>
          </a:p>
        </p:txBody>
      </p:sp>
      <p:sp>
        <p:nvSpPr>
          <p:cNvPr id="18" name="TextBox 17">
            <a:extLst>
              <a:ext uri="{FF2B5EF4-FFF2-40B4-BE49-F238E27FC236}">
                <a16:creationId xmlns:a16="http://schemas.microsoft.com/office/drawing/2014/main" id="{FBBFD9AC-0E7B-48F7-8063-A90C2D679097}"/>
              </a:ext>
            </a:extLst>
          </p:cNvPr>
          <p:cNvSpPr txBox="1"/>
          <p:nvPr/>
        </p:nvSpPr>
        <p:spPr>
          <a:xfrm>
            <a:off x="5950434" y="3823218"/>
            <a:ext cx="3700250" cy="369332"/>
          </a:xfrm>
          <a:prstGeom prst="rect">
            <a:avLst/>
          </a:prstGeom>
          <a:noFill/>
        </p:spPr>
        <p:txBody>
          <a:bodyPr wrap="square">
            <a:spAutoFit/>
          </a:bodyPr>
          <a:lstStyle/>
          <a:p>
            <a:pPr algn="l"/>
            <a:r>
              <a:rPr lang="en-US" sz="1800" b="0" i="0" dirty="0">
                <a:solidFill>
                  <a:srgbClr val="242424"/>
                </a:solidFill>
                <a:effectLst/>
                <a:latin typeface="Futura"/>
              </a:rPr>
              <a:t>Exclusive distribution channel</a:t>
            </a:r>
            <a:endParaRPr lang="en-US" sz="1600" b="0" i="0" dirty="0">
              <a:solidFill>
                <a:srgbClr val="242424"/>
              </a:solidFill>
              <a:effectLst/>
              <a:latin typeface="Futura"/>
            </a:endParaRPr>
          </a:p>
        </p:txBody>
      </p:sp>
      <p:sp>
        <p:nvSpPr>
          <p:cNvPr id="20" name="TextBox 19">
            <a:extLst>
              <a:ext uri="{FF2B5EF4-FFF2-40B4-BE49-F238E27FC236}">
                <a16:creationId xmlns:a16="http://schemas.microsoft.com/office/drawing/2014/main" id="{9388E01A-BB55-42DA-AED0-C95647D0E3A8}"/>
              </a:ext>
            </a:extLst>
          </p:cNvPr>
          <p:cNvSpPr txBox="1"/>
          <p:nvPr/>
        </p:nvSpPr>
        <p:spPr>
          <a:xfrm>
            <a:off x="3250290" y="2583231"/>
            <a:ext cx="2219531" cy="369332"/>
          </a:xfrm>
          <a:prstGeom prst="rect">
            <a:avLst/>
          </a:prstGeom>
          <a:noFill/>
        </p:spPr>
        <p:txBody>
          <a:bodyPr wrap="square">
            <a:spAutoFit/>
          </a:bodyPr>
          <a:lstStyle/>
          <a:p>
            <a:pPr algn="l"/>
            <a:r>
              <a:rPr lang="en-US" sz="1800" b="0" i="0" dirty="0">
                <a:solidFill>
                  <a:srgbClr val="242424"/>
                </a:solidFill>
                <a:effectLst/>
                <a:latin typeface="Futura"/>
              </a:rPr>
              <a:t>Short lead times</a:t>
            </a:r>
            <a:endParaRPr lang="en-US" sz="1600" b="0" i="0" dirty="0">
              <a:solidFill>
                <a:srgbClr val="242424"/>
              </a:solidFill>
              <a:effectLst/>
              <a:latin typeface="Futura"/>
            </a:endParaRPr>
          </a:p>
        </p:txBody>
      </p:sp>
      <p:sp>
        <p:nvSpPr>
          <p:cNvPr id="22" name="TextBox 21">
            <a:extLst>
              <a:ext uri="{FF2B5EF4-FFF2-40B4-BE49-F238E27FC236}">
                <a16:creationId xmlns:a16="http://schemas.microsoft.com/office/drawing/2014/main" id="{5342B303-1844-4A69-9ACB-6332629079F4}"/>
              </a:ext>
            </a:extLst>
          </p:cNvPr>
          <p:cNvSpPr txBox="1"/>
          <p:nvPr/>
        </p:nvSpPr>
        <p:spPr>
          <a:xfrm>
            <a:off x="5917303" y="4671214"/>
            <a:ext cx="6573078" cy="861774"/>
          </a:xfrm>
          <a:prstGeom prst="rect">
            <a:avLst/>
          </a:prstGeom>
          <a:noFill/>
        </p:spPr>
        <p:txBody>
          <a:bodyPr wrap="square">
            <a:spAutoFit/>
          </a:bodyPr>
          <a:lstStyle/>
          <a:p>
            <a:pPr algn="l"/>
            <a:r>
              <a:rPr lang="en-US" sz="1800" b="0" i="0" dirty="0">
                <a:solidFill>
                  <a:srgbClr val="242424"/>
                </a:solidFill>
                <a:effectLst/>
                <a:latin typeface="Futura"/>
              </a:rPr>
              <a:t>Supply Chain management</a:t>
            </a:r>
            <a:endParaRPr lang="en-US" sz="1600" b="0" i="0" dirty="0">
              <a:solidFill>
                <a:srgbClr val="242424"/>
              </a:solidFill>
              <a:effectLst/>
              <a:latin typeface="Futura"/>
            </a:endParaRPr>
          </a:p>
          <a:p>
            <a:pPr algn="l"/>
            <a:br>
              <a:rPr lang="en-US" sz="1600" b="0" i="0" dirty="0">
                <a:solidFill>
                  <a:srgbClr val="242424"/>
                </a:solidFill>
                <a:effectLst/>
                <a:latin typeface="Futura"/>
              </a:rPr>
            </a:br>
            <a:endParaRPr lang="en-US" sz="1600" b="0" i="0" dirty="0">
              <a:solidFill>
                <a:srgbClr val="242424"/>
              </a:solidFill>
              <a:effectLst/>
              <a:latin typeface="Futura"/>
            </a:endParaRPr>
          </a:p>
        </p:txBody>
      </p:sp>
      <p:sp>
        <p:nvSpPr>
          <p:cNvPr id="24" name="TextBox 23">
            <a:extLst>
              <a:ext uri="{FF2B5EF4-FFF2-40B4-BE49-F238E27FC236}">
                <a16:creationId xmlns:a16="http://schemas.microsoft.com/office/drawing/2014/main" id="{F8E4FC08-2CF6-4524-8A5E-A659F3A4B5C2}"/>
              </a:ext>
            </a:extLst>
          </p:cNvPr>
          <p:cNvSpPr txBox="1"/>
          <p:nvPr/>
        </p:nvSpPr>
        <p:spPr>
          <a:xfrm>
            <a:off x="1583785" y="4214300"/>
            <a:ext cx="6639338" cy="369332"/>
          </a:xfrm>
          <a:prstGeom prst="rect">
            <a:avLst/>
          </a:prstGeom>
          <a:noFill/>
        </p:spPr>
        <p:txBody>
          <a:bodyPr wrap="square">
            <a:spAutoFit/>
          </a:bodyPr>
          <a:lstStyle/>
          <a:p>
            <a:r>
              <a:rPr lang="en-US" b="0" i="0" dirty="0">
                <a:solidFill>
                  <a:srgbClr val="242424"/>
                </a:solidFill>
                <a:effectLst/>
                <a:latin typeface="Futura"/>
              </a:rPr>
              <a:t>Globally active – local provider</a:t>
            </a:r>
            <a:endParaRPr lang="en-US" dirty="0">
              <a:latin typeface="Futura"/>
            </a:endParaRPr>
          </a:p>
        </p:txBody>
      </p:sp>
      <p:sp>
        <p:nvSpPr>
          <p:cNvPr id="25" name="TextBox 24">
            <a:extLst>
              <a:ext uri="{FF2B5EF4-FFF2-40B4-BE49-F238E27FC236}">
                <a16:creationId xmlns:a16="http://schemas.microsoft.com/office/drawing/2014/main" id="{AE214365-CAE4-4F26-8F3C-7886A2F150CE}"/>
              </a:ext>
            </a:extLst>
          </p:cNvPr>
          <p:cNvSpPr txBox="1"/>
          <p:nvPr/>
        </p:nvSpPr>
        <p:spPr>
          <a:xfrm>
            <a:off x="352106" y="5646311"/>
            <a:ext cx="10477617" cy="323165"/>
          </a:xfrm>
          <a:prstGeom prst="rect">
            <a:avLst/>
          </a:prstGeom>
          <a:noFill/>
        </p:spPr>
        <p:txBody>
          <a:bodyPr wrap="square">
            <a:spAutoFit/>
          </a:bodyPr>
          <a:lstStyle/>
          <a:p>
            <a:pPr marL="0" marR="0">
              <a:spcBef>
                <a:spcPts val="0"/>
              </a:spcBef>
              <a:spcAft>
                <a:spcPts val="0"/>
              </a:spcAft>
            </a:pPr>
            <a:r>
              <a:rPr lang="en-US" sz="1500" dirty="0">
                <a:solidFill>
                  <a:srgbClr val="188DC2"/>
                </a:solidFill>
                <a:effectLst/>
                <a:latin typeface="Futura"/>
                <a:ea typeface="Calibri" panose="020F0502020204030204" pitchFamily="34" charset="0"/>
              </a:rPr>
              <a:t>We connect our core competences with professional service partners, to ensure value added tailored service. </a:t>
            </a:r>
          </a:p>
        </p:txBody>
      </p:sp>
      <p:pic>
        <p:nvPicPr>
          <p:cNvPr id="27" name="Picture 26">
            <a:extLst>
              <a:ext uri="{FF2B5EF4-FFF2-40B4-BE49-F238E27FC236}">
                <a16:creationId xmlns:a16="http://schemas.microsoft.com/office/drawing/2014/main" id="{F53F6A50-9775-41B1-B142-65D0FEE1722C}"/>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7969305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FB553F-F359-4DCF-819F-F4CB0DDE00EA}"/>
              </a:ext>
            </a:extLst>
          </p:cNvPr>
          <p:cNvPicPr>
            <a:picLocks noChangeAspect="1"/>
          </p:cNvPicPr>
          <p:nvPr/>
        </p:nvPicPr>
        <p:blipFill rotWithShape="1">
          <a:blip r:embed="rId2">
            <a:extLst>
              <a:ext uri="{28A0092B-C50C-407E-A947-70E740481C1C}">
                <a14:useLocalDpi xmlns:a14="http://schemas.microsoft.com/office/drawing/2010/main" val="0"/>
              </a:ext>
            </a:extLst>
          </a:blip>
          <a:srcRect b="6786"/>
          <a:stretch/>
        </p:blipFill>
        <p:spPr>
          <a:xfrm>
            <a:off x="-14948" y="-8353"/>
            <a:ext cx="12206949"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RESINS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E016BF4F-C692-4A33-A3C0-198A94224B18}"/>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Antioxidant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Catalyst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Curing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Drying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Formaldehyde Scavenger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Hardener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Modifier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Plasticizer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Processing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Reactive Diluent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6A8D0707-23E7-4D9E-AB1D-C6E0CA15482D}"/>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Acrylic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Alkyd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Formaldehyde Resin</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Foundry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Ion Exchange Resins</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Melamin-Formaldehyde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Polyester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Polyimide</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Printing Inks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Rubber</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Solvent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1952C694-3CDE-4BFC-859F-C9BAC264505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1ED44545-8BEB-4897-80EB-F5640651161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D183E38F-EA3C-4979-9934-7BDD740A9E4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BDE8AB1-0EB5-489D-B176-9542C9EF63D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7AE9DDF0-6CAF-4704-8299-5828105339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69379640"/>
      </p:ext>
    </p:extLst>
  </p:cSld>
  <p:clrMapOvr>
    <a:masterClrMapping/>
  </p:clrMapOvr>
</p:sld>
</file>

<file path=ppt/slides/slide11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FB553F-F359-4DCF-819F-F4CB0DDE00EA}"/>
              </a:ext>
            </a:extLst>
          </p:cNvPr>
          <p:cNvPicPr>
            <a:picLocks noChangeAspect="1"/>
          </p:cNvPicPr>
          <p:nvPr/>
        </p:nvPicPr>
        <p:blipFill rotWithShape="1">
          <a:blip r:embed="rId2">
            <a:extLst>
              <a:ext uri="{28A0092B-C50C-407E-A947-70E740481C1C}">
                <a14:useLocalDpi xmlns:a14="http://schemas.microsoft.com/office/drawing/2010/main" val="0"/>
              </a:ext>
            </a:extLst>
          </a:blip>
          <a:srcRect b="6786"/>
          <a:stretch/>
        </p:blipFill>
        <p:spPr>
          <a:xfrm>
            <a:off x="-14948" y="-8353"/>
            <a:ext cx="12206949"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RESINS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42EA56E6-8C38-4141-9E1B-15156E13125E}"/>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Stabilizer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Surface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Tackifier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Viscosity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 Scavenger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C96A5064-AD74-4EFE-B040-2E03F924EB74}"/>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1952C694-3CDE-4BFC-859F-C9BAC264505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1ED44545-8BEB-4897-80EB-F5640651161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D183E38F-EA3C-4979-9934-7BDD740A9E4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BDE8AB1-0EB5-489D-B176-9542C9EF63D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7AE9DDF0-6CAF-4704-8299-5828105339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69379640"/>
      </p:ext>
    </p:extLst>
  </p:cSld>
  <p:clrMapOvr>
    <a:masterClrMapping/>
  </p:clrMapOvr>
</p:sld>
</file>

<file path=ppt/slides/slide11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67F440-B0DE-4AA6-8BFC-894D25B67D37}"/>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DEA2D35A-1A96-4DD1-BD18-EADB72D87023}"/>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71517C18-B389-4652-B895-0FF952D49FD4}"/>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11B8217A-C84C-4F25-80D1-73ACAD15B30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2F56F8FE-9C27-4A02-B3BD-2612D2C5A65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60E476E6-6D74-4354-8242-7B8A5DF64B2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A8E63B3F-9E35-429A-849F-A2EE812D13B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20660142-E279-484E-A448-D6D5473C2AB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86FD128C-BE3B-42E3-84D8-610140132A4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AFBCB577-45FB-41BC-9CBE-4DA4DD3F5C5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7FDC2879-4090-4912-BCDD-0E02BAC2EA7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52440417-E05C-4494-987E-57648ACE945A}"/>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97920C53-B416-425A-92AF-33DC3D3133AB}"/>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B4DF9BE8-79F0-47F4-924D-EDC57C38C235}"/>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49C748A7-03F2-4AD4-ACAE-AFC863AD11F9}"/>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F7B9EDE1-F1F1-4E7C-8931-B35A0AD7B9E5}"/>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5" name="object 21">
            <a:hlinkClick r:id="rId18" action="ppaction://hlinksldjump"/>
            <a:extLst>
              <a:ext uri="{FF2B5EF4-FFF2-40B4-BE49-F238E27FC236}">
                <a16:creationId xmlns:a16="http://schemas.microsoft.com/office/drawing/2014/main" id="{34F74D79-726B-4CCD-A87A-426E1EEAAB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6" name="Group 25">
            <a:extLst>
              <a:ext uri="{FF2B5EF4-FFF2-40B4-BE49-F238E27FC236}">
                <a16:creationId xmlns:a16="http://schemas.microsoft.com/office/drawing/2014/main" id="{5053F12D-21E7-4201-A42C-F18099EDCD75}"/>
              </a:ext>
            </a:extLst>
          </p:cNvPr>
          <p:cNvGrpSpPr/>
          <p:nvPr/>
        </p:nvGrpSpPr>
        <p:grpSpPr>
          <a:xfrm>
            <a:off x="11069815" y="0"/>
            <a:ext cx="736181" cy="614143"/>
            <a:chOff x="11069815" y="0"/>
            <a:chExt cx="736181" cy="614143"/>
          </a:xfrm>
        </p:grpSpPr>
        <p:sp>
          <p:nvSpPr>
            <p:cNvPr id="27" name="object 14">
              <a:extLst>
                <a:ext uri="{FF2B5EF4-FFF2-40B4-BE49-F238E27FC236}">
                  <a16:creationId xmlns:a16="http://schemas.microsoft.com/office/drawing/2014/main" id="{D3B5BD14-FED1-4E78-A915-F7FEE037E9B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8" name="object 15">
              <a:extLst>
                <a:ext uri="{FF2B5EF4-FFF2-40B4-BE49-F238E27FC236}">
                  <a16:creationId xmlns:a16="http://schemas.microsoft.com/office/drawing/2014/main" id="{081C3D64-3E15-4741-8F76-9D06466816D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9" name="object 21">
              <a:hlinkClick r:id="rId19" action="ppaction://hlinksldjump"/>
              <a:extLst>
                <a:ext uri="{FF2B5EF4-FFF2-40B4-BE49-F238E27FC236}">
                  <a16:creationId xmlns:a16="http://schemas.microsoft.com/office/drawing/2014/main" id="{4717960C-D4BC-4D28-88E8-676AC2FF9E8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96887779"/>
      </p:ext>
    </p:extLst>
  </p:cSld>
  <p:clrMapOvr>
    <a:masterClrMapping/>
  </p:clrMapOvr>
</p:sld>
</file>

<file path=ppt/slides/slide11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5979CE7D-37F7-4135-A581-9378A42EBC96}"/>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2133B9A0-BE90-4D4B-A065-2F4319A951C2}"/>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3FE947E2-4D7F-470C-80A1-5E312EB85C8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34B9EE8D-E5B5-4D0B-8D49-5087B8A3C5B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A5A49CFC-6047-495A-96A3-3AC104F5844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089229D5-4B0F-437E-8BEF-E550367B283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2037743B-DFD7-4F8F-876B-DB17A290945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4E3E5AC1-A60E-4450-8FA5-ECD3B8CC34D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237FD8CE-60D9-4297-AA9E-51DC04F8CE9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D0FCA60C-B229-4741-A802-DB42083E68F8}"/>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6080B769-38D8-4E46-9341-BFF6C4E5B888}"/>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5A95CE14-3981-49F4-A3FE-B87D743711AA}"/>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C1FC9E54-804B-4F7A-A355-C8EC90B60106}"/>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867B1DB8-7526-4880-A348-993422FF4421}"/>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5F36A59D-A6BD-4809-8E16-3AD0A8480AE9}"/>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7A869DD-E1A2-456C-8C95-E2D9286A0FA8}"/>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Adhesion Promoters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Concat LA (Ammonium Lacto Titanate)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0610A134-5833-4E6F-9FCD-961D567B143D}"/>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D17CC0C7-1BBE-46D4-BFFD-A1A642696769}"/>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73090035-665D-4B1E-9A11-71D6D057176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4C8414F1-8683-4417-8AD8-7796F27F438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9C7C4A5F-7612-49A4-B8F2-98F97BA5ACA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A5EDC43A-6AEE-4372-9DCD-D6CF12F3345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8DB6C29D-2FEF-476F-A99C-FC509D85185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6E62CE15-8804-400D-B571-B3963046DAC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AB25F182-311B-4E46-93C4-6C18854C0CA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C553A2AB-AFCB-4C8D-8547-EA2AB76A496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2D275EFC-BB83-4B7E-A877-56CCE638C150}"/>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40AB5B70-4092-47D6-BAC3-428EC5E60D6E}"/>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C7017A84-5E84-4315-9AFA-95639BE708A7}"/>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6B0CC018-062C-40C9-8BCF-25C2CCFA9DD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62E0FD5A-C236-493C-BA8D-2ACB68E1725F}"/>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DE2F596-BD97-4962-91AA-B7DA1F48949E}"/>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5BA77B18-0275-4BCD-9720-7CD67F34BED6}"/>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3D8F5931-0080-426F-91FF-FC1F025DFF59}"/>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C23D996D-7783-4F71-B873-39F1847A5EE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780C8C24-5398-410D-95E5-A15E2E97ADB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4567CA30-C24D-4DA3-BD26-2D7228326DA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B2D98B88-457F-4618-8844-195C3DA053C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25394740-1794-49EA-9915-199B5945F7E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42DDB48F-FA54-4D55-892F-0022AB610D9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2CDD4796-C9C0-4521-B33E-0F90EC365BD9}"/>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CC1C8B30-8F9C-4A33-99AA-311319F3D03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1D3BCA9E-4CED-4ACB-AC6C-DF1732103C61}"/>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D47D3D4C-5790-4B8D-A726-FE0FE51DA003}"/>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CB7D5190-7642-480A-9EDD-AB02D6C31A5B}"/>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EF4BAE6B-C1C5-467A-BBB5-5CFBCB72668C}"/>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B7CF85A5-4235-4FC7-A56B-A33C84CE5E8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8A3EE54-F4EE-47B9-827F-1A452806DDC7}"/>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Carboxylic Acids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Dimethylolpropionic Acid</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77BAC967-72E2-46F6-96C4-2550018D4306}"/>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E5A6A7E9-024E-4E03-959A-188730D8D24B}"/>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A85B1EB9-D76B-447B-8CC3-A6F841F8B37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A0B8FA9F-C030-4BDF-8FE6-36A14F50EE1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74CC386C-3486-475C-AC57-58D5E324837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E6037A5B-AD3B-4353-9CE5-96154C81516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55565EA9-C990-4FB9-A440-DA3A3F0428F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78635A65-1541-48F2-AC99-31B64DA5980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473FB002-665A-43D7-B44D-5624E651C03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DAA91132-6664-4AD6-879D-108CE41DC428}"/>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BBB9D117-FBD4-4287-A197-F1C0DE07E287}"/>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5BA566B6-3C01-4F1F-AAF6-57C6403F96CE}"/>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E26149E3-A292-4BBD-A29F-4D8D4D0DCADB}"/>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3D72A8B2-75D4-417A-864E-54ACC72770F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AEFBC24C-3A35-45E6-864E-D5CB5BB4E0E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83E6A58-9357-4FD8-AD0F-06030EEB1939}"/>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Catalysts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9,9-Bis-(4-amino-3-chlorophenyl)-fluorene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Catalyst 8-S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Mono-butyl tin oxide (MBTO)</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 phosphate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4B559A0E-02D2-4C1C-BF0E-A50177B8A638}"/>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278D8198-E207-45B7-9C34-B7671681C6A1}"/>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E2E9663A-9721-4F8E-A7F2-EB6D7EFD726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9D8B1B6D-87FB-49AD-80CC-B59562E2A51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663F781F-D6D7-485E-9590-0D2913F8E2C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176EF697-0D28-4D0F-A0AF-E2EF6FAD71D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E8849499-3418-4DEF-80EE-E241B163639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D36FA2A7-6A67-4243-8F72-2F618A9CAA6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491770D1-1AC5-4B18-964C-66DFA0EF3D7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A9339D69-DF2A-431E-9E64-38CC157D7CA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13D3A90C-47D6-4AFC-AE81-B3DED94B890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FDC03315-71CA-4D2D-8384-7EBFCABA61A7}"/>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FA1B135A-9933-4E02-98B0-3606A996C8C1}"/>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4265BF94-3CE6-4474-AB21-A18CF6762F2A}"/>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4A0D0905-7A4D-437B-94A1-158D1DA465D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D91EC2C-782C-4A8F-AA6C-8D6393F4CD96}"/>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Crosslinkers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E62EFCB9-4266-4885-A667-C25231F59300}"/>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0A8A781C-7B6C-4E12-A3FC-5AAEA5221E86}"/>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C36C5629-3266-488B-B6C2-AB5FF752EA6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4E3E4569-551E-468C-9706-8A88CF91FD5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F2F0D1DF-4AEE-45EC-A6BC-36BA0B9C8ED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1B137773-706E-41FC-99E6-CC780299833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F0D8C16B-B23E-4A5C-9517-29152C884B8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DA8586F9-E93F-4EE1-9677-C63CBFBE799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F7C8E7DC-4E2F-4D2F-8A56-82C5A93873A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EF5E8886-AC7F-43A2-B7E2-0D5CF5BF2ED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F5510F0E-658C-4B65-A267-E92911AA7225}"/>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68A52529-3B7A-4913-9D98-3634873045A2}"/>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8B89F5E6-2D73-4D01-BA31-7AD3CF0F4B2C}"/>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2DFC0703-3BC3-4324-AB06-46991E0D8CD7}"/>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AB3F68D7-7393-4CF1-AB95-9A4EDA7A2BB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357764E-C7D4-4F7D-A0B5-B50FC92ED132}"/>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 phosphate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Tris (1-chloro-2-isopropyl) phosphate (TCPP)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10DABE46-AC62-48BE-AA34-DCE173A1DD90}"/>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7BA93E64-2AA1-4288-9797-A30BB07B2028}"/>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AA7EFF26-8811-4EA5-92F3-C75B6FC0EDB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142A76BC-05D1-4800-A8D2-52AA6C54D85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E0B9C02A-12AD-4743-B411-41323D35575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ADB79723-1AA0-4E91-B43A-1AB14F66AFF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556DEEAF-C734-4698-86FA-932D7F18E9C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54F4B88B-5792-44B4-B053-DDF98862BEC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92DA8CD8-01CD-4306-8744-B826E3E37C9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5750E9C8-F1BF-4601-9356-196AD68DCFF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7EE91D30-1689-4E0B-82AA-05E6CCD2886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86C78038-E533-40C4-AB12-2500C290DB5E}"/>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85E07A40-33A2-4A32-A98B-4D62AA7227E8}"/>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372F1B64-BF67-44FB-A7D3-DD00BA443BFC}"/>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2F52750E-DAB9-43EF-B2A0-70E07C94565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7EFBE7A-62D8-44AA-AFED-A78C00935C61}"/>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Glycidyl Ethers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2-Ethylhexyl glycidylether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n-Butyl glycidyl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Phenyl glycidyl ether</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752503-DC42-4C4B-897C-B8901F32ED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a:extLst>
              <a:ext uri="{FF2B5EF4-FFF2-40B4-BE49-F238E27FC236}">
                <a16:creationId xmlns:a16="http://schemas.microsoft.com/office/drawing/2014/main" id="{E2BDFB21-36A6-48C6-827F-5D46E3A2D4F1}"/>
              </a:ext>
            </a:extLst>
          </p:cNvPr>
          <p:cNvSpPr/>
          <p:nvPr/>
        </p:nvSpPr>
        <p:spPr>
          <a:xfrm>
            <a:off x="3061292" y="2466105"/>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324000" rIns="0" rtlCol="0" anchor="t" anchorCtr="0"/>
          <a:lstStyle/>
          <a:p>
            <a:pPr algn="ctr"/>
            <a:r>
              <a:rPr lang="en-US" sz="4000" b="1" spc="-300" dirty="0">
                <a:solidFill>
                  <a:srgbClr val="4EB9E9"/>
                </a:solidFill>
                <a:latin typeface="Futura Bk BT" panose="020B0502020204020303" pitchFamily="34" charset="0"/>
              </a:rPr>
              <a:t>750 m</a:t>
            </a:r>
            <a:r>
              <a:rPr lang="en-US" sz="4000" b="1" spc="-300" baseline="30000" dirty="0">
                <a:solidFill>
                  <a:srgbClr val="4EB9E9"/>
                </a:solidFill>
                <a:latin typeface="Futura Bk BT" panose="020B0502020204020303" pitchFamily="34" charset="0"/>
              </a:rPr>
              <a:t>3</a:t>
            </a:r>
          </a:p>
          <a:p>
            <a:pPr algn="ctr"/>
            <a:endPar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endParaRPr>
          </a:p>
          <a:p>
            <a:pPr algn="ctr"/>
            <a:r>
              <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rPr>
              <a:t>Reactor Volume</a:t>
            </a:r>
            <a:endParaRPr lang="en-US" sz="1000" b="1" dirty="0">
              <a:solidFill>
                <a:schemeClr val="tx1"/>
              </a:solidFill>
              <a:latin typeface="Futura-Light" panose="020B0400000000000000" pitchFamily="34" charset="0"/>
              <a:cs typeface="Arial" panose="020B0604020202020204" pitchFamily="34" charset="0"/>
            </a:endParaRPr>
          </a:p>
        </p:txBody>
      </p:sp>
      <p:sp>
        <p:nvSpPr>
          <p:cNvPr id="5" name="Rectangle 4">
            <a:extLst>
              <a:ext uri="{FF2B5EF4-FFF2-40B4-BE49-F238E27FC236}">
                <a16:creationId xmlns:a16="http://schemas.microsoft.com/office/drawing/2014/main" id="{E0F0F719-ED53-4316-A975-D96DFF307832}"/>
              </a:ext>
            </a:extLst>
          </p:cNvPr>
          <p:cNvSpPr/>
          <p:nvPr/>
        </p:nvSpPr>
        <p:spPr>
          <a:xfrm>
            <a:off x="5126505" y="2457450"/>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324000" rIns="0" rtlCol="0" anchor="t" anchorCtr="0"/>
          <a:lstStyle/>
          <a:p>
            <a:pPr algn="ctr"/>
            <a:r>
              <a:rPr lang="en-US" sz="4000" b="1" spc="-150" dirty="0">
                <a:solidFill>
                  <a:srgbClr val="4EB9E9"/>
                </a:solidFill>
                <a:latin typeface="Futura Bk BT" panose="020B0502020204020303" pitchFamily="34" charset="0"/>
              </a:rPr>
              <a:t>180</a:t>
            </a:r>
          </a:p>
          <a:p>
            <a:pPr algn="ctr"/>
            <a:endPar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endParaRPr>
          </a:p>
          <a:p>
            <a:pPr algn="ctr"/>
            <a:r>
              <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rPr>
              <a:t>Reaction Vessels</a:t>
            </a:r>
            <a:endParaRPr lang="en-US" sz="1000" dirty="0">
              <a:solidFill>
                <a:schemeClr val="tx1"/>
              </a:solidFill>
              <a:latin typeface="Futura-Light" panose="020B0400000000000000" pitchFamily="34" charset="0"/>
              <a:cs typeface="Arial" panose="020B0604020202020204" pitchFamily="34" charset="0"/>
            </a:endParaRPr>
          </a:p>
          <a:p>
            <a:pPr algn="ctr"/>
            <a:endParaRPr lang="en-IN" sz="1600" spc="-150" dirty="0">
              <a:solidFill>
                <a:srgbClr val="91CFF0"/>
              </a:solidFill>
              <a:latin typeface="Futura Bk BT" panose="020B0502020204020303" pitchFamily="34" charset="0"/>
            </a:endParaRPr>
          </a:p>
        </p:txBody>
      </p:sp>
      <p:sp>
        <p:nvSpPr>
          <p:cNvPr id="6" name="Rectangle 5">
            <a:extLst>
              <a:ext uri="{FF2B5EF4-FFF2-40B4-BE49-F238E27FC236}">
                <a16:creationId xmlns:a16="http://schemas.microsoft.com/office/drawing/2014/main" id="{C29092CD-8BC2-4353-B040-EA5C361B12E9}"/>
              </a:ext>
            </a:extLst>
          </p:cNvPr>
          <p:cNvSpPr/>
          <p:nvPr/>
        </p:nvSpPr>
        <p:spPr>
          <a:xfrm>
            <a:off x="7191718" y="2466105"/>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tIns="324000" rtlCol="0" anchor="t" anchorCtr="0"/>
          <a:lstStyle/>
          <a:p>
            <a:pPr algn="ctr"/>
            <a:r>
              <a:rPr lang="en-US" sz="4000" b="1" spc="-150" dirty="0">
                <a:solidFill>
                  <a:srgbClr val="4EB9E9"/>
                </a:solidFill>
                <a:latin typeface="Futura Bk BT" panose="020B0502020204020303" pitchFamily="34" charset="0"/>
              </a:rPr>
              <a:t>16</a:t>
            </a:r>
          </a:p>
          <a:p>
            <a:pPr algn="ctr"/>
            <a:endParaRPr lang="de-DE" sz="1600" dirty="0">
              <a:solidFill>
                <a:schemeClr val="tx1"/>
              </a:solidFill>
              <a:latin typeface="Futura-Light" panose="020B0400000000000000" pitchFamily="34" charset="0"/>
              <a:cs typeface="Arial" panose="020B0604020202020204" pitchFamily="34" charset="0"/>
            </a:endParaRPr>
          </a:p>
          <a:p>
            <a:pPr algn="ctr"/>
            <a:r>
              <a:rPr lang="de-DE" sz="1600" dirty="0">
                <a:solidFill>
                  <a:schemeClr val="tx1"/>
                </a:solidFill>
                <a:latin typeface="Futura-Light" panose="020B0400000000000000" pitchFamily="34" charset="0"/>
                <a:cs typeface="Arial" panose="020B0604020202020204" pitchFamily="34" charset="0"/>
              </a:rPr>
              <a:t>Partner Companies</a:t>
            </a:r>
            <a:endParaRPr lang="de-DE" sz="1000" dirty="0">
              <a:solidFill>
                <a:schemeClr val="tx1"/>
              </a:solidFill>
              <a:latin typeface="Futura-Light" panose="020B0400000000000000" pitchFamily="34" charset="0"/>
              <a:cs typeface="Arial" panose="020B0604020202020204" pitchFamily="34" charset="0"/>
            </a:endParaRPr>
          </a:p>
        </p:txBody>
      </p:sp>
    </p:spTree>
    <p:extLst>
      <p:ext uri="{BB962C8B-B14F-4D97-AF65-F5344CB8AC3E}">
        <p14:creationId xmlns:p14="http://schemas.microsoft.com/office/powerpoint/2010/main" val="261025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63E21763-8F09-4819-847C-A0D2770B1499}"/>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C755018F-BD1E-4E5D-B788-1438950E9B64}"/>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B8AF8641-7803-483D-938B-E29B83B1EAE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0187D50B-FBA2-4C12-905B-0154E9DE9F9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6D300F2E-CA03-45C6-A4D8-3F3BD62B4B3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09D862A6-4856-4942-86DC-D935292C30D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BD1F6269-91ED-46F3-AB7C-76EB69F530F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F25C9F44-4AD9-4E6C-A7AC-4F5B7CEA145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4EFD568D-087B-40D7-BEB0-938D613D3A7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0F4079DC-5D8C-4C1A-8ECD-972733281A1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9FD33674-B011-4599-B15F-89275B98FDD9}"/>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F9A0CA75-97DD-4C87-9863-2885ADC8A0EB}"/>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B08F78CD-254D-4D66-8FB1-780CB1575985}"/>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D5F7F6BA-CBE4-40B4-94AA-081FACF2ABC1}"/>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7F33ECA6-8912-4038-873A-AB7C15E49EC1}"/>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3EA7E60-C6F3-4ECA-9273-7F9E2142EBB8}"/>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Cresyldiphenyl phosphate (CDP)</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9DD85471-6239-43CC-81F4-CF18C95DE17D}"/>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D1EE38BE-804A-4492-9D24-1A19CCCF243D}"/>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AC0EC6E6-3EB9-4054-8F9A-6E6679ECFAD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03E1084E-C479-4615-9D88-EAEA7C8236A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2CB128E3-69F5-4542-ABC5-5FA3E229532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523234AE-BD03-48CA-9F16-73B4B24A92A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2534D63A-800F-4FD6-9722-2A62A4F33B1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D3C3446B-4E62-4186-ADBC-E411DBD03B9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FA3212B6-F582-4800-9F14-2BBF03FCC45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144110BB-6CD0-4F35-A0B5-91790ED76BD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2E445411-FAB1-4616-B29B-04AF16BD3D8F}"/>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A77BC695-9B2D-4FBE-BFAF-DAE0F290BF9F}"/>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3674FD27-6ABC-45A3-85E9-9798679CAA70}"/>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CC9C2CB8-AB09-43EF-8F87-B54DA8D62E9F}"/>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51460C27-3DA2-4773-8C3F-8C2F14F17E0F}"/>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93FD48C-1F23-4927-9DB6-45D2B4FD1F77}"/>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1,4-butanediol-dimethacrylate  (BDDMA)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2-Hydroxyethyl methacrylate (HEMA)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2-Hydroxypropyl methacrylate (HPMA)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M-epsilon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 glycol monovinyl ether</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Isobutyl vinyl ether (VIBE)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Polyethylenglycol-200-di-methylacrylate (PEG200DMA)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 (Ethylene glycol) divinyl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Triethylenglycol-di-methacrylate (TEGDMA)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Vinyl toluene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D8206902-AE6D-46CC-B5BA-5EEB4ED04ABD}"/>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2E722E70-9F7C-4C84-9EE3-BC1F4DC56286}"/>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D029211F-E89E-4954-B937-4A239980BF7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7104EF62-AB9D-45C8-912B-313475B55B3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AD808F77-B30D-4655-A70B-181F0FE7B68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46D63BBD-F1A2-40F9-B527-AA7AA423BFA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6565F816-090F-40AA-87C3-0D9BE5F058F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4CD57E36-8135-4FAF-A6A5-52D682CDA60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F396B132-1F30-4A28-BC33-3C718764025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5B3A54DF-7F77-4407-89E3-AD296616270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4D3692CE-2C5C-4EAF-8CB8-AD43329775F4}"/>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1764D7EA-E65E-4894-8993-EA5B8CB43E7B}"/>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B869A81B-EC51-4F6B-820B-27C54142E976}"/>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946E01C3-A626-45AF-BD69-91B5D6CD1AB1}"/>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C26ED9AC-768E-48B2-905D-7534834BA0C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764B38C-AF2E-48D2-985B-BE8D000F68BE}"/>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P2200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4067D84B-E118-4A50-A9E2-B54F9C5395DC}"/>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F11BB453-96A9-472B-B8D7-2880DDA44099}"/>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B5594CA9-F8D3-49AC-ACB3-ED92A667DDA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DF0923B8-7E36-4992-8A6B-534FD8FADB9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B65E4A60-5049-4C50-B7DB-AEA020301EF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9E3BC94E-3485-4F78-8922-E00BB8CA231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E6417127-9D66-4E09-8110-D457231E2CC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AC4A0378-4B58-41ED-9C9F-75E14C6AA7F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1AE16AA9-D89A-4790-8172-4CB036D0520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CB3A0DF7-6772-4C26-9EB2-E7A772819C5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895F1EEA-B6D4-470B-9DD9-6B72B9BF76E6}"/>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771CA55C-2C30-460B-A020-2B1569CF3CD3}"/>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E568F596-AAA3-46DA-8E5B-DF3A1B351022}"/>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B61E43C1-E281-432B-B5F5-1B8942BC7F1F}"/>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1C641E69-D88D-49B4-80AC-E441E0E0410D}"/>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51FFDED-5320-498F-BB41-67A7C07E716E}"/>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Vinyl toluene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2B096C1C-092E-4E3C-90BF-B386936C5C52}"/>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06992C57-7463-4021-A4D5-41BBB78F72AB}"/>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C9DB3C0B-CB58-432B-BB2D-C4E056B40E8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CCC446CE-7117-4EC0-913F-9AE8898614A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F181ECFB-9676-4B15-9E85-554D222BBEC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1159C234-4FA0-4735-BCD7-2CBA15D321D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69A69481-C98E-44EF-9FA7-9720A26B89A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C802CB34-CFB4-4FAE-A4D5-2B874D57550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304134F7-9715-4198-9C47-FE1D1F88871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0B60350A-DE47-4407-B21E-3FB531456DE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4C613964-0583-4A24-934E-4AF81B1D928F}"/>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EFE416ED-F56D-43B6-86E5-A43B03943800}"/>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84B0E064-B842-48A0-A92F-2A4FF5864FAB}"/>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DB630D2B-115A-43E7-9B99-D27835FF9645}"/>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1419CAF9-E621-4C35-9E39-FE0786C6633F}"/>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9065BB7-9E1B-4F03-8D77-97E7F10477F8}"/>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Silanes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Ureido silane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72F18B67-D217-44D5-8A87-E473D2935A59}"/>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3BBDBE45-8FE9-428A-B3C0-000DA39576C4}"/>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4C9927CA-38E8-4C3E-BED1-9F087082942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8828CF13-B173-47C9-9E08-B2ED42DDA92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14170D1A-F811-4182-8EAC-6477E372B80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AAB3EAC2-E936-4768-B390-4BE14AEF8D7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3BCEA907-10D6-439E-BFD9-7B2224FED4F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CEC6D3BC-460B-45A8-BA3F-424D0C29E1B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B027CF0C-A892-4241-8F93-C88D3B29BFC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3D333E85-9585-4C81-B385-DE6621BFFD2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54D936E7-F30A-4867-8F58-99245D66C7E6}"/>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F2FB4D1E-C6F1-4D7A-A155-528B7885C55B}"/>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DC223767-C3DD-4B62-B8F5-23F46FB794C3}"/>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A903A7C8-9A7A-4481-8CB3-0D4E067032C9}"/>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E67534D2-0811-4340-A665-DDCB3218C40A}"/>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0FF3E31-A052-4726-A320-4460EAEAD4A6}"/>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4-Acryloylmorpholine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Acetylacetone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Benzyl alcohol Industrial grade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373363CD-E650-4A78-B66C-0B52B4536F2B}"/>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98791ADA-21BD-4384-8259-35DFCB3075D9}"/>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46D8917A-E334-4A99-8E70-0042C0939A0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34B40EE2-9330-4AED-A1E6-9A0DF91A5A9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6AF72F43-AF5C-4668-A7A3-377BF3B0A17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AF0690AB-6BB8-46EE-AE4E-2EC98A2C443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A58CAFB9-7BCD-425B-B4E6-9594FD8DD7F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0BC0D84D-69E1-4F8A-8F73-402F4EC417D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B6DFEBF0-3625-4240-8AD6-CF066FC609A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23645B40-B002-4758-8D71-25EC6A23A7B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5C92C733-1A73-4921-968E-23068341C358}"/>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0DC26ACC-1FE3-4093-B8D5-AF5D680B4D7A}"/>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86CFD02E-0453-4068-B1D0-7876B797D4B5}"/>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54EB5199-1656-4BDB-8000-9FA159666640}"/>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FDDF26EE-4C29-4A91-8C6F-D73F28E0E756}"/>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9349BE7-A656-4FD2-80AB-011817341B34}"/>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F8D684C3-6372-4662-B970-6951B114E5CE}"/>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6629D666-3CB9-41AB-8882-E448960F319F}"/>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9A704992-5D6F-4A56-B641-82C81CE580A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9D060DFF-0F30-4644-8AE6-A4E4074A816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425A1C00-27AE-4E8C-A3D2-533BD740CB3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6CBA144E-BA1C-4899-9EE6-F97C6872F2D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F261C2DF-7039-484D-A8A5-5E3AE6B4DD6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0E238705-7CE7-44F5-AC0E-BC9E8AC55DF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8431DF0F-E25D-4335-9889-8FAD6FC9265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AE9FFDF9-4B57-4DAA-ACF1-C1ED60EB6F7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2769EB1C-D184-4130-BC1F-38DD75A63FD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8420607A-A0CF-43C2-95DB-4217C34B24DF}"/>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47506419-F64A-4C0C-AE8B-410BDF4A02E1}"/>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0EE12AB1-A093-41AB-8252-A85AEC603140}"/>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334988F6-7780-486D-9E16-416D7AFFE902}"/>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E0B5353-FB7F-4717-BC23-F82774E896EF}"/>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1,5 Pentanediol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2,3,5 Trimethylhydroquinone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Benzoic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Bisphenol 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urea anhydrous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E05D3AE-4A3F-47C1-B617-6EAD9FA5309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6005"/>
          <a:stretch/>
        </p:blipFill>
        <p:spPr>
          <a:xfrm>
            <a:off x="-3699" y="-11302"/>
            <a:ext cx="12196654"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EC514E2A-B786-4CD6-AC9C-316EEBB703B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BA30B7BE-E953-467D-A432-4D1706073F1A}"/>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ABCF7B13-5B35-4B38-A1C8-93598D77797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14E14460-B90B-40A0-896A-72A415F3942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37763224-56B4-4D55-A523-4C787C1FF70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62648703"/>
      </p:ext>
    </p:extLst>
  </p:cSld>
  <p:clrMapOvr>
    <a:masterClrMapping/>
  </p:clrMapOvr>
</p:sld>
</file>

<file path=ppt/slides/slide12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E127A76F-13A1-46F5-ADF3-45958475EE3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D6D59255-3394-41DD-807F-4931EF83220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99236F1F-1CEB-4067-A2F4-81ED53E9080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5E71A036-90C3-4846-BCE5-6126A69E7BB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9A272FC3-C465-4029-8B6B-78D3790D5A8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D6A14982-AB33-4F39-90B4-03268A8948B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36576576-DAB9-4F7F-9AF0-F70D1CAFE7B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F7F5C2CD-0061-4D83-A724-37ED2419BAE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10" action="ppaction://hlinksldjump"/>
            <a:extLst>
              <a:ext uri="{FF2B5EF4-FFF2-40B4-BE49-F238E27FC236}">
                <a16:creationId xmlns:a16="http://schemas.microsoft.com/office/drawing/2014/main" id="{6B6D82DA-3CCC-4203-8C37-3B231A1C44A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455FB025-8AF8-4863-B64B-4521E2E9BFD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7D0A7B03-7520-4C6B-85D9-3CECC8E4A77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22DDFBF1-1651-4289-AA51-6027FF30711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1" action="ppaction://hlinksldjump"/>
              <a:extLst>
                <a:ext uri="{FF2B5EF4-FFF2-40B4-BE49-F238E27FC236}">
                  <a16:creationId xmlns:a16="http://schemas.microsoft.com/office/drawing/2014/main" id="{33D73F50-4F61-40BD-A529-547F030F381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687363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AA727C4-1BFD-4AD0-A935-0CAAB0EBF0C5}"/>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 name="Picture 3">
            <a:extLst>
              <a:ext uri="{FF2B5EF4-FFF2-40B4-BE49-F238E27FC236}">
                <a16:creationId xmlns:a16="http://schemas.microsoft.com/office/drawing/2014/main" id="{8939846A-03A1-4A6F-AAF0-CADD7A4BEC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343026"/>
            <a:ext cx="1619846" cy="2374295"/>
          </a:xfrm>
          <a:prstGeom prst="rect">
            <a:avLst/>
          </a:prstGeom>
        </p:spPr>
      </p:pic>
      <p:pic>
        <p:nvPicPr>
          <p:cNvPr id="7" name="Picture 6">
            <a:extLst>
              <a:ext uri="{FF2B5EF4-FFF2-40B4-BE49-F238E27FC236}">
                <a16:creationId xmlns:a16="http://schemas.microsoft.com/office/drawing/2014/main" id="{BC5CF8E1-960A-460F-BC88-75D68FF78148}"/>
              </a:ext>
            </a:extLst>
          </p:cNvPr>
          <p:cNvPicPr>
            <a:picLocks noChangeAspect="1"/>
          </p:cNvPicPr>
          <p:nvPr/>
        </p:nvPicPr>
        <p:blipFill rotWithShape="1">
          <a:blip r:embed="rId3">
            <a:extLst>
              <a:ext uri="{28A0092B-C50C-407E-A947-70E740481C1C}">
                <a14:useLocalDpi xmlns:a14="http://schemas.microsoft.com/office/drawing/2010/main" val="0"/>
              </a:ext>
            </a:extLst>
          </a:blip>
          <a:srcRect l="20077" t="24309" r="18131" b="18071"/>
          <a:stretch/>
        </p:blipFill>
        <p:spPr>
          <a:xfrm>
            <a:off x="9367282" y="191386"/>
            <a:ext cx="2594345" cy="1360968"/>
          </a:xfrm>
          <a:prstGeom prst="rect">
            <a:avLst/>
          </a:prstGeom>
        </p:spPr>
      </p:pic>
      <p:sp>
        <p:nvSpPr>
          <p:cNvPr id="8" name="Textplatzhalter 23">
            <a:extLst>
              <a:ext uri="{FF2B5EF4-FFF2-40B4-BE49-F238E27FC236}">
                <a16:creationId xmlns:a16="http://schemas.microsoft.com/office/drawing/2014/main" id="{956F8D06-E292-41E5-8202-C17F52ECAC37}"/>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Custom Manufacturing Process</a:t>
            </a:r>
            <a:endParaRPr lang="de-DE" sz="2000" dirty="0">
              <a:solidFill>
                <a:srgbClr val="91CFF0"/>
              </a:solidFill>
              <a:latin typeface="Futura Bk BT" panose="020B0502020204020303" pitchFamily="34" charset="0"/>
            </a:endParaRPr>
          </a:p>
        </p:txBody>
      </p:sp>
      <p:pic>
        <p:nvPicPr>
          <p:cNvPr id="5" name="Picture 4">
            <a:extLst>
              <a:ext uri="{FF2B5EF4-FFF2-40B4-BE49-F238E27FC236}">
                <a16:creationId xmlns:a16="http://schemas.microsoft.com/office/drawing/2014/main" id="{0BD679FF-EC9D-4BC8-8D19-2E3775191A84}"/>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607273" y="4496050"/>
            <a:ext cx="2594344" cy="2361950"/>
          </a:xfrm>
          <a:prstGeom prst="rect">
            <a:avLst/>
          </a:prstGeom>
        </p:spPr>
      </p:pic>
      <p:sp>
        <p:nvSpPr>
          <p:cNvPr id="19" name="Rectangle 18">
            <a:extLst>
              <a:ext uri="{FF2B5EF4-FFF2-40B4-BE49-F238E27FC236}">
                <a16:creationId xmlns:a16="http://schemas.microsoft.com/office/drawing/2014/main" id="{1259F126-8FDA-4353-8929-62691170B4AB}"/>
              </a:ext>
            </a:extLst>
          </p:cNvPr>
          <p:cNvSpPr/>
          <p:nvPr/>
        </p:nvSpPr>
        <p:spPr>
          <a:xfrm>
            <a:off x="-9617" y="6304547"/>
            <a:ext cx="10561312" cy="553453"/>
          </a:xfrm>
          <a:prstGeom prst="rect">
            <a:avLst/>
          </a:prstGeom>
          <a:solidFill>
            <a:srgbClr val="95D5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0" name="Picture 19">
            <a:extLst>
              <a:ext uri="{FF2B5EF4-FFF2-40B4-BE49-F238E27FC236}">
                <a16:creationId xmlns:a16="http://schemas.microsoft.com/office/drawing/2014/main" id="{B9606BBE-1036-4503-9A85-D0DFE782A3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343026"/>
            <a:ext cx="1619846" cy="2374295"/>
          </a:xfrm>
          <a:prstGeom prst="rect">
            <a:avLst/>
          </a:prstGeom>
        </p:spPr>
      </p:pic>
      <p:sp>
        <p:nvSpPr>
          <p:cNvPr id="22" name="Textplatzhalter 23">
            <a:extLst>
              <a:ext uri="{FF2B5EF4-FFF2-40B4-BE49-F238E27FC236}">
                <a16:creationId xmlns:a16="http://schemas.microsoft.com/office/drawing/2014/main" id="{C61FF8F3-D7FD-4E0C-959E-69F748267390}"/>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Custom Manufacturing Process</a:t>
            </a:r>
            <a:endParaRPr lang="de-DE" sz="2000" dirty="0">
              <a:solidFill>
                <a:srgbClr val="91CFF0"/>
              </a:solidFill>
              <a:latin typeface="Futura Bk BT" panose="020B0502020204020303" pitchFamily="34" charset="0"/>
            </a:endParaRPr>
          </a:p>
        </p:txBody>
      </p:sp>
      <p:pic>
        <p:nvPicPr>
          <p:cNvPr id="23" name="Picture 22">
            <a:extLst>
              <a:ext uri="{FF2B5EF4-FFF2-40B4-BE49-F238E27FC236}">
                <a16:creationId xmlns:a16="http://schemas.microsoft.com/office/drawing/2014/main" id="{53C3E785-2E65-4488-83CB-238DF2C2C058}"/>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607273" y="4496050"/>
            <a:ext cx="2594344" cy="2361950"/>
          </a:xfrm>
          <a:prstGeom prst="rect">
            <a:avLst/>
          </a:prstGeom>
        </p:spPr>
      </p:pic>
      <p:sp>
        <p:nvSpPr>
          <p:cNvPr id="30" name="Textplatzhalter 23">
            <a:extLst>
              <a:ext uri="{FF2B5EF4-FFF2-40B4-BE49-F238E27FC236}">
                <a16:creationId xmlns:a16="http://schemas.microsoft.com/office/drawing/2014/main" id="{2A40DE1F-CE74-4231-8DC5-D1FB8FDE02B1}"/>
              </a:ext>
            </a:extLst>
          </p:cNvPr>
          <p:cNvSpPr txBox="1">
            <a:spLocks/>
          </p:cNvSpPr>
          <p:nvPr/>
        </p:nvSpPr>
        <p:spPr>
          <a:xfrm>
            <a:off x="1448095" y="296303"/>
            <a:ext cx="8081322"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3600" dirty="0">
                <a:solidFill>
                  <a:srgbClr val="3B3838"/>
                </a:solidFill>
                <a:latin typeface="Futura Bk BT" panose="020B0502020204020303" pitchFamily="34" charset="0"/>
              </a:rPr>
              <a:t>We transform your </a:t>
            </a:r>
            <a:r>
              <a:rPr lang="de-DE" sz="3600" dirty="0">
                <a:solidFill>
                  <a:srgbClr val="4CB4E4"/>
                </a:solidFill>
                <a:latin typeface="Futura Bk BT" panose="020B0502020204020303" pitchFamily="34" charset="0"/>
              </a:rPr>
              <a:t>idea</a:t>
            </a:r>
            <a:r>
              <a:rPr lang="de-DE" sz="3600" dirty="0">
                <a:solidFill>
                  <a:srgbClr val="3B3838"/>
                </a:solidFill>
                <a:latin typeface="Futura Bk BT" panose="020B0502020204020303" pitchFamily="34" charset="0"/>
              </a:rPr>
              <a:t> to product</a:t>
            </a:r>
          </a:p>
        </p:txBody>
      </p:sp>
      <p:sp>
        <p:nvSpPr>
          <p:cNvPr id="2" name="Rectangle 1">
            <a:extLst>
              <a:ext uri="{FF2B5EF4-FFF2-40B4-BE49-F238E27FC236}">
                <a16:creationId xmlns:a16="http://schemas.microsoft.com/office/drawing/2014/main" id="{12357194-D79A-4CDC-8794-29B4A901D50F}"/>
              </a:ext>
            </a:extLst>
          </p:cNvPr>
          <p:cNvSpPr/>
          <p:nvPr/>
        </p:nvSpPr>
        <p:spPr>
          <a:xfrm>
            <a:off x="7765366" y="5528602"/>
            <a:ext cx="1463040" cy="255495"/>
          </a:xfrm>
          <a:prstGeom prst="rect">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6" name="Picture 5">
            <a:extLst>
              <a:ext uri="{FF2B5EF4-FFF2-40B4-BE49-F238E27FC236}">
                <a16:creationId xmlns:a16="http://schemas.microsoft.com/office/drawing/2014/main" id="{1CD4EFC1-B2D9-4EAF-801B-604E1AB7DAFE}"/>
              </a:ext>
            </a:extLst>
          </p:cNvPr>
          <p:cNvPicPr>
            <a:picLocks noChangeAspect="1"/>
          </p:cNvPicPr>
          <p:nvPr/>
        </p:nvPicPr>
        <p:blipFill>
          <a:blip r:embed="rId5"/>
          <a:stretch>
            <a:fillRect/>
          </a:stretch>
        </p:blipFill>
        <p:spPr>
          <a:xfrm>
            <a:off x="2648206" y="1030772"/>
            <a:ext cx="4648200" cy="5000625"/>
          </a:xfrm>
          <a:prstGeom prst="rect">
            <a:avLst/>
          </a:prstGeom>
        </p:spPr>
      </p:pic>
    </p:spTree>
    <p:extLst>
      <p:ext uri="{BB962C8B-B14F-4D97-AF65-F5344CB8AC3E}">
        <p14:creationId xmlns:p14="http://schemas.microsoft.com/office/powerpoint/2010/main" val="35002072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8CF9C971-5942-4291-B6EC-7CC269B35E9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635A10BD-A186-4ADE-B1A3-48016351C96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2F6AFC1A-AE2D-4DCB-97B3-A231AEB6BFC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AD32D22E-A7FA-41F6-90CF-C1896E6FCC8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4E311DE9-3EDE-4CDC-B616-05FC5B8F288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90FE63C7-5D40-4BAA-8219-C35FC153CE7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DF5632F6-E956-403D-BFC2-DB7D2F172BE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02DAA1C7-C04B-4F0A-9AE4-00965409508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3C9FE66-64B1-46DF-A91D-B768ADA11E5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Alkoxylates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74263978-AFA3-4DCA-8E5E-E4D0636CB1E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5753C715-F973-49C9-A838-C1531A2F552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16EC23A-856C-4C31-A09A-89A4E9746BE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E733BEF-3A40-4745-A805-27C99D196AD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1E767E13-8866-4F12-B531-07D1911CEFA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347D80CE-D4F0-4AE8-91A9-13FC2795316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D2D5D6E0-216C-40A9-A94F-37283E58874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30D10FCA-0000-4D95-80CB-F7920A127C9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357E9F5-E5B8-40E3-AC8C-E0E92AC33FC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72DF8AB7-B3F8-4DD5-85F2-20036927061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1A46B516-7883-4483-AD30-86E59D15952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7E77B54E-C6B8-4B0C-91BB-3D3DF9E35A6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8A584DC8-8B03-4D16-B6AA-7F620EB08C1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1D6054BE-2D83-4176-9C00-A3A2DCAD134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3DFCFC92-F358-4643-9C60-2F570C8173F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BAE9616E-6B1A-417A-929F-365D2D1DA4D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3A133234-25C0-4AFB-B844-50DDEA1B110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EC71602-EDE6-414C-93B6-5DA236E7DF0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C20695BD-AC6B-49E7-9570-A3785B31B93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DB7E6C31-C432-462E-98D2-BD2D30BC8C2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926B517E-938B-4708-A7CC-BC2820D5BB6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026FCFA1-28CB-4183-87DD-0654879E4E4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D3E7D481-A030-42F2-8F99-F37FAD25885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5EA6176E-472A-4196-8B55-9EB12874374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7BDF4FD9-5237-409F-B542-AF1D2787DF6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588F50E0-30EB-45BF-986A-3B6C7C54827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2A256D3-0934-4B37-96A1-0BE6A0A0E40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Formaldehyde Scavengers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 urea </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09F4A5FB-3B1F-4787-BA74-3936A2E9CC9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D8232823-6FF5-45C2-826C-E530A8D429F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703EB979-B8DE-427C-BE98-62BA9260942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476F500C-F264-476D-AD7C-60F60C5999D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DBBDE0E5-DEDC-46D7-B092-D64AECABF19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BA40FD6E-D6F0-4364-BC8C-BEDDFF4F8F9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A0898F08-78E9-4B14-8101-96E8E769FD8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85C03012-7616-491D-B082-3D094F820D0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BA0084B-18C5-43FB-9D84-700D90443C2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2,2'-Dichlorodiethyl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 glycol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Allylglycidylether (AGE)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Bisphenol 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N-Methylaniline (NMA)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57158335-5E89-4784-94B3-B149DC33C57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E3619205-3798-4B6E-AC5A-036191DF4E7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DDA85755-CBE3-4ACF-B87A-F00F76BBD33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7B4A6129-F591-4875-BCDA-BDAFC84BEEF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214956E7-9759-44B6-A89B-C988A6D74FA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8788741C-77EE-453C-AD1F-031210CC473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004D4777-E5FF-4E60-9117-D8834F5491E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ABBBA174-5381-4B97-AE8B-8E091C0FF74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05102F0-04A9-439B-AF44-4B74CE0BD08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91721B6E-71D1-4663-BE5D-492BE70F476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48B2FD03-770B-4A77-8116-F3079600638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945B9F16-99D3-4806-B03C-24A3E1ABAF9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F6B7FC27-00B9-4DDE-A1A0-B5F44352812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D0C2A244-F6E4-4B43-9026-117AD3F4EF3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32C66CF4-F3D2-4CDD-A883-4241EC92C54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EF4651AA-038C-4389-BB6F-EF650C88AD4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0D863975-694F-44BB-BD92-93792B173B1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9456D73-0523-431A-8082-E7358C299E9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Tanning Agents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22C0B3EE-FD7A-4A2A-BB4B-3295E3F7C14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566A46B7-CF3E-49D6-A72F-69376253AEC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C11A52E6-2DB9-4321-B37E-E45D4F6A7CB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01E6960A-5858-4FD7-BA96-DD4E59C7BAE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E07404F7-2639-47DB-BD5B-41BA06798CB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4BBB54BC-70DD-4C24-A24E-1BE5655E5FD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2E383C20-69A3-42CF-B4AE-96082F45B3A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E150667C-534A-4FFF-BEF3-F507FB9E09E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92ED858-0167-4C00-A7E9-BABB3F57709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Zirconium acetate (ZA)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C6B1B0E-13BD-464D-A6DA-8583B0AE5E5A}"/>
              </a:ext>
            </a:extLst>
          </p:cNvPr>
          <p:cNvPicPr>
            <a:picLocks noChangeAspect="1"/>
          </p:cNvPicPr>
          <p:nvPr/>
        </p:nvPicPr>
        <p:blipFill rotWithShape="1">
          <a:blip r:embed="rId2">
            <a:extLst>
              <a:ext uri="{28A0092B-C50C-407E-A947-70E740481C1C}">
                <a14:useLocalDpi xmlns:a14="http://schemas.microsoft.com/office/drawing/2010/main" val="0"/>
              </a:ext>
            </a:extLst>
          </a:blip>
          <a:srcRect t="10466" b="13145"/>
          <a:stretch/>
        </p:blipFill>
        <p:spPr>
          <a:xfrm>
            <a:off x="-5522" y="-8353"/>
            <a:ext cx="12221898" cy="700205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FLAME</a:t>
            </a:r>
            <a:r>
              <a:rPr lang="de-DE" sz="5000" dirty="0">
                <a:solidFill>
                  <a:schemeClr val="accent5">
                    <a:lumMod val="60000"/>
                    <a:lumOff val="40000"/>
                  </a:schemeClr>
                </a:solidFill>
                <a:latin typeface="Futura Bk BT" panose="020B0502020204020303" pitchFamily="34" charset="0"/>
              </a:rPr>
              <a:t> </a:t>
            </a:r>
            <a:r>
              <a:rPr lang="de-DE" sz="5000" dirty="0">
                <a:solidFill>
                  <a:schemeClr val="bg1"/>
                </a:solidFill>
                <a:latin typeface="Futura Bk BT" panose="020B0502020204020303" pitchFamily="34" charset="0"/>
              </a:rPr>
              <a:t>RETARDANTS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50" y="2063448"/>
            <a:ext cx="4231884"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432000" tIns="288000" rIns="0" bIns="0" rtlCol="0"/>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Chlorinated paraffin 70%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Cresyldiphenyl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Tributyl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Trichloropropyl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Triethyl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Triphenyl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Zinc borate</a:t>
            </a: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3" name="object 21">
            <a:hlinkClick r:id="rId4" action="ppaction://hlinksldjump"/>
            <a:extLst>
              <a:ext uri="{FF2B5EF4-FFF2-40B4-BE49-F238E27FC236}">
                <a16:creationId xmlns:a16="http://schemas.microsoft.com/office/drawing/2014/main" id="{1DF9A05E-B83A-4652-A90E-2844B1BEF6C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7E5F7858-E577-417A-992C-9BB0B6269EAA}"/>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17648098-F212-4597-833B-26B0EE8A562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788E559C-E3C9-4DD1-A831-DA642041E75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5" action="ppaction://hlinksldjump"/>
              <a:extLst>
                <a:ext uri="{FF2B5EF4-FFF2-40B4-BE49-F238E27FC236}">
                  <a16:creationId xmlns:a16="http://schemas.microsoft.com/office/drawing/2014/main" id="{2501F2C7-50A6-43E1-8174-3A641A402B84}"/>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25525594"/>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7827997-E2E7-400A-8B8F-064F67BCF044}"/>
              </a:ext>
            </a:extLst>
          </p:cNvPr>
          <p:cNvPicPr>
            <a:picLocks noChangeAspect="1"/>
          </p:cNvPicPr>
          <p:nvPr/>
        </p:nvPicPr>
        <p:blipFill rotWithShape="1">
          <a:blip r:embed="rId2">
            <a:extLst>
              <a:ext uri="{28A0092B-C50C-407E-A947-70E740481C1C}">
                <a14:useLocalDpi xmlns:a14="http://schemas.microsoft.com/office/drawing/2010/main" val="0"/>
              </a:ext>
            </a:extLst>
          </a:blip>
          <a:srcRect t="10466" b="13145"/>
          <a:stretch/>
        </p:blipFill>
        <p:spPr>
          <a:xfrm>
            <a:off x="-5522" y="-8353"/>
            <a:ext cx="12221898" cy="700205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FLAME</a:t>
            </a:r>
            <a:r>
              <a:rPr lang="de-DE" sz="5000" dirty="0">
                <a:solidFill>
                  <a:schemeClr val="accent5">
                    <a:lumMod val="60000"/>
                    <a:lumOff val="40000"/>
                  </a:schemeClr>
                </a:solidFill>
                <a:latin typeface="Futura Bk BT" panose="020B0502020204020303" pitchFamily="34" charset="0"/>
              </a:rPr>
              <a:t> </a:t>
            </a:r>
            <a:r>
              <a:rPr lang="de-DE" sz="5000" dirty="0">
                <a:solidFill>
                  <a:schemeClr val="bg1"/>
                </a:solidFill>
                <a:latin typeface="Futura Bk BT" panose="020B0502020204020303" pitchFamily="34" charset="0"/>
              </a:rPr>
              <a:t>RETARDANTS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50" y="2063448"/>
            <a:ext cx="4231884"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432000" tIns="288000" rIns="0" bIns="0" rtlCol="0"/>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APP PHASE I</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APP PHASE II</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 	Normal grade</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 	Modified grades: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Melamine, Silane, Epoxy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Resin, Melamine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Formaldehyde Resin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Water-soluble APP</a:t>
            </a: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nvGraphicFramePr>
        <p:xfrm>
          <a:off x="6054334" y="2061429"/>
          <a:ext cx="4633580" cy="4354195"/>
        </p:xfrm>
        <a:graphic>
          <a:graphicData uri="http://schemas.openxmlformats.org/drawingml/2006/table">
            <a:tbl>
              <a:tblPr firstRow="1" bandRow="1">
                <a:tableStyleId>{5C22544A-7EE6-4342-B048-85BDC9FD1C3A}</a:tableStyleId>
              </a:tblPr>
              <a:tblGrid>
                <a:gridCol w="3862664">
                  <a:extLst>
                    <a:ext uri="{9D8B030D-6E8A-4147-A177-3AD203B41FA5}">
                      <a16:colId xmlns:a16="http://schemas.microsoft.com/office/drawing/2014/main" val="27093299"/>
                    </a:ext>
                  </a:extLst>
                </a:gridCol>
                <a:gridCol w="770916">
                  <a:extLst>
                    <a:ext uri="{9D8B030D-6E8A-4147-A177-3AD203B41FA5}">
                      <a16:colId xmlns:a16="http://schemas.microsoft.com/office/drawing/2014/main" val="2547902174"/>
                    </a:ext>
                  </a:extLst>
                </a:gridCol>
              </a:tblGrid>
              <a:tr h="536694">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Multiple Applications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17501">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Agrochemical</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Paints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Phenolic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Plastics </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PU-foams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Textile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Wood</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spcBef>
                          <a:spcPts val="380"/>
                        </a:spcBef>
                        <a:buClr>
                          <a:srgbClr val="FFFFFF"/>
                        </a:buClr>
                        <a:buFontTx/>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E31CCF36-0EEF-4970-8ADC-915C8DEE9694}"/>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F6B13741-C0C4-4783-9347-B355B6C6257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48BB3480-F6C4-444D-B7F6-C2AF23742A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08933A4D-4CFB-481E-A0FA-CFF331AFFB9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A5DD213C-BBB3-4185-ACE8-F29B7FECC65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325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382AB3E-D7C2-4A13-A79C-74CE09B9770C}"/>
              </a:ext>
            </a:extLst>
          </p:cNvPr>
          <p:cNvPicPr>
            <a:picLocks noChangeAspect="1"/>
          </p:cNvPicPr>
          <p:nvPr/>
        </p:nvPicPr>
        <p:blipFill rotWithShape="1">
          <a:blip r:embed="rId2">
            <a:extLst>
              <a:ext uri="{28A0092B-C50C-407E-A947-70E740481C1C}">
                <a14:useLocalDpi xmlns:a14="http://schemas.microsoft.com/office/drawing/2010/main" val="0"/>
              </a:ext>
            </a:extLst>
          </a:blip>
          <a:srcRect l="15508"/>
          <a:stretch/>
        </p:blipFill>
        <p:spPr>
          <a:xfrm>
            <a:off x="0" y="0"/>
            <a:ext cx="8698015" cy="6821326"/>
          </a:xfrm>
          <a:prstGeom prst="rect">
            <a:avLst/>
          </a:prstGeom>
        </p:spPr>
      </p:pic>
      <p:pic>
        <p:nvPicPr>
          <p:cNvPr id="3" name="Picture 2">
            <a:extLst>
              <a:ext uri="{FF2B5EF4-FFF2-40B4-BE49-F238E27FC236}">
                <a16:creationId xmlns:a16="http://schemas.microsoft.com/office/drawing/2014/main" id="{2A5B7552-C0A7-4C76-ABC6-93E848B69998}"/>
              </a:ext>
            </a:extLst>
          </p:cNvPr>
          <p:cNvPicPr>
            <a:picLocks noChangeAspect="1"/>
          </p:cNvPicPr>
          <p:nvPr/>
        </p:nvPicPr>
        <p:blipFill rotWithShape="1">
          <a:blip r:embed="rId3">
            <a:extLst>
              <a:ext uri="{28A0092B-C50C-407E-A947-70E740481C1C}">
                <a14:useLocalDpi xmlns:a14="http://schemas.microsoft.com/office/drawing/2010/main" val="0"/>
              </a:ext>
            </a:extLst>
          </a:blip>
          <a:srcRect l="21781"/>
          <a:stretch/>
        </p:blipFill>
        <p:spPr>
          <a:xfrm>
            <a:off x="2655518" y="0"/>
            <a:ext cx="9536482" cy="6858000"/>
          </a:xfrm>
          <a:prstGeom prst="rect">
            <a:avLst/>
          </a:prstGeom>
        </p:spPr>
      </p:pic>
      <p:sp>
        <p:nvSpPr>
          <p:cNvPr id="12" name="Rectangle: Rounded Corners 11">
            <a:hlinkClick r:id="rId4" action="ppaction://hlinksldjump"/>
            <a:extLst>
              <a:ext uri="{FF2B5EF4-FFF2-40B4-BE49-F238E27FC236}">
                <a16:creationId xmlns:a16="http://schemas.microsoft.com/office/drawing/2014/main" id="{61077D44-3286-4611-B027-AEEF1EEEBE03}"/>
              </a:ext>
            </a:extLst>
          </p:cNvPr>
          <p:cNvSpPr/>
          <p:nvPr/>
        </p:nvSpPr>
        <p:spPr>
          <a:xfrm>
            <a:off x="3667069" y="102487"/>
            <a:ext cx="3816000" cy="310443"/>
          </a:xfrm>
          <a:prstGeom prst="roundRect">
            <a:avLst/>
          </a:prstGeom>
          <a:solidFill>
            <a:srgbClr val="11426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sz="1600" dirty="0">
                <a:solidFill>
                  <a:schemeClr val="bg1"/>
                </a:solidFill>
                <a:latin typeface="Futura Bk BT" panose="020B0502020204020303" pitchFamily="34" charset="0"/>
              </a:rPr>
              <a:t>  Cosmetic &amp; Personal Care</a:t>
            </a:r>
            <a:endParaRPr lang="en-IN" sz="1600" dirty="0">
              <a:solidFill>
                <a:schemeClr val="bg1"/>
              </a:solidFill>
              <a:latin typeface="Futura Bk BT" panose="020B0502020204020303" pitchFamily="34" charset="0"/>
            </a:endParaRPr>
          </a:p>
        </p:txBody>
      </p:sp>
      <p:sp>
        <p:nvSpPr>
          <p:cNvPr id="13" name="Rectangle: Rounded Corners 12">
            <a:hlinkClick r:id="rId5" action="ppaction://hlinksldjump"/>
            <a:extLst>
              <a:ext uri="{FF2B5EF4-FFF2-40B4-BE49-F238E27FC236}">
                <a16:creationId xmlns:a16="http://schemas.microsoft.com/office/drawing/2014/main" id="{66DCE31E-E7B6-4D32-8B01-53A8F08976F6}"/>
              </a:ext>
            </a:extLst>
          </p:cNvPr>
          <p:cNvSpPr/>
          <p:nvPr/>
        </p:nvSpPr>
        <p:spPr>
          <a:xfrm>
            <a:off x="3948863" y="446990"/>
            <a:ext cx="3816000" cy="309031"/>
          </a:xfrm>
          <a:prstGeom prst="roundRect">
            <a:avLst/>
          </a:prstGeom>
          <a:solidFill>
            <a:srgbClr val="164C7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  Household &amp; Industrial Care</a:t>
            </a:r>
            <a:endParaRPr lang="en-IN" sz="1600" dirty="0">
              <a:latin typeface="Futura Bk BT" panose="020B0502020204020303" pitchFamily="34" charset="0"/>
            </a:endParaRPr>
          </a:p>
        </p:txBody>
      </p:sp>
      <p:sp>
        <p:nvSpPr>
          <p:cNvPr id="14" name="Rectangle: Rounded Corners 13">
            <a:hlinkClick r:id="rId6" action="ppaction://hlinksldjump"/>
            <a:extLst>
              <a:ext uri="{FF2B5EF4-FFF2-40B4-BE49-F238E27FC236}">
                <a16:creationId xmlns:a16="http://schemas.microsoft.com/office/drawing/2014/main" id="{79BFA4E3-9A29-4500-B394-F7F96EF31B0E}"/>
              </a:ext>
            </a:extLst>
          </p:cNvPr>
          <p:cNvSpPr/>
          <p:nvPr/>
        </p:nvSpPr>
        <p:spPr>
          <a:xfrm>
            <a:off x="4188000" y="796368"/>
            <a:ext cx="3816000" cy="310444"/>
          </a:xfrm>
          <a:prstGeom prst="roundRect">
            <a:avLst/>
          </a:prstGeom>
          <a:solidFill>
            <a:srgbClr val="1C5782"/>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 Lubricants &amp; Metal Working</a:t>
            </a:r>
            <a:endParaRPr lang="en-IN" sz="1600" dirty="0">
              <a:latin typeface="Futura Bk BT" panose="020B0502020204020303" pitchFamily="34" charset="0"/>
            </a:endParaRPr>
          </a:p>
        </p:txBody>
      </p:sp>
      <p:sp>
        <p:nvSpPr>
          <p:cNvPr id="15" name="Rectangle: Rounded Corners 14">
            <a:hlinkClick r:id="rId7" action="ppaction://hlinksldjump"/>
            <a:extLst>
              <a:ext uri="{FF2B5EF4-FFF2-40B4-BE49-F238E27FC236}">
                <a16:creationId xmlns:a16="http://schemas.microsoft.com/office/drawing/2014/main" id="{AF859742-A5FA-43A9-9093-CABDB605321F}"/>
              </a:ext>
            </a:extLst>
          </p:cNvPr>
          <p:cNvSpPr/>
          <p:nvPr/>
        </p:nvSpPr>
        <p:spPr>
          <a:xfrm>
            <a:off x="4349007" y="1146402"/>
            <a:ext cx="3816000" cy="288703"/>
          </a:xfrm>
          <a:prstGeom prst="roundRect">
            <a:avLst/>
          </a:prstGeom>
          <a:solidFill>
            <a:srgbClr val="22638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Coatings Adhesives Sealants</a:t>
            </a:r>
            <a:endParaRPr lang="en-IN" sz="1600" dirty="0">
              <a:latin typeface="Futura Bk BT" panose="020B0502020204020303" pitchFamily="34" charset="0"/>
            </a:endParaRPr>
          </a:p>
        </p:txBody>
      </p:sp>
      <p:sp>
        <p:nvSpPr>
          <p:cNvPr id="16" name="Rectangle: Rounded Corners 15">
            <a:hlinkClick r:id="rId8" action="ppaction://hlinksldjump"/>
            <a:extLst>
              <a:ext uri="{FF2B5EF4-FFF2-40B4-BE49-F238E27FC236}">
                <a16:creationId xmlns:a16="http://schemas.microsoft.com/office/drawing/2014/main" id="{A6AC783E-1168-4C0D-8FB9-BED1384920A0}"/>
              </a:ext>
            </a:extLst>
          </p:cNvPr>
          <p:cNvSpPr/>
          <p:nvPr/>
        </p:nvSpPr>
        <p:spPr>
          <a:xfrm>
            <a:off x="4379708" y="1466943"/>
            <a:ext cx="3852001" cy="279316"/>
          </a:xfrm>
          <a:prstGeom prst="roundRect">
            <a:avLst/>
          </a:prstGeom>
          <a:solidFill>
            <a:srgbClr val="276D9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Paper</a:t>
            </a:r>
            <a:endParaRPr lang="en-IN" sz="1600" dirty="0">
              <a:latin typeface="Futura Bk BT" panose="020B0502020204020303"/>
            </a:endParaRPr>
          </a:p>
        </p:txBody>
      </p:sp>
      <p:sp>
        <p:nvSpPr>
          <p:cNvPr id="32" name="Rectangle: Rounded Corners 31">
            <a:hlinkClick r:id="rId25" action="ppaction://hlinksldjump"/>
            <a:extLst>
              <a:ext uri="{FF2B5EF4-FFF2-40B4-BE49-F238E27FC236}">
                <a16:creationId xmlns:a16="http://schemas.microsoft.com/office/drawing/2014/main" id="{4AFFEB39-F0B1-4D0B-993E-A90201B868F8}"/>
              </a:ext>
            </a:extLst>
          </p:cNvPr>
          <p:cNvSpPr/>
          <p:nvPr/>
        </p:nvSpPr>
        <p:spPr>
          <a:xfrm>
            <a:off x="4526263" y="1790019"/>
            <a:ext cx="3852001" cy="279316"/>
          </a:xfrm>
          <a:prstGeom prst="roundRect">
            <a:avLst/>
          </a:prstGeom>
          <a:solidFill>
            <a:srgbClr val="276D9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Plastics</a:t>
            </a:r>
            <a:endParaRPr lang="en-IN" sz="1600" dirty="0">
              <a:latin typeface="Futura Bk BT" panose="020B0502020204020303"/>
            </a:endParaRPr>
          </a:p>
        </p:txBody>
      </p:sp>
      <p:sp>
        <p:nvSpPr>
          <p:cNvPr id="17" name="Rectangle: Rounded Corners 16">
            <a:hlinkClick r:id="rId9" action="ppaction://hlinksldjump"/>
            <a:extLst>
              <a:ext uri="{FF2B5EF4-FFF2-40B4-BE49-F238E27FC236}">
                <a16:creationId xmlns:a16="http://schemas.microsoft.com/office/drawing/2014/main" id="{DB0F6ABC-3D99-4D54-9A12-A6C786E640AA}"/>
              </a:ext>
            </a:extLst>
          </p:cNvPr>
          <p:cNvSpPr/>
          <p:nvPr/>
        </p:nvSpPr>
        <p:spPr>
          <a:xfrm>
            <a:off x="4570575" y="2107940"/>
            <a:ext cx="3884132" cy="336886"/>
          </a:xfrm>
          <a:prstGeom prst="roundRect">
            <a:avLst/>
          </a:prstGeom>
          <a:solidFill>
            <a:srgbClr val="2E79A6"/>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Water Treatment</a:t>
            </a:r>
            <a:endParaRPr lang="en-IN" sz="1600" dirty="0">
              <a:latin typeface="Futura Bk BT" panose="020B0502020204020303"/>
            </a:endParaRPr>
          </a:p>
        </p:txBody>
      </p:sp>
      <p:sp>
        <p:nvSpPr>
          <p:cNvPr id="19" name="Rectangle: Rounded Corners 18">
            <a:hlinkClick r:id="rId10" action="ppaction://hlinksldjump"/>
            <a:extLst>
              <a:ext uri="{FF2B5EF4-FFF2-40B4-BE49-F238E27FC236}">
                <a16:creationId xmlns:a16="http://schemas.microsoft.com/office/drawing/2014/main" id="{966FBCF9-D57E-4847-B3B9-07C2F98B162E}"/>
              </a:ext>
            </a:extLst>
          </p:cNvPr>
          <p:cNvSpPr/>
          <p:nvPr/>
        </p:nvSpPr>
        <p:spPr>
          <a:xfrm>
            <a:off x="4663620" y="2488275"/>
            <a:ext cx="3888812" cy="314938"/>
          </a:xfrm>
          <a:prstGeom prst="roundRect">
            <a:avLst/>
          </a:prstGeom>
          <a:solidFill>
            <a:srgbClr val="3383B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Construction </a:t>
            </a:r>
            <a:endParaRPr lang="en-IN" sz="1600" dirty="0">
              <a:latin typeface="Futura Bk BT" panose="020B0502020204020303"/>
            </a:endParaRPr>
          </a:p>
        </p:txBody>
      </p:sp>
      <p:sp>
        <p:nvSpPr>
          <p:cNvPr id="21" name="Rectangle: Rounded Corners 20">
            <a:hlinkClick r:id="rId11" action="ppaction://hlinksldjump"/>
            <a:extLst>
              <a:ext uri="{FF2B5EF4-FFF2-40B4-BE49-F238E27FC236}">
                <a16:creationId xmlns:a16="http://schemas.microsoft.com/office/drawing/2014/main" id="{E88DC456-7842-4FBD-9DDB-5A77C0C7B5D5}"/>
              </a:ext>
            </a:extLst>
          </p:cNvPr>
          <p:cNvSpPr/>
          <p:nvPr/>
        </p:nvSpPr>
        <p:spPr>
          <a:xfrm>
            <a:off x="4847307" y="2856873"/>
            <a:ext cx="3813002" cy="330182"/>
          </a:xfrm>
          <a:prstGeom prst="roundRect">
            <a:avLst/>
          </a:prstGeom>
          <a:solidFill>
            <a:srgbClr val="398EB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sz="1600" dirty="0">
                <a:latin typeface="Futura Bk BT" panose="020B0502020204020303"/>
              </a:rPr>
              <a:t>Flavor &amp; Fragrances</a:t>
            </a:r>
            <a:endParaRPr lang="en-IN" sz="1600" dirty="0">
              <a:latin typeface="Futura Bk BT" panose="020B0502020204020303"/>
            </a:endParaRPr>
          </a:p>
        </p:txBody>
      </p:sp>
      <p:sp>
        <p:nvSpPr>
          <p:cNvPr id="22" name="Rectangle: Rounded Corners 21">
            <a:hlinkClick r:id="rId12" action="ppaction://hlinksldjump"/>
            <a:extLst>
              <a:ext uri="{FF2B5EF4-FFF2-40B4-BE49-F238E27FC236}">
                <a16:creationId xmlns:a16="http://schemas.microsoft.com/office/drawing/2014/main" id="{B511E92B-4A12-4B1D-AF31-3C41F2848081}"/>
              </a:ext>
            </a:extLst>
          </p:cNvPr>
          <p:cNvSpPr/>
          <p:nvPr/>
        </p:nvSpPr>
        <p:spPr>
          <a:xfrm>
            <a:off x="4846371" y="3221805"/>
            <a:ext cx="3865522" cy="332399"/>
          </a:xfrm>
          <a:prstGeom prst="roundRect">
            <a:avLst/>
          </a:prstGeom>
          <a:solidFill>
            <a:srgbClr val="3D96C4"/>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sz="1600" dirty="0">
                <a:latin typeface="Futura Bk BT" panose="020B0502020204020303"/>
              </a:rPr>
              <a:t>Agriculture</a:t>
            </a:r>
            <a:endParaRPr lang="en-IN" sz="1600" dirty="0">
              <a:latin typeface="Futura Bk BT" panose="020B0502020204020303"/>
            </a:endParaRPr>
          </a:p>
        </p:txBody>
      </p:sp>
      <p:sp>
        <p:nvSpPr>
          <p:cNvPr id="23" name="Rectangle: Rounded Corners 22">
            <a:hlinkClick r:id="rId13" action="ppaction://hlinksldjump"/>
            <a:extLst>
              <a:ext uri="{FF2B5EF4-FFF2-40B4-BE49-F238E27FC236}">
                <a16:creationId xmlns:a16="http://schemas.microsoft.com/office/drawing/2014/main" id="{8FB6FD3B-CBE8-47F5-A0C4-4E9D11D225DF}"/>
              </a:ext>
            </a:extLst>
          </p:cNvPr>
          <p:cNvSpPr/>
          <p:nvPr/>
        </p:nvSpPr>
        <p:spPr>
          <a:xfrm>
            <a:off x="4907543" y="3607864"/>
            <a:ext cx="3818228" cy="325693"/>
          </a:xfrm>
          <a:prstGeom prst="roundRect">
            <a:avLst/>
          </a:prstGeom>
          <a:solidFill>
            <a:srgbClr val="409DCB"/>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sz="1600" dirty="0">
                <a:latin typeface="Futura Bk BT" panose="020B0502020204020303"/>
              </a:rPr>
              <a:t>Pharma</a:t>
            </a:r>
            <a:endParaRPr lang="en-IN" sz="1600" dirty="0">
              <a:latin typeface="Futura Bk BT" panose="020B0502020204020303"/>
            </a:endParaRPr>
          </a:p>
        </p:txBody>
      </p:sp>
      <p:sp>
        <p:nvSpPr>
          <p:cNvPr id="24" name="Rectangle: Rounded Corners 23">
            <a:hlinkClick r:id="rId14" action="ppaction://hlinksldjump"/>
            <a:extLst>
              <a:ext uri="{FF2B5EF4-FFF2-40B4-BE49-F238E27FC236}">
                <a16:creationId xmlns:a16="http://schemas.microsoft.com/office/drawing/2014/main" id="{C07FE589-605A-4834-9B80-7DC3C02FA887}"/>
              </a:ext>
            </a:extLst>
          </p:cNvPr>
          <p:cNvSpPr/>
          <p:nvPr/>
        </p:nvSpPr>
        <p:spPr>
          <a:xfrm>
            <a:off x="4989520" y="3978645"/>
            <a:ext cx="3698718" cy="271710"/>
          </a:xfrm>
          <a:prstGeom prst="roundRect">
            <a:avLst/>
          </a:prstGeom>
          <a:solidFill>
            <a:srgbClr val="43A2D1"/>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marL="85725"/>
            <a:r>
              <a:rPr lang="en-US" sz="1600" dirty="0">
                <a:latin typeface="Futura Bk BT" panose="020B0502020204020303"/>
              </a:rPr>
              <a:t>Metal Surface treatment</a:t>
            </a:r>
            <a:endParaRPr lang="en-IN" sz="1600" dirty="0">
              <a:latin typeface="Futura Bk BT" panose="020B0502020204020303"/>
            </a:endParaRPr>
          </a:p>
        </p:txBody>
      </p:sp>
      <p:sp>
        <p:nvSpPr>
          <p:cNvPr id="25" name="Rectangle: Rounded Corners 24">
            <a:hlinkClick r:id="rId15" action="ppaction://hlinksldjump"/>
            <a:extLst>
              <a:ext uri="{FF2B5EF4-FFF2-40B4-BE49-F238E27FC236}">
                <a16:creationId xmlns:a16="http://schemas.microsoft.com/office/drawing/2014/main" id="{238939B7-8A90-4E7A-AF75-B2C7B6726EEF}"/>
              </a:ext>
            </a:extLst>
          </p:cNvPr>
          <p:cNvSpPr/>
          <p:nvPr/>
        </p:nvSpPr>
        <p:spPr>
          <a:xfrm>
            <a:off x="4989520" y="4295238"/>
            <a:ext cx="3599999" cy="343724"/>
          </a:xfrm>
          <a:prstGeom prst="roundRect">
            <a:avLst/>
          </a:prstGeom>
          <a:solidFill>
            <a:srgbClr val="48A9D9"/>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Resins</a:t>
            </a:r>
          </a:p>
        </p:txBody>
      </p:sp>
      <p:sp>
        <p:nvSpPr>
          <p:cNvPr id="20" name="Rectangle: Rounded Corners 19">
            <a:hlinkClick r:id="rId16" action="ppaction://hlinksldjump"/>
            <a:extLst>
              <a:ext uri="{FF2B5EF4-FFF2-40B4-BE49-F238E27FC236}">
                <a16:creationId xmlns:a16="http://schemas.microsoft.com/office/drawing/2014/main" id="{B5DB5E86-44ED-4DB2-B09B-AECBF10CD3D5}"/>
              </a:ext>
            </a:extLst>
          </p:cNvPr>
          <p:cNvSpPr/>
          <p:nvPr/>
        </p:nvSpPr>
        <p:spPr>
          <a:xfrm>
            <a:off x="4888698" y="4692622"/>
            <a:ext cx="3599999" cy="292954"/>
          </a:xfrm>
          <a:prstGeom prst="roundRect">
            <a:avLst/>
          </a:prstGeom>
          <a:solidFill>
            <a:srgbClr val="48ACDB"/>
          </a:solidFill>
          <a:ln>
            <a:noFill/>
          </a:ln>
        </p:spPr>
        <p:style>
          <a:lnRef idx="2">
            <a:schemeClr val="accent1">
              <a:shade val="50000"/>
            </a:schemeClr>
          </a:lnRef>
          <a:fillRef idx="1">
            <a:schemeClr val="accent1"/>
          </a:fillRef>
          <a:effectRef idx="0">
            <a:schemeClr val="accent1"/>
          </a:effectRef>
          <a:fontRef idx="minor">
            <a:schemeClr val="lt1"/>
          </a:fontRef>
        </p:style>
        <p:txBody>
          <a:bodyPr lIns="576000" rtlCol="0" anchor="ctr"/>
          <a:lstStyle/>
          <a:p>
            <a:r>
              <a:rPr lang="en-IN" sz="1600" dirty="0">
                <a:latin typeface="Futura Bk BT" panose="020B0502020204020303"/>
              </a:rPr>
              <a:t>Textile &amp; Leather</a:t>
            </a:r>
          </a:p>
        </p:txBody>
      </p:sp>
      <p:sp>
        <p:nvSpPr>
          <p:cNvPr id="26" name="Rectangle: Rounded Corners 25">
            <a:hlinkClick r:id="rId17" action="ppaction://hlinksldjump"/>
            <a:extLst>
              <a:ext uri="{FF2B5EF4-FFF2-40B4-BE49-F238E27FC236}">
                <a16:creationId xmlns:a16="http://schemas.microsoft.com/office/drawing/2014/main" id="{02A57175-18C1-4D12-BBC8-775489C9C32D}"/>
              </a:ext>
            </a:extLst>
          </p:cNvPr>
          <p:cNvSpPr/>
          <p:nvPr/>
        </p:nvSpPr>
        <p:spPr>
          <a:xfrm>
            <a:off x="4791733" y="5033299"/>
            <a:ext cx="3558073" cy="319978"/>
          </a:xfrm>
          <a:prstGeom prst="roundRect">
            <a:avLst/>
          </a:prstGeom>
          <a:solidFill>
            <a:srgbClr val="4BB1E1"/>
          </a:solidFill>
          <a:ln>
            <a:noFill/>
          </a:ln>
        </p:spPr>
        <p:style>
          <a:lnRef idx="2">
            <a:schemeClr val="accent1">
              <a:shade val="50000"/>
            </a:schemeClr>
          </a:lnRef>
          <a:fillRef idx="1">
            <a:schemeClr val="accent1"/>
          </a:fillRef>
          <a:effectRef idx="0">
            <a:schemeClr val="accent1"/>
          </a:effectRef>
          <a:fontRef idx="minor">
            <a:schemeClr val="lt1"/>
          </a:fontRef>
        </p:style>
        <p:txBody>
          <a:bodyPr lIns="648000" rtlCol="0" anchor="ctr"/>
          <a:lstStyle/>
          <a:p>
            <a:r>
              <a:rPr lang="en-IN" sz="1600" dirty="0">
                <a:latin typeface="Futura Bk BT" panose="020B0502020204020303"/>
              </a:rPr>
              <a:t>Flame retardants</a:t>
            </a:r>
          </a:p>
        </p:txBody>
      </p:sp>
      <p:sp>
        <p:nvSpPr>
          <p:cNvPr id="28" name="Rectangle: Rounded Corners 27">
            <a:hlinkClick r:id="rId18" action="ppaction://hlinksldjump"/>
            <a:extLst>
              <a:ext uri="{FF2B5EF4-FFF2-40B4-BE49-F238E27FC236}">
                <a16:creationId xmlns:a16="http://schemas.microsoft.com/office/drawing/2014/main" id="{099E6166-9A7E-49B0-9EE3-AFCA6261FD43}"/>
              </a:ext>
            </a:extLst>
          </p:cNvPr>
          <p:cNvSpPr/>
          <p:nvPr/>
        </p:nvSpPr>
        <p:spPr>
          <a:xfrm>
            <a:off x="4915634" y="5404882"/>
            <a:ext cx="3329888" cy="287222"/>
          </a:xfrm>
          <a:prstGeom prst="roundRect">
            <a:avLst/>
          </a:prstGeom>
          <a:solidFill>
            <a:srgbClr val="4CB4E4"/>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Biocides &amp; Preservatives</a:t>
            </a:r>
          </a:p>
        </p:txBody>
      </p:sp>
      <p:sp>
        <p:nvSpPr>
          <p:cNvPr id="29" name="Rectangle: Rounded Corners 28">
            <a:hlinkClick r:id="rId19" action="ppaction://hlinksldjump"/>
            <a:extLst>
              <a:ext uri="{FF2B5EF4-FFF2-40B4-BE49-F238E27FC236}">
                <a16:creationId xmlns:a16="http://schemas.microsoft.com/office/drawing/2014/main" id="{CB22D1A7-8974-4FE6-9182-93ED204AE374}"/>
              </a:ext>
            </a:extLst>
          </p:cNvPr>
          <p:cNvSpPr/>
          <p:nvPr/>
        </p:nvSpPr>
        <p:spPr>
          <a:xfrm>
            <a:off x="4788814" y="5735170"/>
            <a:ext cx="3347140" cy="286146"/>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IN" sz="1600" dirty="0">
                <a:latin typeface="Futura Bk BT" panose="020B0502020204020303"/>
              </a:rPr>
              <a:t> H - Quest </a:t>
            </a:r>
          </a:p>
        </p:txBody>
      </p:sp>
      <p:sp>
        <p:nvSpPr>
          <p:cNvPr id="30" name="Rectangle: Rounded Corners 29">
            <a:hlinkClick r:id="rId20" action="ppaction://hlinksldjump"/>
            <a:extLst>
              <a:ext uri="{FF2B5EF4-FFF2-40B4-BE49-F238E27FC236}">
                <a16:creationId xmlns:a16="http://schemas.microsoft.com/office/drawing/2014/main" id="{FAE160F1-626F-4B27-B1B1-BF83B2485A83}"/>
              </a:ext>
            </a:extLst>
          </p:cNvPr>
          <p:cNvSpPr/>
          <p:nvPr/>
        </p:nvSpPr>
        <p:spPr>
          <a:xfrm>
            <a:off x="4727200" y="6070852"/>
            <a:ext cx="3229343" cy="294875"/>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  Organic  Titanates</a:t>
            </a:r>
          </a:p>
        </p:txBody>
      </p:sp>
      <p:sp>
        <p:nvSpPr>
          <p:cNvPr id="31" name="Rectangle: Rounded Corners 30">
            <a:hlinkClick r:id="rId21" action="ppaction://hlinksldjump"/>
            <a:extLst>
              <a:ext uri="{FF2B5EF4-FFF2-40B4-BE49-F238E27FC236}">
                <a16:creationId xmlns:a16="http://schemas.microsoft.com/office/drawing/2014/main" id="{CE1E60E0-ADE3-403E-B16A-3B94C6893981}"/>
              </a:ext>
            </a:extLst>
          </p:cNvPr>
          <p:cNvSpPr/>
          <p:nvPr/>
        </p:nvSpPr>
        <p:spPr>
          <a:xfrm>
            <a:off x="4612462" y="6413054"/>
            <a:ext cx="3205086" cy="333305"/>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  Vinyl ethers</a:t>
            </a:r>
          </a:p>
        </p:txBody>
      </p:sp>
      <p:pic>
        <p:nvPicPr>
          <p:cNvPr id="11" name="Picture 10">
            <a:extLst>
              <a:ext uri="{FF2B5EF4-FFF2-40B4-BE49-F238E27FC236}">
                <a16:creationId xmlns:a16="http://schemas.microsoft.com/office/drawing/2014/main" id="{1FF2F7BA-3BA0-4C1D-805A-2F2A85EF5083}"/>
              </a:ext>
            </a:extLst>
          </p:cNvPr>
          <p:cNvPicPr>
            <a:picLocks noChangeAspect="1"/>
          </p:cNvPicPr>
          <p:nvPr/>
        </p:nvPicPr>
        <p:blipFill rotWithShape="1">
          <a:blip r:embed="rId22">
            <a:extLst>
              <a:ext uri="{28A0092B-C50C-407E-A947-70E740481C1C}">
                <a14:useLocalDpi xmlns:a14="http://schemas.microsoft.com/office/drawing/2010/main" val="0"/>
              </a:ext>
            </a:extLst>
          </a:blip>
          <a:srcRect l="21781" r="57003"/>
          <a:stretch/>
        </p:blipFill>
        <p:spPr>
          <a:xfrm>
            <a:off x="2655517" y="0"/>
            <a:ext cx="2586692" cy="6858000"/>
          </a:xfrm>
          <a:prstGeom prst="rect">
            <a:avLst/>
          </a:prstGeom>
          <a:effectLst>
            <a:outerShdw blurRad="203200" dist="38100" algn="l" rotWithShape="0">
              <a:prstClr val="black">
                <a:alpha val="76000"/>
              </a:prstClr>
            </a:outerShdw>
          </a:effectLst>
        </p:spPr>
      </p:pic>
      <p:pic>
        <p:nvPicPr>
          <p:cNvPr id="10" name="Picture 9">
            <a:extLst>
              <a:ext uri="{FF2B5EF4-FFF2-40B4-BE49-F238E27FC236}">
                <a16:creationId xmlns:a16="http://schemas.microsoft.com/office/drawing/2014/main" id="{14CC63E9-6E7E-4F25-9D2E-05AF80FA8406}"/>
              </a:ext>
            </a:extLst>
          </p:cNvPr>
          <p:cNvPicPr>
            <a:picLocks noChangeAspect="1"/>
          </p:cNvPicPr>
          <p:nvPr/>
        </p:nvPicPr>
        <p:blipFill rotWithShape="1">
          <a:blip r:embed="rId23">
            <a:extLst>
              <a:ext uri="{28A0092B-C50C-407E-A947-70E740481C1C}">
                <a14:useLocalDpi xmlns:a14="http://schemas.microsoft.com/office/drawing/2010/main" val="0"/>
              </a:ext>
            </a:extLst>
          </a:blip>
          <a:srcRect r="36511"/>
          <a:stretch/>
        </p:blipFill>
        <p:spPr>
          <a:xfrm>
            <a:off x="3242016" y="4532724"/>
            <a:ext cx="2594344" cy="2361950"/>
          </a:xfrm>
          <a:prstGeom prst="rect">
            <a:avLst/>
          </a:prstGeom>
        </p:spPr>
      </p:pic>
      <p:grpSp>
        <p:nvGrpSpPr>
          <p:cNvPr id="33" name="Group 32">
            <a:extLst>
              <a:ext uri="{FF2B5EF4-FFF2-40B4-BE49-F238E27FC236}">
                <a16:creationId xmlns:a16="http://schemas.microsoft.com/office/drawing/2014/main" id="{9CD82AF5-73E3-490C-90E3-5641E9FE08C8}"/>
              </a:ext>
            </a:extLst>
          </p:cNvPr>
          <p:cNvGrpSpPr/>
          <p:nvPr/>
        </p:nvGrpSpPr>
        <p:grpSpPr>
          <a:xfrm>
            <a:off x="10938875" y="8449"/>
            <a:ext cx="735773" cy="613836"/>
            <a:chOff x="11070223" y="-8046"/>
            <a:chExt cx="735773" cy="613836"/>
          </a:xfrm>
        </p:grpSpPr>
        <p:sp>
          <p:nvSpPr>
            <p:cNvPr id="34" name="object 14">
              <a:extLst>
                <a:ext uri="{FF2B5EF4-FFF2-40B4-BE49-F238E27FC236}">
                  <a16:creationId xmlns:a16="http://schemas.microsoft.com/office/drawing/2014/main" id="{69D82DFF-B6BF-474E-B0CB-3ED6AFC1F9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35" name="object 15">
              <a:extLst>
                <a:ext uri="{FF2B5EF4-FFF2-40B4-BE49-F238E27FC236}">
                  <a16:creationId xmlns:a16="http://schemas.microsoft.com/office/drawing/2014/main" id="{96217441-3F97-4858-9F45-F7E4D8216BF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36" name="object 21">
              <a:hlinkClick r:id="rId24" action="ppaction://hlinksldjump"/>
              <a:extLst>
                <a:ext uri="{FF2B5EF4-FFF2-40B4-BE49-F238E27FC236}">
                  <a16:creationId xmlns:a16="http://schemas.microsoft.com/office/drawing/2014/main" id="{DACD09C6-39B6-4CA4-AE78-EEEF676FB2DA}"/>
                </a:ext>
              </a:extLst>
            </p:cNvPr>
            <p:cNvSpPr/>
            <p:nvPr/>
          </p:nvSpPr>
          <p:spPr>
            <a:xfrm>
              <a:off x="11070223" y="-8046"/>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dirty="0"/>
            </a:p>
          </p:txBody>
        </p:sp>
      </p:grpSp>
    </p:spTree>
    <p:extLst>
      <p:ext uri="{BB962C8B-B14F-4D97-AF65-F5344CB8AC3E}">
        <p14:creationId xmlns:p14="http://schemas.microsoft.com/office/powerpoint/2010/main" val="80736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A75354D-1B67-ACA8-23B3-BDC0EB3286A7}"/>
              </a:ext>
            </a:extLst>
          </p:cNvPr>
          <p:cNvPicPr>
            <a:picLocks noChangeAspect="1"/>
          </p:cNvPicPr>
          <p:nvPr/>
        </p:nvPicPr>
        <p:blipFill>
          <a:blip r:embed="rId2"/>
          <a:stretch>
            <a:fillRect/>
          </a:stretch>
        </p:blipFill>
        <p:spPr>
          <a:xfrm>
            <a:off x="0" y="0"/>
            <a:ext cx="12192000" cy="6937764"/>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BIOCIDES &amp; </a:t>
            </a:r>
            <a:r>
              <a:rPr lang="de-DE" sz="5000" dirty="0">
                <a:solidFill>
                  <a:schemeClr val="bg1"/>
                </a:solidFill>
                <a:latin typeface="Futura Bk BT" panose="020B0502020204020303" pitchFamily="34" charset="0"/>
              </a:rPr>
              <a:t>PRESERVATIVES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49" y="2063448"/>
            <a:ext cx="5030837"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288000" tIns="288000" rIns="0" bIns="0" rtlCol="0"/>
          <a:lstStyle/>
          <a:p>
            <a:pPr marL="12700">
              <a:lnSpc>
                <a:spcPct val="100000"/>
              </a:lnSpc>
              <a:spcBef>
                <a:spcPts val="100"/>
              </a:spcBef>
            </a:pPr>
            <a:r>
              <a:rPr lang="en-IN" sz="2800" dirty="0">
                <a:latin typeface="Futura Bk BT" panose="020B0502020204020303" pitchFamily="34" charset="0"/>
                <a:cs typeface="Verdana"/>
              </a:rPr>
              <a:t>Industrial biocides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Bronopol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2,2-Dibromo-3-nitrilo-propionamide (DBNPA)</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Isothiazolinone series (CIT-MIT, BIT, MIT, OIT)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2-Phenoxyethanol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Sodium dimethyl dithiocarbamate (SDDC)</a:t>
            </a:r>
          </a:p>
          <a:p>
            <a:pPr marL="12065">
              <a:lnSpc>
                <a:spcPct val="100000"/>
              </a:lnSpc>
              <a:spcBef>
                <a:spcPts val="380"/>
              </a:spcBef>
              <a:buClr>
                <a:srgbClr val="FFFFFF"/>
              </a:buClr>
              <a:tabLst>
                <a:tab pos="244475" algn="l"/>
              </a:tabLst>
            </a:pPr>
            <a:endParaRPr lang="de-DE" sz="1600" dirty="0">
              <a:latin typeface="Futura-Light" panose="020B0400000000000000" pitchFamily="34" charset="0"/>
              <a:cs typeface="Verdana"/>
            </a:endParaRPr>
          </a:p>
          <a:p>
            <a:pPr marL="12065">
              <a:lnSpc>
                <a:spcPct val="100000"/>
              </a:lnSpc>
              <a:spcBef>
                <a:spcPts val="380"/>
              </a:spcBef>
              <a:buClr>
                <a:srgbClr val="FFFFFF"/>
              </a:buClr>
              <a:tabLst>
                <a:tab pos="244475" algn="l"/>
              </a:tabLst>
            </a:pPr>
            <a:r>
              <a:rPr lang="en-US" sz="1600" dirty="0">
                <a:latin typeface="Futura-Light" panose="020B0400000000000000" pitchFamily="34" charset="0"/>
                <a:cs typeface="Verdana"/>
              </a:rPr>
              <a:t>Various biocide-formulations are available under our “</a:t>
            </a:r>
            <a:r>
              <a:rPr lang="en-US" sz="1600" dirty="0" err="1">
                <a:latin typeface="Futura-Light" panose="020B0400000000000000" pitchFamily="34" charset="0"/>
                <a:cs typeface="Verdana"/>
              </a:rPr>
              <a:t>Conncide</a:t>
            </a:r>
            <a:r>
              <a:rPr lang="en-US" sz="1600" dirty="0">
                <a:latin typeface="Futura-Light" panose="020B0400000000000000" pitchFamily="34" charset="0"/>
                <a:cs typeface="Verdana"/>
              </a:rPr>
              <a:t>” brand name</a:t>
            </a:r>
            <a:endParaRPr lang="en-IN" sz="1600" dirty="0">
              <a:latin typeface="Futura-Light" panose="020B0400000000000000" pitchFamily="34" charset="0"/>
              <a:cs typeface="Verdana"/>
            </a:endParaRPr>
          </a:p>
          <a:p>
            <a:pPr marL="12700">
              <a:lnSpc>
                <a:spcPct val="100000"/>
              </a:lnSpc>
              <a:spcBef>
                <a:spcPts val="100"/>
              </a:spcBef>
            </a:pP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4" action="ppaction://hlinksldjump"/>
            <a:extLst>
              <a:ext uri="{FF2B5EF4-FFF2-40B4-BE49-F238E27FC236}">
                <a16:creationId xmlns:a16="http://schemas.microsoft.com/office/drawing/2014/main" id="{AECE97BB-438C-4FBF-B625-2841302B5F9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49BB9C1C-DBE4-4C11-883F-A003304FDB31}"/>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369F421A-5E53-460F-8CFA-572A4CB66A5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6" name="object 15">
              <a:extLst>
                <a:ext uri="{FF2B5EF4-FFF2-40B4-BE49-F238E27FC236}">
                  <a16:creationId xmlns:a16="http://schemas.microsoft.com/office/drawing/2014/main" id="{00F7F1F1-7026-4111-B531-B1D21C02C5B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7" name="object 21">
              <a:hlinkClick r:id="rId5" action="ppaction://hlinksldjump"/>
              <a:extLst>
                <a:ext uri="{FF2B5EF4-FFF2-40B4-BE49-F238E27FC236}">
                  <a16:creationId xmlns:a16="http://schemas.microsoft.com/office/drawing/2014/main" id="{BF973354-9D32-4479-B01A-8E011D9AEA1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61974968"/>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2376D36-FCF7-A4B5-43D6-BFF982183F10}"/>
              </a:ext>
            </a:extLst>
          </p:cNvPr>
          <p:cNvPicPr>
            <a:picLocks noChangeAspect="1"/>
          </p:cNvPicPr>
          <p:nvPr/>
        </p:nvPicPr>
        <p:blipFill>
          <a:blip r:embed="rId2"/>
          <a:stretch>
            <a:fillRect/>
          </a:stretch>
        </p:blipFill>
        <p:spPr>
          <a:xfrm>
            <a:off x="0" y="-29509"/>
            <a:ext cx="12249234" cy="6887509"/>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H-QUEST GREEN </a:t>
            </a:r>
            <a:r>
              <a:rPr lang="de-DE" sz="5000" dirty="0">
                <a:solidFill>
                  <a:schemeClr val="bg1"/>
                </a:solidFill>
                <a:latin typeface="Futura Bk BT" panose="020B0502020204020303" pitchFamily="34" charset="0"/>
              </a:rPr>
              <a:t>CHELATION</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425300">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IN" sz="2800" b="0" dirty="0">
                        <a:solidFill>
                          <a:schemeClr val="tx1"/>
                        </a:solidFill>
                        <a:latin typeface="Futura Bk BT" panose="020B0502020204020303" pitchFamily="34" charset="0"/>
                        <a:cs typeface="Verdana"/>
                      </a:endParaRP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Excellent sequestration over a wide range of </a:t>
                      </a:r>
                      <a:br>
                        <a:rPr lang="de-DE" sz="1600" dirty="0">
                          <a:latin typeface="Futura-Light" panose="020B0400000000000000" pitchFamily="34" charset="0"/>
                          <a:cs typeface="Verdana"/>
                        </a:rPr>
                      </a:br>
                      <a:r>
                        <a:rPr lang="de-DE" sz="1600" dirty="0">
                          <a:latin typeface="Futura-Light" panose="020B0400000000000000" pitchFamily="34" charset="0"/>
                          <a:cs typeface="Verdana"/>
                        </a:rPr>
                        <a:t>metal ions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Extremely high sequestration capacity for Fe3</a:t>
                      </a:r>
                      <a:r>
                        <a:rPr lang="de-DE" sz="1600" baseline="30000" dirty="0">
                          <a:latin typeface="Futura-Light" panose="020B0400000000000000" pitchFamily="34" charset="0"/>
                          <a:cs typeface="Verdana"/>
                        </a:rPr>
                        <a: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Compatible with strong alkali solutions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Readily biodegradable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EDTA free / non-hazardous / non-toxic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Excellent bleach stability</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Certified organic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TSCA listed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INCI listed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FDA approved</a:t>
                      </a:r>
                      <a:endParaRPr lang="en-IN"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4" name="Table 13">
            <a:extLst>
              <a:ext uri="{FF2B5EF4-FFF2-40B4-BE49-F238E27FC236}">
                <a16:creationId xmlns:a16="http://schemas.microsoft.com/office/drawing/2014/main" id="{08661D32-9D33-4345-A9F1-663441F235C1}"/>
              </a:ext>
            </a:extLst>
          </p:cNvPr>
          <p:cNvGraphicFramePr>
            <a:graphicFrameLocks noGrp="1"/>
          </p:cNvGraphicFramePr>
          <p:nvPr>
            <p:extLst>
              <p:ext uri="{D42A27DB-BD31-4B8C-83A1-F6EECF244321}">
                <p14:modId xmlns:p14="http://schemas.microsoft.com/office/powerpoint/2010/main" val="481502558"/>
              </p:ext>
            </p:extLst>
          </p:nvPr>
        </p:nvGraphicFramePr>
        <p:xfrm>
          <a:off x="1814347" y="2061430"/>
          <a:ext cx="4241139" cy="4336888"/>
        </p:xfrm>
        <a:graphic>
          <a:graphicData uri="http://schemas.openxmlformats.org/drawingml/2006/table">
            <a:tbl>
              <a:tblPr firstRow="1" bandRow="1">
                <a:tableStyleId>{5C22544A-7EE6-4342-B048-85BDC9FD1C3A}</a:tableStyleId>
              </a:tblPr>
              <a:tblGrid>
                <a:gridCol w="4032859">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53343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600" b="0" dirty="0">
                          <a:solidFill>
                            <a:schemeClr val="tx1"/>
                          </a:solidFill>
                          <a:latin typeface="Futura Bk BT" panose="020B0502020204020303" pitchFamily="34" charset="0"/>
                          <a:cs typeface="Verdana"/>
                        </a:rPr>
                        <a:t>Industries &amp; Applications</a:t>
                      </a:r>
                    </a:p>
                  </a:txBody>
                  <a:tcPr marL="252000" marR="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Boiler water additive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Peroxide stabilization in cleaning chemicals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Bottle washing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Cosmetics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General metal cleaning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Micronutrients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de-rusting/de-greasing treatments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Oilfield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Textile processing</a:t>
                      </a:r>
                      <a:endParaRPr lang="en-IN" sz="1600" dirty="0">
                        <a:latin typeface="Futura-Light" panose="020B0400000000000000" pitchFamily="34" charset="0"/>
                        <a:cs typeface="Verdana"/>
                      </a:endParaRPr>
                    </a:p>
                  </a:txBody>
                  <a:tcPr marL="252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5AD42F0E-E0D4-4D7E-89CA-A6DAD87CDD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B2CAFD8B-3EFC-4DC1-80B4-B7E441CD547A}"/>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6AA9D566-84B8-454C-A4AE-1DF3EAA8BD5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065920EB-8EC7-45C4-A757-4245170A80E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570D3147-5F6A-4727-8892-D8EDDC32645A}"/>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66092907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DB1ECAA-332B-425E-86BD-98A66CE0F53C}"/>
              </a:ext>
            </a:extLst>
          </p:cNvPr>
          <p:cNvPicPr>
            <a:picLocks noChangeAspect="1"/>
          </p:cNvPicPr>
          <p:nvPr/>
        </p:nvPicPr>
        <p:blipFill rotWithShape="1">
          <a:blip r:embed="rId2">
            <a:extLst>
              <a:ext uri="{28A0092B-C50C-407E-A947-70E740481C1C}">
                <a14:useLocalDpi xmlns:a14="http://schemas.microsoft.com/office/drawing/2010/main" val="0"/>
              </a:ext>
            </a:extLst>
          </a:blip>
          <a:srcRect t="7734" b="7943"/>
          <a:stretch/>
        </p:blipFill>
        <p:spPr>
          <a:xfrm>
            <a:off x="-14947" y="-8353"/>
            <a:ext cx="12222446" cy="7002049"/>
          </a:xfrm>
          <a:prstGeom prst="rect">
            <a:avLst/>
          </a:prstGeom>
        </p:spPr>
      </p:pic>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5" name="object 8">
            <a:extLst>
              <a:ext uri="{FF2B5EF4-FFF2-40B4-BE49-F238E27FC236}">
                <a16:creationId xmlns:a16="http://schemas.microsoft.com/office/drawing/2014/main" id="{19AFF86F-BE5C-494C-9C27-CBE383CE4291}"/>
              </a:ext>
            </a:extLst>
          </p:cNvPr>
          <p:cNvSpPr/>
          <p:nvPr/>
        </p:nvSpPr>
        <p:spPr>
          <a:xfrm>
            <a:off x="4038600" y="-8353"/>
            <a:ext cx="6650507" cy="7002050"/>
          </a:xfrm>
          <a:custGeom>
            <a:avLst/>
            <a:gdLst/>
            <a:ahLst/>
            <a:cxnLst/>
            <a:rect l="l" t="t" r="r" b="b"/>
            <a:pathLst>
              <a:path w="8874760" h="6858000">
                <a:moveTo>
                  <a:pt x="8865171" y="6426009"/>
                </a:moveTo>
                <a:lnTo>
                  <a:pt x="0" y="6426009"/>
                </a:lnTo>
                <a:lnTo>
                  <a:pt x="0" y="6858000"/>
                </a:lnTo>
                <a:lnTo>
                  <a:pt x="8865171" y="6858000"/>
                </a:lnTo>
                <a:lnTo>
                  <a:pt x="8865171" y="6426009"/>
                </a:lnTo>
                <a:close/>
              </a:path>
              <a:path w="8874760" h="6858000">
                <a:moveTo>
                  <a:pt x="8874176" y="0"/>
                </a:moveTo>
                <a:lnTo>
                  <a:pt x="9004" y="0"/>
                </a:lnTo>
                <a:lnTo>
                  <a:pt x="9004" y="2069998"/>
                </a:lnTo>
                <a:lnTo>
                  <a:pt x="8874176" y="2069998"/>
                </a:lnTo>
                <a:lnTo>
                  <a:pt x="8874176" y="0"/>
                </a:lnTo>
                <a:close/>
              </a:path>
            </a:pathLst>
          </a:custGeom>
          <a:solidFill>
            <a:srgbClr val="000000">
              <a:alpha val="54998"/>
            </a:srgbClr>
          </a:solidFill>
        </p:spPr>
        <p:txBody>
          <a:bodyPr wrap="square" lIns="0" tIns="576000" rIns="252000" bIns="0" rtlCol="0"/>
          <a:lstStyle/>
          <a:p>
            <a:pPr algn="r"/>
            <a:r>
              <a:rPr lang="de-DE" sz="5000" dirty="0">
                <a:solidFill>
                  <a:srgbClr val="91CFF0"/>
                </a:solidFill>
                <a:latin typeface="Futura Bk BT" panose="020B0502020204020303" pitchFamily="34" charset="0"/>
              </a:rPr>
              <a:t>ORGANIC </a:t>
            </a:r>
            <a:r>
              <a:rPr lang="de-DE" sz="5000" dirty="0">
                <a:solidFill>
                  <a:schemeClr val="bg1"/>
                </a:solidFill>
                <a:latin typeface="Futura Bk BT" panose="020B0502020204020303" pitchFamily="34" charset="0"/>
              </a:rPr>
              <a:t>TITANATES</a:t>
            </a:r>
            <a:endParaRPr sz="5000" dirty="0">
              <a:latin typeface="Futura Bk BT" panose="020B0502020204020303" pitchFamily="34" charset="0"/>
            </a:endParaRPr>
          </a:p>
        </p:txBody>
      </p:sp>
      <p:sp>
        <p:nvSpPr>
          <p:cNvPr id="16" name="object 7">
            <a:extLst>
              <a:ext uri="{FF2B5EF4-FFF2-40B4-BE49-F238E27FC236}">
                <a16:creationId xmlns:a16="http://schemas.microsoft.com/office/drawing/2014/main" id="{379AE126-BB0A-4D46-8854-F1DB4043ABB6}"/>
              </a:ext>
            </a:extLst>
          </p:cNvPr>
          <p:cNvSpPr/>
          <p:nvPr/>
        </p:nvSpPr>
        <p:spPr>
          <a:xfrm>
            <a:off x="6045504" y="2099352"/>
            <a:ext cx="4633579" cy="4442849"/>
          </a:xfrm>
          <a:custGeom>
            <a:avLst/>
            <a:gdLst/>
            <a:ahLst/>
            <a:cxnLst/>
            <a:rect l="l" t="t" r="r" b="b"/>
            <a:pathLst>
              <a:path w="4901565" h="4356100">
                <a:moveTo>
                  <a:pt x="4901526" y="0"/>
                </a:moveTo>
                <a:lnTo>
                  <a:pt x="0" y="0"/>
                </a:lnTo>
                <a:lnTo>
                  <a:pt x="0" y="4355998"/>
                </a:lnTo>
                <a:lnTo>
                  <a:pt x="4901526" y="4355998"/>
                </a:lnTo>
                <a:lnTo>
                  <a:pt x="4901526" y="0"/>
                </a:lnTo>
                <a:close/>
              </a:path>
            </a:pathLst>
          </a:custGeom>
          <a:solidFill>
            <a:srgbClr val="91CFF0">
              <a:alpha val="75000"/>
            </a:srgbClr>
          </a:solidFill>
        </p:spPr>
        <p:txBody>
          <a:bodyPr wrap="square" lIns="288000" tIns="216000" rIns="0" bIns="0" rtlCol="0"/>
          <a:lstStyle/>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Butyl titanate polymer</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Concat LA (Ammonium lacto titanate)</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Tetra-2-ethylhexyl titanate (T2EHT)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Tetra-ethyl titanate (TET)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Tetra-isopropyl titanate (TIPT)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Tetra-n-butyl- titanate (TNBT) </a:t>
            </a:r>
          </a:p>
          <a:p>
            <a:r>
              <a:rPr lang="en-IN" sz="2800" dirty="0">
                <a:latin typeface="Futura Bk BT" panose="020B0502020204020303" pitchFamily="34" charset="0"/>
                <a:cs typeface="Verdana"/>
              </a:rPr>
              <a:t>Applications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Silicone and solvent based coatings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2K systems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Glass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Air-dry coatings</a:t>
            </a:r>
            <a:endParaRPr lang="de-DE" sz="1800" dirty="0">
              <a:latin typeface="Futura-Light" panose="020B0400000000000000" pitchFamily="34" charset="0"/>
              <a:cs typeface="Verdana"/>
            </a:endParaRPr>
          </a:p>
        </p:txBody>
      </p:sp>
      <p:sp>
        <p:nvSpPr>
          <p:cNvPr id="13" name="object 21">
            <a:hlinkClick r:id="rId4" action="ppaction://hlinksldjump"/>
            <a:extLst>
              <a:ext uri="{FF2B5EF4-FFF2-40B4-BE49-F238E27FC236}">
                <a16:creationId xmlns:a16="http://schemas.microsoft.com/office/drawing/2014/main" id="{42707A31-76DD-4306-A499-856BAF6B72A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081D72D7-4795-48C8-82F8-402F20F17C54}"/>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29354092-09D8-4E4C-B397-79A7E73E511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37B9B8EB-67D7-414B-BA94-C16FBB78895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87E98646-46F5-4CB7-9F01-7D9E9BA12611}"/>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7045594"/>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34424BE-8086-4226-9F28-146DA71CE4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1"/>
            <a:ext cx="12206850"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VINYL </a:t>
            </a:r>
            <a:r>
              <a:rPr lang="de-DE" sz="5000" dirty="0">
                <a:solidFill>
                  <a:schemeClr val="bg1"/>
                </a:solidFill>
                <a:latin typeface="Futura Bk BT" panose="020B0502020204020303" pitchFamily="34" charset="0"/>
              </a:rPr>
              <a:t>ETHER</a:t>
            </a:r>
            <a:endParaRPr lang="en-IN" sz="5000" dirty="0">
              <a:solidFill>
                <a:schemeClr val="bg1"/>
              </a:solidFill>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extLst>
              <p:ext uri="{D42A27DB-BD31-4B8C-83A1-F6EECF244321}">
                <p14:modId xmlns:p14="http://schemas.microsoft.com/office/powerpoint/2010/main" val="133903990"/>
              </p:ext>
            </p:extLst>
          </p:nvPr>
        </p:nvGraphicFramePr>
        <p:xfrm>
          <a:off x="6054334" y="2061429"/>
          <a:ext cx="4633580" cy="3132740"/>
        </p:xfrm>
        <a:graphic>
          <a:graphicData uri="http://schemas.openxmlformats.org/drawingml/2006/table">
            <a:tbl>
              <a:tblPr firstRow="1" bandRow="1">
                <a:tableStyleId>{5C22544A-7EE6-4342-B048-85BDC9FD1C3A}</a:tableStyleId>
              </a:tblPr>
              <a:tblGrid>
                <a:gridCol w="4425300">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536029">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Divinyl Ether</a:t>
                      </a: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2596711">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Etyhleneglycoldivinyl ether (Mono | Di | Tri)</a:t>
                      </a:r>
                    </a:p>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p>
                      <a:pPr marL="12065" indent="0">
                        <a:lnSpc>
                          <a:spcPct val="100000"/>
                        </a:lnSpc>
                        <a:spcBef>
                          <a:spcPts val="380"/>
                        </a:spcBef>
                        <a:buClr>
                          <a:srgbClr val="FFFFFF"/>
                        </a:buClr>
                        <a:buNone/>
                        <a:tabLst>
                          <a:tab pos="244475" algn="l"/>
                        </a:tabLst>
                      </a:pPr>
                      <a:r>
                        <a:rPr lang="en-IN" sz="2800" dirty="0" err="1">
                          <a:latin typeface="Futura Bk BT" panose="020B0502020204020303" pitchFamily="34" charset="0"/>
                          <a:cs typeface="Verdana"/>
                        </a:rPr>
                        <a:t>Hydroxylvinyl</a:t>
                      </a:r>
                      <a:r>
                        <a:rPr lang="en-IN" sz="2800" dirty="0">
                          <a:latin typeface="Futura Bk BT" panose="020B0502020204020303" pitchFamily="34" charset="0"/>
                          <a:cs typeface="Verdana"/>
                        </a:rPr>
                        <a:t>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4-Hydroxybutylvinyl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Ethyleneglycolvinyl ether</a:t>
                      </a:r>
                    </a:p>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4" name="Table 13">
            <a:extLst>
              <a:ext uri="{FF2B5EF4-FFF2-40B4-BE49-F238E27FC236}">
                <a16:creationId xmlns:a16="http://schemas.microsoft.com/office/drawing/2014/main" id="{08661D32-9D33-4345-A9F1-663441F235C1}"/>
              </a:ext>
            </a:extLst>
          </p:cNvPr>
          <p:cNvGraphicFramePr>
            <a:graphicFrameLocks noGrp="1"/>
          </p:cNvGraphicFramePr>
          <p:nvPr>
            <p:extLst>
              <p:ext uri="{D42A27DB-BD31-4B8C-83A1-F6EECF244321}">
                <p14:modId xmlns:p14="http://schemas.microsoft.com/office/powerpoint/2010/main" val="2166906875"/>
              </p:ext>
            </p:extLst>
          </p:nvPr>
        </p:nvGraphicFramePr>
        <p:xfrm>
          <a:off x="1814347" y="2061430"/>
          <a:ext cx="4241139" cy="3123312"/>
        </p:xfrm>
        <a:graphic>
          <a:graphicData uri="http://schemas.openxmlformats.org/drawingml/2006/table">
            <a:tbl>
              <a:tblPr firstRow="1" bandRow="1">
                <a:tableStyleId>{5C22544A-7EE6-4342-B048-85BDC9FD1C3A}</a:tableStyleId>
              </a:tblPr>
              <a:tblGrid>
                <a:gridCol w="4032859">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Mono Vinyl Ether</a:t>
                      </a: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2588592">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Butylvinyl ether (n | iso | tert)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Cyclo – Hexylvinyl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Dodecylvinyl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Ethylvinyl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Hexadylvinyl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n – Octylvinyl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Octadecylvinyl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Propylvinyl ether (n | iso)</a:t>
                      </a:r>
                      <a:endParaRPr lang="en-IN"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grpSp>
        <p:nvGrpSpPr>
          <p:cNvPr id="2" name="Group 1">
            <a:extLst>
              <a:ext uri="{FF2B5EF4-FFF2-40B4-BE49-F238E27FC236}">
                <a16:creationId xmlns:a16="http://schemas.microsoft.com/office/drawing/2014/main" id="{AED54788-35E1-4E0B-9F17-AC389677BFB7}"/>
              </a:ext>
            </a:extLst>
          </p:cNvPr>
          <p:cNvGrpSpPr/>
          <p:nvPr/>
        </p:nvGrpSpPr>
        <p:grpSpPr>
          <a:xfrm>
            <a:off x="11074018" y="-9497"/>
            <a:ext cx="731978" cy="615287"/>
            <a:chOff x="11074018" y="-9497"/>
            <a:chExt cx="731978" cy="615287"/>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4" action="ppaction://hlinksldjump"/>
              <a:extLst>
                <a:ext uri="{FF2B5EF4-FFF2-40B4-BE49-F238E27FC236}">
                  <a16:creationId xmlns:a16="http://schemas.microsoft.com/office/drawing/2014/main" id="{BF5091A3-3886-4170-B208-80CE4F39DEB5}"/>
                </a:ext>
              </a:extLst>
            </p:cNvPr>
            <p:cNvSpPr/>
            <p:nvPr/>
          </p:nvSpPr>
          <p:spPr>
            <a:xfrm>
              <a:off x="11074018" y="-9497"/>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grpSp>
        <p:nvGrpSpPr>
          <p:cNvPr id="16" name="Group 15">
            <a:extLst>
              <a:ext uri="{FF2B5EF4-FFF2-40B4-BE49-F238E27FC236}">
                <a16:creationId xmlns:a16="http://schemas.microsoft.com/office/drawing/2014/main" id="{041B5F8D-1660-4BA8-9CB7-C32404085C06}"/>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792E735-9B55-4F3F-8025-82A8D6150FD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D64F0B76-0461-43E0-A404-C899941B7FE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ABD40654-A9FA-428A-9C0E-EFA97DD3ED9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956831834"/>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5365458-C97C-4A9A-88E9-2C910346E465}"/>
              </a:ext>
            </a:extLst>
          </p:cNvPr>
          <p:cNvSpPr txBox="1"/>
          <p:nvPr/>
        </p:nvSpPr>
        <p:spPr>
          <a:xfrm>
            <a:off x="233981" y="6183491"/>
            <a:ext cx="4049261" cy="400110"/>
          </a:xfrm>
          <a:prstGeom prst="rect">
            <a:avLst/>
          </a:prstGeom>
          <a:noFill/>
        </p:spPr>
        <p:txBody>
          <a:bodyPr wrap="square" rtlCol="0">
            <a:spAutoFit/>
          </a:bodyPr>
          <a:lstStyle/>
          <a:p>
            <a:pPr marL="12065">
              <a:lnSpc>
                <a:spcPct val="100000"/>
              </a:lnSpc>
              <a:spcBef>
                <a:spcPts val="380"/>
              </a:spcBef>
              <a:buClr>
                <a:srgbClr val="FFFFFF"/>
              </a:buClr>
              <a:tabLst>
                <a:tab pos="244475" algn="l"/>
              </a:tabLst>
            </a:pPr>
            <a:r>
              <a:rPr lang="de-DE" sz="2000" dirty="0">
                <a:solidFill>
                  <a:schemeClr val="bg1"/>
                </a:solidFill>
                <a:latin typeface="Futura-Light" panose="020B0400000000000000" pitchFamily="34" charset="0"/>
                <a:cs typeface="Verdana"/>
              </a:rPr>
              <a:t>www.connectchemicals.com</a:t>
            </a:r>
          </a:p>
        </p:txBody>
      </p:sp>
      <p:sp>
        <p:nvSpPr>
          <p:cNvPr id="8" name="TextBox 7">
            <a:extLst>
              <a:ext uri="{FF2B5EF4-FFF2-40B4-BE49-F238E27FC236}">
                <a16:creationId xmlns:a16="http://schemas.microsoft.com/office/drawing/2014/main" id="{7300F089-1BC6-4826-B5A0-4A9BF5D5C62C}"/>
              </a:ext>
            </a:extLst>
          </p:cNvPr>
          <p:cNvSpPr txBox="1"/>
          <p:nvPr/>
        </p:nvSpPr>
        <p:spPr>
          <a:xfrm>
            <a:off x="8801099" y="6183491"/>
            <a:ext cx="3390901" cy="400110"/>
          </a:xfrm>
          <a:prstGeom prst="rect">
            <a:avLst/>
          </a:prstGeom>
          <a:noFill/>
        </p:spPr>
        <p:txBody>
          <a:bodyPr wrap="square" rtlCol="0">
            <a:spAutoFit/>
          </a:bodyPr>
          <a:lstStyle/>
          <a:p>
            <a:pPr marL="12065">
              <a:lnSpc>
                <a:spcPct val="100000"/>
              </a:lnSpc>
              <a:spcBef>
                <a:spcPts val="380"/>
              </a:spcBef>
              <a:buClr>
                <a:srgbClr val="FFFFFF"/>
              </a:buClr>
              <a:tabLst>
                <a:tab pos="244475" algn="l"/>
              </a:tabLst>
            </a:pPr>
            <a:r>
              <a:rPr lang="de-DE" sz="2000" dirty="0">
                <a:solidFill>
                  <a:schemeClr val="bg1"/>
                </a:solidFill>
                <a:latin typeface="Futura-Light" panose="020B0400000000000000" pitchFamily="34" charset="0"/>
                <a:cs typeface="Verdana"/>
              </a:rPr>
              <a:t>info@connectchemicals.com</a:t>
            </a:r>
          </a:p>
        </p:txBody>
      </p:sp>
      <p:sp>
        <p:nvSpPr>
          <p:cNvPr id="10" name="Rectangle 9">
            <a:extLst>
              <a:ext uri="{FF2B5EF4-FFF2-40B4-BE49-F238E27FC236}">
                <a16:creationId xmlns:a16="http://schemas.microsoft.com/office/drawing/2014/main" id="{576C2EFD-618E-47F5-8B08-298E240F9466}"/>
              </a:ext>
            </a:extLst>
          </p:cNvPr>
          <p:cNvSpPr/>
          <p:nvPr/>
        </p:nvSpPr>
        <p:spPr>
          <a:xfrm rot="20842948">
            <a:off x="4052088" y="2316623"/>
            <a:ext cx="4306530" cy="2509582"/>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ectangle 10">
            <a:extLst>
              <a:ext uri="{FF2B5EF4-FFF2-40B4-BE49-F238E27FC236}">
                <a16:creationId xmlns:a16="http://schemas.microsoft.com/office/drawing/2014/main" id="{FF9ABBEE-65F5-4BE1-ACB4-B9D1DF98A9B0}"/>
              </a:ext>
            </a:extLst>
          </p:cNvPr>
          <p:cNvSpPr/>
          <p:nvPr/>
        </p:nvSpPr>
        <p:spPr>
          <a:xfrm rot="21191424">
            <a:off x="3954302" y="2319874"/>
            <a:ext cx="4306530" cy="2378629"/>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Rectangle 1">
            <a:extLst>
              <a:ext uri="{FF2B5EF4-FFF2-40B4-BE49-F238E27FC236}">
                <a16:creationId xmlns:a16="http://schemas.microsoft.com/office/drawing/2014/main" id="{9BA17334-483B-4A8C-AA7C-7E3E3696BE2E}"/>
              </a:ext>
            </a:extLst>
          </p:cNvPr>
          <p:cNvSpPr/>
          <p:nvPr/>
        </p:nvSpPr>
        <p:spPr>
          <a:xfrm>
            <a:off x="3942734" y="2320562"/>
            <a:ext cx="4306530" cy="2271103"/>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2" name="Grafik 30">
            <a:extLst>
              <a:ext uri="{FF2B5EF4-FFF2-40B4-BE49-F238E27FC236}">
                <a16:creationId xmlns:a16="http://schemas.microsoft.com/office/drawing/2014/main" id="{028DCED4-ECA4-48E0-98B6-7A2B480C85E7}"/>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16535" y="2374789"/>
            <a:ext cx="1400630" cy="579810"/>
          </a:xfrm>
          <a:prstGeom prst="rect">
            <a:avLst/>
          </a:prstGeom>
        </p:spPr>
      </p:pic>
      <p:graphicFrame>
        <p:nvGraphicFramePr>
          <p:cNvPr id="13" name="Diagram 12">
            <a:extLst>
              <a:ext uri="{FF2B5EF4-FFF2-40B4-BE49-F238E27FC236}">
                <a16:creationId xmlns:a16="http://schemas.microsoft.com/office/drawing/2014/main" id="{661679ED-F564-43F2-BC3D-5211A552562C}"/>
              </a:ext>
            </a:extLst>
          </p:cNvPr>
          <p:cNvGraphicFramePr/>
          <p:nvPr>
            <p:extLst>
              <p:ext uri="{D42A27DB-BD31-4B8C-83A1-F6EECF244321}">
                <p14:modId xmlns:p14="http://schemas.microsoft.com/office/powerpoint/2010/main" val="833259694"/>
              </p:ext>
            </p:extLst>
          </p:nvPr>
        </p:nvGraphicFramePr>
        <p:xfrm>
          <a:off x="4086836" y="3002482"/>
          <a:ext cx="1300848" cy="4326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4" name="Diagram 13">
            <a:extLst>
              <a:ext uri="{FF2B5EF4-FFF2-40B4-BE49-F238E27FC236}">
                <a16:creationId xmlns:a16="http://schemas.microsoft.com/office/drawing/2014/main" id="{5AA6641A-E35E-4F24-A1A4-372A2FA4BB05}"/>
              </a:ext>
            </a:extLst>
          </p:cNvPr>
          <p:cNvGraphicFramePr/>
          <p:nvPr>
            <p:extLst>
              <p:ext uri="{D42A27DB-BD31-4B8C-83A1-F6EECF244321}">
                <p14:modId xmlns:p14="http://schemas.microsoft.com/office/powerpoint/2010/main" val="243670095"/>
              </p:ext>
            </p:extLst>
          </p:nvPr>
        </p:nvGraphicFramePr>
        <p:xfrm>
          <a:off x="6096000" y="3447437"/>
          <a:ext cx="2008028" cy="92425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5" name="Diagram 14">
            <a:extLst>
              <a:ext uri="{FF2B5EF4-FFF2-40B4-BE49-F238E27FC236}">
                <a16:creationId xmlns:a16="http://schemas.microsoft.com/office/drawing/2014/main" id="{A5B6511D-F561-47C2-A59C-956C1C968B20}"/>
              </a:ext>
            </a:extLst>
          </p:cNvPr>
          <p:cNvGraphicFramePr/>
          <p:nvPr>
            <p:extLst>
              <p:ext uri="{D42A27DB-BD31-4B8C-83A1-F6EECF244321}">
                <p14:modId xmlns:p14="http://schemas.microsoft.com/office/powerpoint/2010/main" val="3009856908"/>
              </p:ext>
            </p:extLst>
          </p:nvPr>
        </p:nvGraphicFramePr>
        <p:xfrm>
          <a:off x="5501946" y="3002327"/>
          <a:ext cx="2602081" cy="43265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6" name="TextBox 15">
            <a:extLst>
              <a:ext uri="{FF2B5EF4-FFF2-40B4-BE49-F238E27FC236}">
                <a16:creationId xmlns:a16="http://schemas.microsoft.com/office/drawing/2014/main" id="{D702F8CB-BF04-4208-B9EE-23A0050B7338}"/>
              </a:ext>
            </a:extLst>
          </p:cNvPr>
          <p:cNvSpPr txBox="1"/>
          <p:nvPr/>
        </p:nvSpPr>
        <p:spPr>
          <a:xfrm>
            <a:off x="5389520" y="3434946"/>
            <a:ext cx="706480" cy="1089709"/>
          </a:xfrm>
          <a:prstGeom prst="rect">
            <a:avLst/>
          </a:prstGeom>
          <a:noFill/>
        </p:spPr>
        <p:txBody>
          <a:bodyPr wrap="square" rtlCol="0">
            <a:spAutoFit/>
          </a:bodyPr>
          <a:lstStyle/>
          <a:p>
            <a:r>
              <a:rPr lang="en-US" sz="900" dirty="0">
                <a:latin typeface="Futura Bk BT" panose="020B0502020204020303" pitchFamily="34" charset="0"/>
              </a:rPr>
              <a:t>Phone</a:t>
            </a:r>
          </a:p>
          <a:p>
            <a:r>
              <a:rPr lang="en-US" sz="500" dirty="0">
                <a:latin typeface="Futura Bk BT" panose="020B0502020204020303" pitchFamily="34" charset="0"/>
              </a:rPr>
              <a:t> </a:t>
            </a:r>
          </a:p>
          <a:p>
            <a:r>
              <a:rPr lang="en-US" sz="600" dirty="0">
                <a:latin typeface="Futura Bk BT" panose="020B0502020204020303" pitchFamily="34" charset="0"/>
              </a:rPr>
              <a:t> </a:t>
            </a:r>
            <a:endParaRPr lang="en-US" sz="900" dirty="0">
              <a:latin typeface="Futura Bk BT" panose="020B0502020204020303" pitchFamily="34" charset="0"/>
            </a:endParaRPr>
          </a:p>
          <a:p>
            <a:r>
              <a:rPr lang="en-US" sz="900" dirty="0">
                <a:latin typeface="Futura Bk BT" panose="020B0502020204020303" pitchFamily="34" charset="0"/>
              </a:rPr>
              <a:t>Mobile</a:t>
            </a:r>
          </a:p>
          <a:p>
            <a:r>
              <a:rPr lang="en-US" sz="1100" dirty="0">
                <a:latin typeface="Futura Bk BT" panose="020B0502020204020303" pitchFamily="34" charset="0"/>
              </a:rPr>
              <a:t> </a:t>
            </a:r>
            <a:endParaRPr lang="en-US" sz="1600" dirty="0">
              <a:latin typeface="Futura Bk BT" panose="020B0502020204020303" pitchFamily="34" charset="0"/>
            </a:endParaRPr>
          </a:p>
          <a:p>
            <a:r>
              <a:rPr lang="en-US" sz="900" dirty="0">
                <a:latin typeface="Futura Bk BT" panose="020B0502020204020303" pitchFamily="34" charset="0"/>
              </a:rPr>
              <a:t>E-Mail</a:t>
            </a:r>
          </a:p>
          <a:p>
            <a:r>
              <a:rPr lang="en-US" sz="600" dirty="0">
                <a:latin typeface="Futura Bk BT" panose="020B0502020204020303" pitchFamily="34" charset="0"/>
              </a:rPr>
              <a:t> </a:t>
            </a:r>
          </a:p>
          <a:p>
            <a:r>
              <a:rPr lang="en-US" sz="900" dirty="0">
                <a:latin typeface="Futura Bk BT" panose="020B0502020204020303" pitchFamily="34" charset="0"/>
              </a:rPr>
              <a:t>Internet</a:t>
            </a:r>
            <a:endParaRPr lang="en-IN" sz="900" dirty="0">
              <a:latin typeface="Futura Bk BT" panose="020B0502020204020303" pitchFamily="34" charset="0"/>
            </a:endParaRPr>
          </a:p>
        </p:txBody>
      </p:sp>
      <p:sp>
        <p:nvSpPr>
          <p:cNvPr id="17" name="TextBox 16">
            <a:extLst>
              <a:ext uri="{FF2B5EF4-FFF2-40B4-BE49-F238E27FC236}">
                <a16:creationId xmlns:a16="http://schemas.microsoft.com/office/drawing/2014/main" id="{2FD1AA44-42B7-40F9-A529-C88BDA28C5AC}"/>
              </a:ext>
            </a:extLst>
          </p:cNvPr>
          <p:cNvSpPr txBox="1"/>
          <p:nvPr/>
        </p:nvSpPr>
        <p:spPr>
          <a:xfrm>
            <a:off x="6064796" y="4348274"/>
            <a:ext cx="2184468" cy="230832"/>
          </a:xfrm>
          <a:prstGeom prst="rect">
            <a:avLst/>
          </a:prstGeom>
          <a:noFill/>
        </p:spPr>
        <p:txBody>
          <a:bodyPr wrap="square" rtlCol="0">
            <a:spAutoFit/>
          </a:bodyPr>
          <a:lstStyle/>
          <a:p>
            <a:r>
              <a:rPr lang="en-US" sz="900" dirty="0">
                <a:latin typeface="Futura Bk BT" panose="020B0502020204020303" pitchFamily="34" charset="0"/>
              </a:rPr>
              <a:t>www.connectchemicals.com</a:t>
            </a:r>
            <a:endParaRPr lang="en-IN" sz="900" dirty="0">
              <a:latin typeface="Futura Bk BT" panose="020B0502020204020303" pitchFamily="34" charset="0"/>
            </a:endParaRPr>
          </a:p>
        </p:txBody>
      </p:sp>
      <p:grpSp>
        <p:nvGrpSpPr>
          <p:cNvPr id="18" name="Group 17">
            <a:extLst>
              <a:ext uri="{FF2B5EF4-FFF2-40B4-BE49-F238E27FC236}">
                <a16:creationId xmlns:a16="http://schemas.microsoft.com/office/drawing/2014/main" id="{6EAE6D57-54D4-4C19-926D-47F3DEF2062C}"/>
              </a:ext>
            </a:extLst>
          </p:cNvPr>
          <p:cNvGrpSpPr/>
          <p:nvPr/>
        </p:nvGrpSpPr>
        <p:grpSpPr>
          <a:xfrm>
            <a:off x="11074018" y="-9497"/>
            <a:ext cx="731978" cy="615287"/>
            <a:chOff x="11074018" y="-9497"/>
            <a:chExt cx="731978" cy="615287"/>
          </a:xfrm>
        </p:grpSpPr>
        <p:sp>
          <p:nvSpPr>
            <p:cNvPr id="19" name="object 14">
              <a:extLst>
                <a:ext uri="{FF2B5EF4-FFF2-40B4-BE49-F238E27FC236}">
                  <a16:creationId xmlns:a16="http://schemas.microsoft.com/office/drawing/2014/main" id="{40F5C147-44DD-464B-9B56-6BA7DDEF7CC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CF5237E0-BE95-42F4-AFDF-F4ABA832F3A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8" action="ppaction://hlinksldjump"/>
              <a:extLst>
                <a:ext uri="{FF2B5EF4-FFF2-40B4-BE49-F238E27FC236}">
                  <a16:creationId xmlns:a16="http://schemas.microsoft.com/office/drawing/2014/main" id="{FC7DFC2E-7C2C-4481-AE83-BF8521D70813}"/>
                </a:ext>
              </a:extLst>
            </p:cNvPr>
            <p:cNvSpPr/>
            <p:nvPr/>
          </p:nvSpPr>
          <p:spPr>
            <a:xfrm>
              <a:off x="11074018" y="-9497"/>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pic>
        <p:nvPicPr>
          <p:cNvPr id="22" name="Picture 21">
            <a:extLst>
              <a:ext uri="{FF2B5EF4-FFF2-40B4-BE49-F238E27FC236}">
                <a16:creationId xmlns:a16="http://schemas.microsoft.com/office/drawing/2014/main" id="{D0BC5F2A-6561-4868-91FF-D77FFA0633A3}"/>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pic>
        <p:nvPicPr>
          <p:cNvPr id="23" name="Picture 22">
            <a:extLst>
              <a:ext uri="{FF2B5EF4-FFF2-40B4-BE49-F238E27FC236}">
                <a16:creationId xmlns:a16="http://schemas.microsoft.com/office/drawing/2014/main" id="{AFF6AD53-9C59-449D-A129-1064F1B2E52B}"/>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rot="10800000">
            <a:off x="10124698" y="3986046"/>
            <a:ext cx="2105384" cy="3085974"/>
          </a:xfrm>
          <a:prstGeom prst="rect">
            <a:avLst/>
          </a:prstGeom>
        </p:spPr>
      </p:pic>
    </p:spTree>
    <p:extLst>
      <p:ext uri="{BB962C8B-B14F-4D97-AF65-F5344CB8AC3E}">
        <p14:creationId xmlns:p14="http://schemas.microsoft.com/office/powerpoint/2010/main" val="2040476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CE70B34-4932-4B59-894A-20A3B05CBD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7263E984-D872-4F12-A800-139CAFE100DD}"/>
              </a:ext>
            </a:extLst>
          </p:cNvPr>
          <p:cNvPicPr>
            <a:picLocks noChangeAspect="1"/>
          </p:cNvPicPr>
          <p:nvPr/>
        </p:nvPicPr>
        <p:blipFill rotWithShape="1">
          <a:blip r:embed="rId3">
            <a:extLst>
              <a:ext uri="{28A0092B-C50C-407E-A947-70E740481C1C}">
                <a14:useLocalDpi xmlns:a14="http://schemas.microsoft.com/office/drawing/2010/main" val="0"/>
              </a:ext>
            </a:extLst>
          </a:blip>
          <a:srcRect t="5495" b="10131"/>
          <a:stretch/>
        </p:blipFill>
        <p:spPr>
          <a:xfrm>
            <a:off x="-1" y="1"/>
            <a:ext cx="12191999"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COSMETICS &amp; </a:t>
            </a:r>
            <a:r>
              <a:rPr lang="de-DE" sz="5000" spc="-150" dirty="0">
                <a:solidFill>
                  <a:schemeClr val="bg1"/>
                </a:solidFill>
                <a:latin typeface="Futura Bk BT" panose="020B0502020204020303" pitchFamily="34" charset="0"/>
              </a:rPr>
              <a:t>PERSONAL CARE</a:t>
            </a:r>
          </a:p>
          <a:p>
            <a:endParaRPr lang="de-DE" sz="5000" spc="-150" dirty="0">
              <a:solidFill>
                <a:schemeClr val="bg1"/>
              </a:solidFill>
              <a:latin typeface="Futura Bk BT" panose="020B0502020204020303" pitchFamily="34" charset="0"/>
            </a:endParaRPr>
          </a:p>
          <a:p>
            <a:r>
              <a:rPr lang="en-IN" sz="2200" dirty="0"/>
              <a:t>CONNECTING BEAUTY &amp; SUSTAINABILITY</a:t>
            </a:r>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6" action="ppaction://hlinksldjump"/>
            <a:extLst>
              <a:ext uri="{FF2B5EF4-FFF2-40B4-BE49-F238E27FC236}">
                <a16:creationId xmlns:a16="http://schemas.microsoft.com/office/drawing/2014/main" id="{5689E3D6-EB08-4CDE-AFD1-AE814067DB04}"/>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023DC697-13C8-4957-B683-4DA6FB8C5AE4}"/>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75F8EFA7-2073-48C8-A433-D5831F674F7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6" name="object 15">
              <a:extLst>
                <a:ext uri="{FF2B5EF4-FFF2-40B4-BE49-F238E27FC236}">
                  <a16:creationId xmlns:a16="http://schemas.microsoft.com/office/drawing/2014/main" id="{A5BCCC04-AF60-4BA8-8EEB-EAB24A5F7A2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7" name="object 21">
              <a:hlinkClick r:id="rId7" action="ppaction://hlinksldjump"/>
              <a:extLst>
                <a:ext uri="{FF2B5EF4-FFF2-40B4-BE49-F238E27FC236}">
                  <a16:creationId xmlns:a16="http://schemas.microsoft.com/office/drawing/2014/main" id="{BD57A812-8D38-4740-9636-A654465705D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26052601"/>
      </p:ext>
    </p:extLst>
  </p:cSld>
  <p:clrMapOvr>
    <a:masterClrMapping/>
  </p:clrMapOvr>
</p:sld>
</file>

<file path=ppt/slides/slide16.xml><?xml version="1.0" encoding="utf-8"?>
<p:sld xmlns:a16="http://schemas.microsoft.com/office/drawing/2014/main" xmlns:p14="http://schemas.microsoft.com/office/powerpoint/2010/main" xmlns:a14="http://schemas.microsoft.com/office/drawing/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28865E2-A782-4647-B845-3086CC796C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COSMETICS &amp; </a:t>
            </a:r>
          </a:p>
          <a:p>
            <a:r>
              <a:rPr lang="de-DE" sz="5000" spc="-150" dirty="0">
                <a:solidFill>
                  <a:schemeClr val="bg1"/>
                </a:solidFill>
                <a:latin typeface="Futura Bk BT" panose="020B0502020204020303" pitchFamily="34" charset="0"/>
              </a:rPr>
              <a:t>PERSONAL CARE</a:t>
            </a:r>
            <a:endParaRPr lang="en-IN" sz="5000" dirty="0"/>
          </a:p>
        </p:txBody>
      </p:sp>
      <p:graphicFrame>
        <p:nvGraphicFramePr>
          <p:cNvPr id="114" name="Table 114">
            <a:extLst>
              <a:ext uri="{FF2B5EF4-FFF2-40B4-BE49-F238E27FC236}">
                <a16:creationId xmlns:a16="http://schemas.microsoft.com/office/drawing/2014/main" id="{DC23D58D-CFA3-4415-9FED-CD90D3A7C111}"/>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Baby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Bar Soaps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Fragrance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Hair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Liquid Soaps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Make-Up</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Oral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Perfume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Preservatives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pSp>
        <p:nvGrpSpPr>
          <p:cNvPr id="3" name="Group 2">
            <a:extLst>
              <a:ext uri="{FF2B5EF4-FFF2-40B4-BE49-F238E27FC236}">
                <a16:creationId xmlns:a16="http://schemas.microsoft.com/office/drawing/2014/main" id="{55C13074-248E-4F53-BE6F-09C60C25EFC7}"/>
              </a:ext>
            </a:extLst>
          </p:cNvPr>
          <p:cNvGrpSpPr/>
          <p:nvPr/>
        </p:nvGrpSpPr>
        <p:grpSpPr>
          <a:xfrm>
            <a:off x="11069815" y="0"/>
            <a:ext cx="736181" cy="614143"/>
            <a:chOff x="11069815" y="0"/>
            <a:chExt cx="736181" cy="614143"/>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4" action="ppaction://hlinksldjump"/>
              <a:extLst>
                <a:ext uri="{FF2B5EF4-FFF2-40B4-BE49-F238E27FC236}">
                  <a16:creationId xmlns:a16="http://schemas.microsoft.com/office/drawing/2014/main" id="{3BF61946-9EA8-4874-AF4C-49B28860EAF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581607281"/>
      </p:ext>
    </p:extLst>
  </p:cSld>
  <p:clrMapOvr>
    <a:masterClrMapping/>
  </p:clrMapOvr>
</p:sld>
</file>

<file path=ppt/slides/slide17.xml><?xml version="1.0" encoding="utf-8"?>
<p:sld xmlns:a16="http://schemas.microsoft.com/office/drawing/2014/main" xmlns:p14="http://schemas.microsoft.com/office/powerpoint/2010/main" xmlns:a14="http://schemas.microsoft.com/office/drawing/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28865E2-A782-4647-B845-3086CC796C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COSMETICS &amp; </a:t>
            </a:r>
          </a:p>
          <a:p>
            <a:r>
              <a:rPr lang="de-DE" sz="5000" spc="-150" dirty="0">
                <a:solidFill>
                  <a:schemeClr val="bg1"/>
                </a:solidFill>
                <a:latin typeface="Futura Bk BT" panose="020B0502020204020303" pitchFamily="34" charset="0"/>
              </a:rPr>
              <a:t>PERSONAL CARE</a:t>
            </a:r>
            <a:endParaRPr lang="en-IN" sz="5000" dirty="0"/>
          </a:p>
        </p:txBody>
      </p:sp>
      <p:graphicFrame>
        <p:nvGraphicFramePr>
          <p:cNvPr id="114" name="Table 114">
            <a:extLst>
              <a:ext uri="{FF2B5EF4-FFF2-40B4-BE49-F238E27FC236}">
                <a16:creationId xmlns:a16="http://schemas.microsoft.com/office/drawing/2014/main" id="{B383F5BE-FC73-4E52-9DD6-4C7B66CD2508}"/>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Quaternary Ammonium Compounds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Skin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Sun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Toiletries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pSp>
        <p:nvGrpSpPr>
          <p:cNvPr id="3" name="Group 2">
            <a:extLst>
              <a:ext uri="{FF2B5EF4-FFF2-40B4-BE49-F238E27FC236}">
                <a16:creationId xmlns:a16="http://schemas.microsoft.com/office/drawing/2014/main" id="{55C13074-248E-4F53-BE6F-09C60C25EFC7}"/>
              </a:ext>
            </a:extLst>
          </p:cNvPr>
          <p:cNvGrpSpPr/>
          <p:nvPr/>
        </p:nvGrpSpPr>
        <p:grpSpPr>
          <a:xfrm>
            <a:off x="11069815" y="0"/>
            <a:ext cx="736181" cy="614143"/>
            <a:chOff x="11069815" y="0"/>
            <a:chExt cx="736181" cy="614143"/>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4" action="ppaction://hlinksldjump"/>
              <a:extLst>
                <a:ext uri="{FF2B5EF4-FFF2-40B4-BE49-F238E27FC236}">
                  <a16:creationId xmlns:a16="http://schemas.microsoft.com/office/drawing/2014/main" id="{3BF61946-9EA8-4874-AF4C-49B28860EAF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5816072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73E1415-E405-4433-AFE6-21B259C8BBFB}"/>
              </a:ext>
            </a:extLst>
          </p:cNvPr>
          <p:cNvPicPr>
            <a:picLocks noChangeAspect="1"/>
          </p:cNvPicPr>
          <p:nvPr/>
        </p:nvPicPr>
        <p:blipFill rotWithShape="1">
          <a:blip r:embed="rId2">
            <a:extLst>
              <a:ext uri="{28A0092B-C50C-407E-A947-70E740481C1C}">
                <a14:useLocalDpi xmlns:a14="http://schemas.microsoft.com/office/drawing/2010/main" val="0"/>
              </a:ext>
            </a:extLst>
          </a:blip>
          <a:srcRect l="8818" r="10156"/>
          <a:stretch/>
        </p:blipFill>
        <p:spPr>
          <a:xfrm>
            <a:off x="-9617" y="-11304"/>
            <a:ext cx="12201617" cy="6868871"/>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351441C1-2BE9-4B17-B7CC-C359B76B2EB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1EF3BC98-0E95-476C-A8A2-FCE31DB2FBE0}"/>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279A6A76-A071-4B05-BC47-B8A268BEAD2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825AC5E0-6624-43C0-998A-7A7071743AF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CDF631A8-CFC8-4609-BF96-CFDE35F4B544}"/>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14210370"/>
      </p:ext>
    </p:extLst>
  </p:cSld>
  <p:clrMapOvr>
    <a:masterClrMapping/>
  </p:clrMapOvr>
</p:sld>
</file>

<file path=ppt/slides/slide1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81100E8-13FF-44B9-BF97-272AD3C98B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6"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bIns="4572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a:rPr>
              <a:t>Products &amp; </a:t>
            </a:r>
            <a:r>
              <a:rPr lang="de-DE" sz="2800" spc="-150" dirty="0" err="1">
                <a:solidFill>
                  <a:schemeClr val="bg1"/>
                </a:solidFill>
                <a:latin typeface="Futura Bk BT"/>
              </a:rPr>
              <a:t>Product</a:t>
            </a:r>
            <a:r>
              <a:rPr lang="de-DE" sz="2800" spc="-150" dirty="0">
                <a:solidFill>
                  <a:schemeClr val="bg1"/>
                </a:solidFill>
                <a:latin typeface="Futura Bk BT"/>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21" name="Rectangle 21">
            <a:hlinkClick r:id="rId11" action="ppaction://hlinksldjump"/>
            <a:extLst>
              <a:ext uri="{FF2B5EF4-FFF2-40B4-BE49-F238E27FC236}">
                <a16:creationId xmlns:a16="http://schemas.microsoft.com/office/drawing/2014/main" id="{B66FF5C8-3BB3-4BA1-AB88-D3DEA8F6FEC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2" name="Rectangle 22">
            <a:hlinkClick r:id="rId12" action="ppaction://hlinksldjump"/>
            <a:extLst>
              <a:ext uri="{FF2B5EF4-FFF2-40B4-BE49-F238E27FC236}">
                <a16:creationId xmlns:a16="http://schemas.microsoft.com/office/drawing/2014/main" id="{3E9C2483-62C9-4963-8424-9DCB5174ED7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3" name="Rectangle 23">
            <a:hlinkClick r:id="rId13" action="ppaction://hlinksldjump"/>
            <a:extLst>
              <a:ext uri="{FF2B5EF4-FFF2-40B4-BE49-F238E27FC236}">
                <a16:creationId xmlns:a16="http://schemas.microsoft.com/office/drawing/2014/main" id="{A0C4E99A-5343-4961-AB06-B4B306FA342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4" name="Rectangle 24">
            <a:hlinkClick r:id="rId14" action="ppaction://hlinksldjump"/>
            <a:extLst>
              <a:ext uri="{FF2B5EF4-FFF2-40B4-BE49-F238E27FC236}">
                <a16:creationId xmlns:a16="http://schemas.microsoft.com/office/drawing/2014/main" id="{FCD060F2-DEF3-4A9E-9626-C84E2DB83BD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5" name="Rectangle 25">
            <a:hlinkClick r:id="rId15" action="ppaction://hlinksldjump"/>
            <a:extLst>
              <a:ext uri="{FF2B5EF4-FFF2-40B4-BE49-F238E27FC236}">
                <a16:creationId xmlns:a16="http://schemas.microsoft.com/office/drawing/2014/main" id="{02231B8E-CC88-4779-AA3D-783ED92F45E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6" name="Rectangle 26">
            <a:hlinkClick r:id="rId16" action="ppaction://hlinksldjump"/>
            <a:extLst>
              <a:ext uri="{FF2B5EF4-FFF2-40B4-BE49-F238E27FC236}">
                <a16:creationId xmlns:a16="http://schemas.microsoft.com/office/drawing/2014/main" id="{0791E0C7-6A9A-4F43-85A7-24B32F13C6D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7" name="Rectangle 27">
            <a:hlinkClick r:id="rId17" action="ppaction://hlinksldjump"/>
            <a:extLst>
              <a:ext uri="{FF2B5EF4-FFF2-40B4-BE49-F238E27FC236}">
                <a16:creationId xmlns:a16="http://schemas.microsoft.com/office/drawing/2014/main" id="{1BA748C9-C763-4B1D-8C91-463FE72B211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8" name="object 14">
            <a:extLst>
              <a:ext uri="{FF2B5EF4-FFF2-40B4-BE49-F238E27FC236}">
                <a16:creationId xmlns:a16="http://schemas.microsoft.com/office/drawing/2014/main" id="{499F27EB-6A9C-411A-8A7C-0E44F146558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800A15C5-4E0A-4B8F-B23A-DD5D4745BE9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9" action="ppaction://hlinksldjump"/>
            <a:extLst>
              <a:ext uri="{FF2B5EF4-FFF2-40B4-BE49-F238E27FC236}">
                <a16:creationId xmlns:a16="http://schemas.microsoft.com/office/drawing/2014/main" id="{A8E2F62C-ACE7-4F78-85AD-1850416A96CA}"/>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6E872A59-ABFE-412D-83C1-2617364D947C}"/>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5BCE02DA-7450-4ADD-87FF-BE54ABEB2586}"/>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E70DFD78-EC37-4D72-881D-D7193EEDE04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10" action="ppaction://hlinksldjump"/>
              <a:extLst>
                <a:ext uri="{FF2B5EF4-FFF2-40B4-BE49-F238E27FC236}">
                  <a16:creationId xmlns:a16="http://schemas.microsoft.com/office/drawing/2014/main" id="{C6C6C81D-E9CE-4BC2-BDE1-B9B78569F1B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52146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382AB3E-D7C2-4A13-A79C-74CE09B9770C}"/>
              </a:ext>
            </a:extLst>
          </p:cNvPr>
          <p:cNvPicPr>
            <a:picLocks noChangeAspect="1"/>
          </p:cNvPicPr>
          <p:nvPr/>
        </p:nvPicPr>
        <p:blipFill rotWithShape="1">
          <a:blip r:embed="rId2">
            <a:extLst>
              <a:ext uri="{28A0092B-C50C-407E-A947-70E740481C1C}">
                <a14:useLocalDpi xmlns:a14="http://schemas.microsoft.com/office/drawing/2010/main" val="0"/>
              </a:ext>
            </a:extLst>
          </a:blip>
          <a:srcRect l="15508"/>
          <a:stretch/>
        </p:blipFill>
        <p:spPr>
          <a:xfrm>
            <a:off x="0" y="0"/>
            <a:ext cx="8698015" cy="6821326"/>
          </a:xfrm>
          <a:prstGeom prst="rect">
            <a:avLst/>
          </a:prstGeom>
        </p:spPr>
      </p:pic>
      <p:pic>
        <p:nvPicPr>
          <p:cNvPr id="3" name="Picture 2">
            <a:extLst>
              <a:ext uri="{FF2B5EF4-FFF2-40B4-BE49-F238E27FC236}">
                <a16:creationId xmlns:a16="http://schemas.microsoft.com/office/drawing/2014/main" id="{2A5B7552-C0A7-4C76-ABC6-93E848B69998}"/>
              </a:ext>
            </a:extLst>
          </p:cNvPr>
          <p:cNvPicPr>
            <a:picLocks noChangeAspect="1"/>
          </p:cNvPicPr>
          <p:nvPr/>
        </p:nvPicPr>
        <p:blipFill rotWithShape="1">
          <a:blip r:embed="rId3">
            <a:extLst>
              <a:ext uri="{28A0092B-C50C-407E-A947-70E740481C1C}">
                <a14:useLocalDpi xmlns:a14="http://schemas.microsoft.com/office/drawing/2010/main" val="0"/>
              </a:ext>
            </a:extLst>
          </a:blip>
          <a:srcRect l="21781"/>
          <a:stretch/>
        </p:blipFill>
        <p:spPr>
          <a:xfrm>
            <a:off x="2655518" y="0"/>
            <a:ext cx="9536482" cy="6858000"/>
          </a:xfrm>
          <a:prstGeom prst="rect">
            <a:avLst/>
          </a:prstGeom>
        </p:spPr>
      </p:pic>
      <p:sp>
        <p:nvSpPr>
          <p:cNvPr id="12" name="Rectangle: Rounded Corners 11">
            <a:extLst>
              <a:ext uri="{FF2B5EF4-FFF2-40B4-BE49-F238E27FC236}">
                <a16:creationId xmlns:a16="http://schemas.microsoft.com/office/drawing/2014/main" id="{61077D44-3286-4611-B027-AEEF1EEEBE03}"/>
              </a:ext>
            </a:extLst>
          </p:cNvPr>
          <p:cNvSpPr/>
          <p:nvPr/>
        </p:nvSpPr>
        <p:spPr>
          <a:xfrm>
            <a:off x="3880287" y="169560"/>
            <a:ext cx="2324464" cy="435657"/>
          </a:xfrm>
          <a:prstGeom prst="roundRect">
            <a:avLst/>
          </a:prstGeom>
          <a:solidFill>
            <a:srgbClr val="11426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dirty="0">
                <a:solidFill>
                  <a:schemeClr val="bg1"/>
                </a:solidFill>
                <a:latin typeface="Futura Bk BT" panose="020B0502020204020303" pitchFamily="34" charset="0"/>
              </a:rPr>
              <a:t>Introduction</a:t>
            </a:r>
            <a:endParaRPr lang="en-IN" dirty="0">
              <a:solidFill>
                <a:schemeClr val="bg1"/>
              </a:solidFill>
              <a:latin typeface="Futura Bk BT" panose="020B0502020204020303" pitchFamily="34" charset="0"/>
            </a:endParaRPr>
          </a:p>
        </p:txBody>
      </p:sp>
      <p:sp>
        <p:nvSpPr>
          <p:cNvPr id="13" name="Rectangle: Rounded Corners 12">
            <a:hlinkClick r:id="rId4" action="ppaction://hlinksldjump"/>
            <a:extLst>
              <a:ext uri="{FF2B5EF4-FFF2-40B4-BE49-F238E27FC236}">
                <a16:creationId xmlns:a16="http://schemas.microsoft.com/office/drawing/2014/main" id="{66DCE31E-E7B6-4D32-8B01-53A8F08976F6}"/>
              </a:ext>
            </a:extLst>
          </p:cNvPr>
          <p:cNvSpPr/>
          <p:nvPr/>
        </p:nvSpPr>
        <p:spPr>
          <a:xfrm>
            <a:off x="4355248" y="1172936"/>
            <a:ext cx="2444585" cy="431897"/>
          </a:xfrm>
          <a:prstGeom prst="roundRect">
            <a:avLst/>
          </a:prstGeom>
          <a:solidFill>
            <a:srgbClr val="19517C"/>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dirty="0">
                <a:latin typeface="Futura Bk BT" panose="020B0502020204020303" pitchFamily="34" charset="0"/>
              </a:rPr>
              <a:t>Key Figures</a:t>
            </a:r>
            <a:endParaRPr lang="en-IN" dirty="0">
              <a:latin typeface="Futura Bk BT" panose="020B0502020204020303" pitchFamily="34" charset="0"/>
            </a:endParaRPr>
          </a:p>
        </p:txBody>
      </p:sp>
      <p:sp>
        <p:nvSpPr>
          <p:cNvPr id="14" name="Rectangle: Rounded Corners 13">
            <a:hlinkClick r:id="rId5" action="ppaction://hlinksldjump"/>
            <a:extLst>
              <a:ext uri="{FF2B5EF4-FFF2-40B4-BE49-F238E27FC236}">
                <a16:creationId xmlns:a16="http://schemas.microsoft.com/office/drawing/2014/main" id="{79BFA4E3-9A29-4500-B394-F7F96EF31B0E}"/>
              </a:ext>
            </a:extLst>
          </p:cNvPr>
          <p:cNvSpPr/>
          <p:nvPr/>
        </p:nvSpPr>
        <p:spPr>
          <a:xfrm>
            <a:off x="4317081" y="1716878"/>
            <a:ext cx="2780527" cy="428787"/>
          </a:xfrm>
          <a:prstGeom prst="roundRect">
            <a:avLst/>
          </a:prstGeom>
          <a:solidFill>
            <a:srgbClr val="23669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dirty="0">
                <a:latin typeface="Futura Bk BT" panose="020B0502020204020303" pitchFamily="34" charset="0"/>
              </a:rPr>
              <a:t>Global Operations</a:t>
            </a:r>
            <a:endParaRPr lang="en-IN" dirty="0">
              <a:latin typeface="Futura Bk BT" panose="020B0502020204020303" pitchFamily="34" charset="0"/>
            </a:endParaRPr>
          </a:p>
        </p:txBody>
      </p:sp>
      <p:sp>
        <p:nvSpPr>
          <p:cNvPr id="17" name="Rectangle: Rounded Corners 16">
            <a:hlinkClick r:id="rId6" action="ppaction://hlinksldjump"/>
            <a:extLst>
              <a:ext uri="{FF2B5EF4-FFF2-40B4-BE49-F238E27FC236}">
                <a16:creationId xmlns:a16="http://schemas.microsoft.com/office/drawing/2014/main" id="{DB0F6ABC-3D99-4D54-9A12-A6C786E640AA}"/>
              </a:ext>
            </a:extLst>
          </p:cNvPr>
          <p:cNvSpPr/>
          <p:nvPr/>
        </p:nvSpPr>
        <p:spPr>
          <a:xfrm>
            <a:off x="4620608" y="3333765"/>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dirty="0">
                <a:latin typeface="Futura Bk BT" panose="020B0502020204020303"/>
              </a:rPr>
              <a:t>Business Strategy</a:t>
            </a:r>
            <a:endParaRPr lang="en-IN" dirty="0">
              <a:latin typeface="Futura Bk BT" panose="020B0502020204020303"/>
            </a:endParaRPr>
          </a:p>
        </p:txBody>
      </p:sp>
      <p:sp>
        <p:nvSpPr>
          <p:cNvPr id="19" name="Rectangle: Rounded Corners 18">
            <a:hlinkClick r:id="rId7" action="ppaction://hlinksldjump"/>
            <a:extLst>
              <a:ext uri="{FF2B5EF4-FFF2-40B4-BE49-F238E27FC236}">
                <a16:creationId xmlns:a16="http://schemas.microsoft.com/office/drawing/2014/main" id="{966FBCF9-D57E-4847-B3B9-07C2F98B162E}"/>
              </a:ext>
            </a:extLst>
          </p:cNvPr>
          <p:cNvSpPr/>
          <p:nvPr/>
        </p:nvSpPr>
        <p:spPr>
          <a:xfrm>
            <a:off x="4839251" y="3869105"/>
            <a:ext cx="3195814" cy="428787"/>
          </a:xfrm>
          <a:prstGeom prst="roundRect">
            <a:avLst/>
          </a:prstGeom>
          <a:solidFill>
            <a:srgbClr val="419ECC"/>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dirty="0">
                <a:latin typeface="Futura Bk BT" panose="020B0502020204020303"/>
              </a:rPr>
              <a:t>Service Portfolio</a:t>
            </a:r>
            <a:endParaRPr lang="en-IN" dirty="0">
              <a:latin typeface="Futura Bk BT" panose="020B0502020204020303"/>
            </a:endParaRPr>
          </a:p>
        </p:txBody>
      </p:sp>
      <p:sp>
        <p:nvSpPr>
          <p:cNvPr id="21" name="Rectangle: Rounded Corners 20">
            <a:hlinkClick r:id="rId8" action="ppaction://hlinksldjump"/>
            <a:extLst>
              <a:ext uri="{FF2B5EF4-FFF2-40B4-BE49-F238E27FC236}">
                <a16:creationId xmlns:a16="http://schemas.microsoft.com/office/drawing/2014/main" id="{E88DC456-7842-4FBD-9DDB-5A77C0C7B5D5}"/>
              </a:ext>
            </a:extLst>
          </p:cNvPr>
          <p:cNvSpPr/>
          <p:nvPr/>
        </p:nvSpPr>
        <p:spPr>
          <a:xfrm>
            <a:off x="4927921" y="4430365"/>
            <a:ext cx="3282061" cy="428788"/>
          </a:xfrm>
          <a:prstGeom prst="roundRect">
            <a:avLst/>
          </a:prstGeom>
          <a:solidFill>
            <a:srgbClr val="46A8D7"/>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dirty="0">
                <a:latin typeface="Futura Bk BT" panose="020B0502020204020303" pitchFamily="34" charset="0"/>
              </a:rPr>
              <a:t>Production Sites</a:t>
            </a:r>
            <a:endParaRPr lang="en-IN" dirty="0">
              <a:latin typeface="Futura Bk BT" panose="020B0502020204020303" pitchFamily="34" charset="0"/>
            </a:endParaRPr>
          </a:p>
        </p:txBody>
      </p:sp>
      <p:sp>
        <p:nvSpPr>
          <p:cNvPr id="22" name="Rectangle: Rounded Corners 21">
            <a:hlinkClick r:id="rId9" action="ppaction://hlinksldjump"/>
            <a:extLst>
              <a:ext uri="{FF2B5EF4-FFF2-40B4-BE49-F238E27FC236}">
                <a16:creationId xmlns:a16="http://schemas.microsoft.com/office/drawing/2014/main" id="{B511E92B-4A12-4B1D-AF31-3C41F2848081}"/>
              </a:ext>
            </a:extLst>
          </p:cNvPr>
          <p:cNvSpPr/>
          <p:nvPr/>
        </p:nvSpPr>
        <p:spPr>
          <a:xfrm>
            <a:off x="4840782" y="4991628"/>
            <a:ext cx="3418362" cy="428789"/>
          </a:xfrm>
          <a:prstGeom prst="roundRect">
            <a:avLst/>
          </a:prstGeom>
          <a:solidFill>
            <a:srgbClr val="4AAFDF"/>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dirty="0">
                <a:latin typeface="Futura Bk BT" panose="020B0502020204020303" pitchFamily="34" charset="0"/>
              </a:rPr>
              <a:t>Custom Manufacturing</a:t>
            </a:r>
            <a:endParaRPr lang="en-IN" dirty="0">
              <a:latin typeface="Futura Bk BT" panose="020B0502020204020303" pitchFamily="34" charset="0"/>
            </a:endParaRPr>
          </a:p>
        </p:txBody>
      </p:sp>
      <p:sp>
        <p:nvSpPr>
          <p:cNvPr id="23" name="Rectangle: Rounded Corners 22">
            <a:hlinkClick r:id="rId10" action="ppaction://hlinksldjump"/>
            <a:extLst>
              <a:ext uri="{FF2B5EF4-FFF2-40B4-BE49-F238E27FC236}">
                <a16:creationId xmlns:a16="http://schemas.microsoft.com/office/drawing/2014/main" id="{8FB6FD3B-CBE8-47F5-A0C4-4E9D11D225DF}"/>
              </a:ext>
            </a:extLst>
          </p:cNvPr>
          <p:cNvSpPr/>
          <p:nvPr/>
        </p:nvSpPr>
        <p:spPr>
          <a:xfrm>
            <a:off x="4900702" y="5536031"/>
            <a:ext cx="3358441" cy="428789"/>
          </a:xfrm>
          <a:prstGeom prst="roundRect">
            <a:avLst/>
          </a:prstGeom>
          <a:solidFill>
            <a:srgbClr val="4DB5E5"/>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dirty="0">
                <a:latin typeface="Futura Bk BT" panose="020B0502020204020303" pitchFamily="34" charset="0"/>
              </a:rPr>
              <a:t>Industries</a:t>
            </a:r>
            <a:endParaRPr lang="en-IN" dirty="0">
              <a:latin typeface="Futura Bk BT" panose="020B0502020204020303" pitchFamily="34" charset="0"/>
            </a:endParaRPr>
          </a:p>
        </p:txBody>
      </p:sp>
      <p:sp>
        <p:nvSpPr>
          <p:cNvPr id="24" name="Rectangle: Rounded Corners 23">
            <a:hlinkClick r:id="rId11" action="ppaction://hlinksldjump"/>
            <a:extLst>
              <a:ext uri="{FF2B5EF4-FFF2-40B4-BE49-F238E27FC236}">
                <a16:creationId xmlns:a16="http://schemas.microsoft.com/office/drawing/2014/main" id="{C07FE589-605A-4834-9B80-7DC3C02FA887}"/>
              </a:ext>
            </a:extLst>
          </p:cNvPr>
          <p:cNvSpPr/>
          <p:nvPr/>
        </p:nvSpPr>
        <p:spPr>
          <a:xfrm>
            <a:off x="4977083" y="6085501"/>
            <a:ext cx="3195796" cy="428789"/>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r>
              <a:rPr lang="en-US" dirty="0">
                <a:latin typeface="Futura Bk BT" panose="020B0502020204020303" pitchFamily="34" charset="0"/>
              </a:rPr>
              <a:t>Contact Us</a:t>
            </a:r>
            <a:endParaRPr lang="en-IN" dirty="0">
              <a:latin typeface="Futura Bk BT" panose="020B0502020204020303" pitchFamily="34" charset="0"/>
            </a:endParaRPr>
          </a:p>
        </p:txBody>
      </p:sp>
      <p:sp>
        <p:nvSpPr>
          <p:cNvPr id="20" name="Textplatzhalter 23">
            <a:extLst>
              <a:ext uri="{FF2B5EF4-FFF2-40B4-BE49-F238E27FC236}">
                <a16:creationId xmlns:a16="http://schemas.microsoft.com/office/drawing/2014/main" id="{16A497E8-FB29-4543-A901-06EF79C731F4}"/>
              </a:ext>
            </a:extLst>
          </p:cNvPr>
          <p:cNvSpPr txBox="1">
            <a:spLocks noChangeAspect="1"/>
          </p:cNvSpPr>
          <p:nvPr/>
        </p:nvSpPr>
        <p:spPr>
          <a:xfrm>
            <a:off x="6798445" y="209843"/>
            <a:ext cx="5242579"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4000" dirty="0">
                <a:solidFill>
                  <a:srgbClr val="3B3838"/>
                </a:solidFill>
                <a:latin typeface="Futura Bk BT" panose="020B0502020204020303" pitchFamily="34" charset="0"/>
              </a:rPr>
              <a:t>TABLE OF </a:t>
            </a:r>
            <a:r>
              <a:rPr lang="de-DE" sz="4000" dirty="0">
                <a:solidFill>
                  <a:srgbClr val="91CFF0"/>
                </a:solidFill>
                <a:latin typeface="Futura Bk BT" panose="020B0502020204020303" pitchFamily="34" charset="0"/>
              </a:rPr>
              <a:t>CONTENTS</a:t>
            </a:r>
          </a:p>
        </p:txBody>
      </p:sp>
      <p:sp>
        <p:nvSpPr>
          <p:cNvPr id="29" name="Rectangle: Rounded Corners 28">
            <a:hlinkClick r:id="rId12" action="ppaction://hlinksldjump"/>
            <a:extLst>
              <a:ext uri="{FF2B5EF4-FFF2-40B4-BE49-F238E27FC236}">
                <a16:creationId xmlns:a16="http://schemas.microsoft.com/office/drawing/2014/main" id="{B9E02BE5-002B-C07E-DB6E-4DAFC4BBB299}"/>
              </a:ext>
            </a:extLst>
          </p:cNvPr>
          <p:cNvSpPr/>
          <p:nvPr/>
        </p:nvSpPr>
        <p:spPr>
          <a:xfrm>
            <a:off x="4436252" y="2792991"/>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45720" rIns="91440" bIns="45720" rtlCol="0" anchor="ctr"/>
          <a:lstStyle/>
          <a:p>
            <a:r>
              <a:rPr lang="en-US" dirty="0">
                <a:latin typeface="Futura Bk BT" panose="020B0502020204020303"/>
              </a:rPr>
              <a:t>Our Values</a:t>
            </a:r>
            <a:endParaRPr lang="en-US" dirty="0"/>
          </a:p>
        </p:txBody>
      </p:sp>
      <p:sp>
        <p:nvSpPr>
          <p:cNvPr id="18" name="Rectangle: Rounded Corners 17">
            <a:hlinkClick r:id="rId13" action="ppaction://hlinksldjump"/>
            <a:extLst>
              <a:ext uri="{FF2B5EF4-FFF2-40B4-BE49-F238E27FC236}">
                <a16:creationId xmlns:a16="http://schemas.microsoft.com/office/drawing/2014/main" id="{6B77A87D-5F11-970E-FF57-A77453087AF6}"/>
              </a:ext>
            </a:extLst>
          </p:cNvPr>
          <p:cNvSpPr/>
          <p:nvPr/>
        </p:nvSpPr>
        <p:spPr>
          <a:xfrm>
            <a:off x="4121732" y="669033"/>
            <a:ext cx="2444585" cy="431897"/>
          </a:xfrm>
          <a:prstGeom prst="roundRect">
            <a:avLst/>
          </a:prstGeom>
          <a:solidFill>
            <a:srgbClr val="19517C"/>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tIns="45720" rIns="91440" bIns="45720" rtlCol="0" anchor="ctr"/>
          <a:lstStyle/>
          <a:p>
            <a:r>
              <a:rPr lang="en-US" dirty="0">
                <a:latin typeface="Futura Bk BT"/>
              </a:rPr>
              <a:t>Who we are</a:t>
            </a:r>
            <a:endParaRPr lang="en-US" dirty="0"/>
          </a:p>
        </p:txBody>
      </p:sp>
      <p:sp>
        <p:nvSpPr>
          <p:cNvPr id="30" name="Rectangle: Rounded Corners 29">
            <a:hlinkClick r:id="rId14" action="ppaction://hlinksldjump"/>
            <a:extLst>
              <a:ext uri="{FF2B5EF4-FFF2-40B4-BE49-F238E27FC236}">
                <a16:creationId xmlns:a16="http://schemas.microsoft.com/office/drawing/2014/main" id="{E19AC5C1-939F-BA6F-7BB5-9291157BC75F}"/>
              </a:ext>
            </a:extLst>
          </p:cNvPr>
          <p:cNvSpPr/>
          <p:nvPr/>
        </p:nvSpPr>
        <p:spPr>
          <a:xfrm>
            <a:off x="4239606" y="2276797"/>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45720" rIns="91440" bIns="45720" rtlCol="0" anchor="ctr"/>
          <a:lstStyle/>
          <a:p>
            <a:r>
              <a:rPr lang="en-US" dirty="0">
                <a:latin typeface="Futura Bk BT" panose="020B0502020204020303"/>
              </a:rPr>
              <a:t>Our Vision &amp; Mission</a:t>
            </a:r>
            <a:endParaRPr lang="en-US" dirty="0"/>
          </a:p>
        </p:txBody>
      </p:sp>
      <p:pic>
        <p:nvPicPr>
          <p:cNvPr id="11" name="Picture 10">
            <a:extLst>
              <a:ext uri="{FF2B5EF4-FFF2-40B4-BE49-F238E27FC236}">
                <a16:creationId xmlns:a16="http://schemas.microsoft.com/office/drawing/2014/main" id="{1FF2F7BA-3BA0-4C1D-805A-2F2A85EF5083}"/>
              </a:ext>
            </a:extLst>
          </p:cNvPr>
          <p:cNvPicPr>
            <a:picLocks noChangeAspect="1"/>
          </p:cNvPicPr>
          <p:nvPr/>
        </p:nvPicPr>
        <p:blipFill rotWithShape="1">
          <a:blip r:embed="rId15">
            <a:extLst>
              <a:ext uri="{28A0092B-C50C-407E-A947-70E740481C1C}">
                <a14:useLocalDpi xmlns:a14="http://schemas.microsoft.com/office/drawing/2010/main" val="0"/>
              </a:ext>
            </a:extLst>
          </a:blip>
          <a:srcRect l="21781" r="57003"/>
          <a:stretch/>
        </p:blipFill>
        <p:spPr>
          <a:xfrm>
            <a:off x="2655517" y="0"/>
            <a:ext cx="2586692" cy="6858000"/>
          </a:xfrm>
          <a:prstGeom prst="rect">
            <a:avLst/>
          </a:prstGeom>
          <a:effectLst>
            <a:outerShdw blurRad="203200" dist="38100" algn="l" rotWithShape="0">
              <a:prstClr val="black">
                <a:alpha val="76000"/>
              </a:prstClr>
            </a:outerShdw>
          </a:effectLst>
        </p:spPr>
      </p:pic>
      <p:pic>
        <p:nvPicPr>
          <p:cNvPr id="10" name="Picture 9">
            <a:extLst>
              <a:ext uri="{FF2B5EF4-FFF2-40B4-BE49-F238E27FC236}">
                <a16:creationId xmlns:a16="http://schemas.microsoft.com/office/drawing/2014/main" id="{14CC63E9-6E7E-4F25-9D2E-05AF80FA8406}"/>
              </a:ext>
            </a:extLst>
          </p:cNvPr>
          <p:cNvPicPr>
            <a:picLocks noChangeAspect="1"/>
          </p:cNvPicPr>
          <p:nvPr/>
        </p:nvPicPr>
        <p:blipFill rotWithShape="1">
          <a:blip r:embed="rId16">
            <a:extLst>
              <a:ext uri="{28A0092B-C50C-407E-A947-70E740481C1C}">
                <a14:useLocalDpi xmlns:a14="http://schemas.microsoft.com/office/drawing/2010/main" val="0"/>
              </a:ext>
            </a:extLst>
          </a:blip>
          <a:srcRect r="36511"/>
          <a:stretch/>
        </p:blipFill>
        <p:spPr>
          <a:xfrm>
            <a:off x="3242016" y="4569595"/>
            <a:ext cx="2594344" cy="2361950"/>
          </a:xfrm>
          <a:prstGeom prst="rect">
            <a:avLst/>
          </a:prstGeom>
        </p:spPr>
      </p:pic>
    </p:spTree>
    <p:extLst>
      <p:ext uri="{BB962C8B-B14F-4D97-AF65-F5344CB8AC3E}">
        <p14:creationId xmlns:p14="http://schemas.microsoft.com/office/powerpoint/2010/main" val="2954672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20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3A574B10-32FD-4165-AE8E-3F839AB61A7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87F1B67B-31C3-4BB5-840D-34006565E69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FCA164ED-50F2-463F-B4CC-E8B15CE8AA5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83530B29-3C30-4229-A988-DA0A90AD8D2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D347825E-6F8F-4E75-80EC-B7924FBB1BD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1822C3C8-E30E-4BE9-9C40-39FAEF669FF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4D8DA25B-21DD-4B94-BD14-342D3D537CD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6F04416-2A24-434A-A850-9EBF0B0BEFF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Alkyl Polyglucosides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215CS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225DK</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425UP</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650EC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818UPV2</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62BD0B80-250C-4188-9AD9-C6119BDBB11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D8E28717-408A-4839-AA33-3524A57B57A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0E7C670A-E4FB-4D20-BE9A-9109C970F7C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DB572603-CED4-4733-8A30-1E60C8B87D8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F8A821E5-FB30-4D64-837A-7FBB540E881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ADCF86EF-9FA2-4E60-B073-7966452DCE3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634F7941-C089-45FB-913C-104B086F3E2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A700FF9-02FA-4CC7-A89E-B67A2174E72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75B83918-C5CB-46E6-85A7-795709F7F15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583272B2-6652-4B4E-B916-0DF105C13F0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114983C5-5436-44C8-8E22-CDD81287AE9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921E7A59-383E-4583-9983-39F3CF372A9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F767FFDA-DF77-44C5-9694-A3223C43CBC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5EEFAE76-30F2-4F16-901F-DCE55D9C291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517F7F00-D2C7-4359-8965-EF7E5884F90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42C5385-ECA1-49E1-A17D-C76864D4806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Chelates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Disodium EDTA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MGDA- Na3</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E-5)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Tetrasodium N,N-biscarboxylatomethyl-L-glutamate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89A5EA7F-A359-497D-AE9E-F1B108E7DA2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58DE50B2-2C68-4FEA-88E9-8BDE9B3F1E1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0191240D-0C9F-4B55-A9E6-A0C408E7673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53EF526E-3855-4BAE-A890-C4806A34069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8E831742-CE68-4F34-865F-1D18679C4B4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AA703D84-3FF7-4DEE-AEEE-951CB4ECF2B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02DCC87E-154D-4CC8-9090-BEBF8599570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50C0EA6-BF33-42FA-9AF4-CCEF424A60E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Functional Ingredients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Polydimethylsiloxane (PDMS)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55B1611D-2771-4137-BAD2-4B93DEBA1A2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87D3DAC7-A6E9-4797-96BF-3785E85C1DA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759CA2D7-5DA9-4FB4-9819-FBFC7C53952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7DB4F05C-916E-4327-8935-D9869B876C9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D202D144-BA3D-4AA8-B1DC-8DA7E21063C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BD45CF71-D4D3-47EA-A5BE-343D0CD5D20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A2BEB3DD-3206-4E3B-8D2E-BD9A015B105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82F372A-1088-40AF-BB5C-04A04DF5255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tetrasodium salt (HEDP 4Na)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4Na (PBTC 4Na)</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N-oxide (ATMP N-oxide)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sodium salt (ATMP Na)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DFE9E2F1-8087-48D2-8DC4-7F87014D663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CD305F20-F19E-4597-9426-258340A48E5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AF7AE355-FFA4-47FB-8F1E-B050CDFCE19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5DC64B47-11CB-4AD5-8DDB-58C969BCDF2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5EACA594-5A30-4C82-A1E7-4472B895073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54142693-79A0-4C94-90EA-EFADDB23DD3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5FE3B28E-6B42-4DB8-86E2-EAEB769A8F19}"/>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EBB05B4-9A4D-41E7-89AA-5FCEBD8141B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Phosphono carboxylate mix (PCM)</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026E447A-EBA8-4067-B6E2-C45FB30EDF7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1DC8FB30-513E-49B6-A7F9-FEED2BDB7DE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1895926B-2ED9-4975-B248-617F296C92F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8E825312-8A63-4F66-8D5E-ED9FB9F3A4D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03C86C8D-49F2-4BDF-8AB1-81D864BCC86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C003B946-2658-4817-AC0E-BD247B315F0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4554E14A-9222-4F79-8D31-327A2CE552A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BBA346D-CDE8-4FBB-A69E-C0277FBD287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4,4'-Bis-(2-sulfostyryl)-biphenyl disodium salt (BSBDS)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Denatonium Benzoate (Denatrol®)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Phosphorous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 Acetyl Ethylene Diamine (TAED)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E84E1F-57DF-460F-AA40-EE915340DBEF}"/>
              </a:ext>
            </a:extLst>
          </p:cNvPr>
          <p:cNvPicPr>
            <a:picLocks noChangeAspect="1"/>
          </p:cNvPicPr>
          <p:nvPr/>
        </p:nvPicPr>
        <p:blipFill rotWithShape="1">
          <a:blip r:embed="rId2">
            <a:extLst>
              <a:ext uri="{28A0092B-C50C-407E-A947-70E740481C1C}">
                <a14:useLocalDpi xmlns:a14="http://schemas.microsoft.com/office/drawing/2010/main" val="0"/>
              </a:ext>
            </a:extLst>
          </a:blip>
          <a:srcRect t="5621" b="9920"/>
          <a:stretch/>
        </p:blipFill>
        <p:spPr>
          <a:xfrm>
            <a:off x="0" y="1"/>
            <a:ext cx="12198004"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8E7D6210-4FC0-48C7-9538-215AADD4B91A}"/>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0F41BA12-1B39-475F-AB60-958BCF02DC68}"/>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7A8B3D50-E35F-4D5A-AB84-53BC6D19AA48}"/>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23C18217-D981-42DA-85DA-1DBF12D706A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417F1989-6AD1-4C24-A234-02E751B33C2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003736164"/>
      </p:ext>
    </p:extLst>
  </p:cSld>
  <p:clrMapOvr>
    <a:masterClrMapping/>
  </p:clrMapOvr>
</p:sld>
</file>

<file path=ppt/slides/slide2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9499E22-0B40-42C3-BB04-4514F3E2D9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graphicFrame>
        <p:nvGraphicFramePr>
          <p:cNvPr id="114" name="Table 114">
            <a:extLst>
              <a:ext uri="{FF2B5EF4-FFF2-40B4-BE49-F238E27FC236}">
                <a16:creationId xmlns:a16="http://schemas.microsoft.com/office/drawing/2014/main" id="{22B73CA3-E72C-4DC9-9CEA-AE030C7FF234}"/>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Chain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Compressor Lubricant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Engine Oils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Grease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Heat Transfer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Hydraulic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52B1E7D4-54DB-4E3E-A00E-008DC84CD6FD}"/>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Additive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Antioxidant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Corrosion Inhibitor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Emulsifier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Heat Transfer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High Performance Lubricants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Hydraulic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Machinery</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Deformation</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49DD2037-62D2-4297-B3E4-24D240D4976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C75BDDD7-93A8-467E-BD4B-400A32D2506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EC3BE2A-5B6D-4047-BBE2-AAC9F72D2B4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668C1A8-F601-4578-B092-40ADDEDF774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62B1DABC-001E-430E-A799-E767BA200F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55055719"/>
      </p:ext>
    </p:extLst>
  </p:cSld>
  <p:clrMapOvr>
    <a:masterClrMapping/>
  </p:clrMapOvr>
</p:sld>
</file>

<file path=ppt/slides/slide2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9499E22-0B40-42C3-BB04-4514F3E2D9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graphicFrame>
        <p:nvGraphicFramePr>
          <p:cNvPr id="114" name="Table 114">
            <a:extLst>
              <a:ext uri="{FF2B5EF4-FFF2-40B4-BE49-F238E27FC236}">
                <a16:creationId xmlns:a16="http://schemas.microsoft.com/office/drawing/2014/main" id="{5550EA1E-4069-4D08-9BEA-0B38CACB31E2}"/>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Working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Mouldings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Quenching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Rolling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Rubber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Turbine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Wire Drawing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F692AA1F-1682-4599-A5F9-FFBB189A7DC1}"/>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Machining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Viscosity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Vulcanization Accelerator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49DD2037-62D2-4297-B3E4-24D240D4976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C75BDDD7-93A8-467E-BD4B-400A32D2506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EC3BE2A-5B6D-4047-BBE2-AAC9F72D2B4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668C1A8-F601-4578-B092-40ADDEDF774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62B1DABC-001E-430E-A799-E767BA200F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55055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23">
            <a:extLst>
              <a:ext uri="{FF2B5EF4-FFF2-40B4-BE49-F238E27FC236}">
                <a16:creationId xmlns:a16="http://schemas.microsoft.com/office/drawing/2014/main" id="{09B226A7-000D-4A2F-949C-6152D20BAC27}"/>
              </a:ext>
            </a:extLst>
          </p:cNvPr>
          <p:cNvSpPr txBox="1">
            <a:spLocks noChangeAspect="1"/>
          </p:cNvSpPr>
          <p:nvPr/>
        </p:nvSpPr>
        <p:spPr>
          <a:xfrm>
            <a:off x="490188" y="625448"/>
            <a:ext cx="454906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panose="020B0502020204020303" pitchFamily="34" charset="0"/>
              </a:rPr>
              <a:t>WHO</a:t>
            </a:r>
            <a:r>
              <a:rPr lang="de-DE" sz="5000" dirty="0">
                <a:latin typeface="Futura Bk BT" panose="020B0502020204020303" pitchFamily="34" charset="0"/>
              </a:rPr>
              <a:t> </a:t>
            </a:r>
            <a:r>
              <a:rPr lang="de-DE" sz="5000" dirty="0">
                <a:solidFill>
                  <a:srgbClr val="91CFF0"/>
                </a:solidFill>
                <a:latin typeface="Futura Bk BT" panose="020B0502020204020303" pitchFamily="34" charset="0"/>
              </a:rPr>
              <a:t>WE ARE</a:t>
            </a:r>
          </a:p>
        </p:txBody>
      </p:sp>
      <p:pic>
        <p:nvPicPr>
          <p:cNvPr id="4" name="Picture 3">
            <a:extLst>
              <a:ext uri="{FF2B5EF4-FFF2-40B4-BE49-F238E27FC236}">
                <a16:creationId xmlns:a16="http://schemas.microsoft.com/office/drawing/2014/main" id="{02FBEDD7-4894-4755-90D7-FA76C2DB99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0671684" y="-156275"/>
            <a:ext cx="1511059" cy="2214841"/>
          </a:xfrm>
          <a:prstGeom prst="rect">
            <a:avLst/>
          </a:prstGeom>
        </p:spPr>
      </p:pic>
      <p:sp>
        <p:nvSpPr>
          <p:cNvPr id="6" name="TextBox 5">
            <a:extLst>
              <a:ext uri="{FF2B5EF4-FFF2-40B4-BE49-F238E27FC236}">
                <a16:creationId xmlns:a16="http://schemas.microsoft.com/office/drawing/2014/main" id="{0B696780-574D-4315-9464-A2451A6D2C00}"/>
              </a:ext>
            </a:extLst>
          </p:cNvPr>
          <p:cNvSpPr txBox="1"/>
          <p:nvPr/>
        </p:nvSpPr>
        <p:spPr>
          <a:xfrm>
            <a:off x="5323838" y="1964470"/>
            <a:ext cx="6377832" cy="4108817"/>
          </a:xfrm>
          <a:prstGeom prst="rect">
            <a:avLst/>
          </a:prstGeom>
          <a:noFill/>
        </p:spPr>
        <p:txBody>
          <a:bodyPr wrap="square">
            <a:spAutoFit/>
          </a:bodyPr>
          <a:lstStyle/>
          <a:p>
            <a:pPr marL="0" marR="0">
              <a:spcBef>
                <a:spcPts val="0"/>
              </a:spcBef>
              <a:spcAft>
                <a:spcPts val="0"/>
              </a:spcAft>
            </a:pPr>
            <a:r>
              <a:rPr lang="en-US" sz="1500" b="0" i="0" dirty="0">
                <a:solidFill>
                  <a:srgbClr val="777777"/>
                </a:solidFill>
                <a:effectLst/>
                <a:latin typeface="Futura"/>
              </a:rPr>
              <a:t>Connect Chemicals is a global producer, custom manufacturer as well as a traditional distributor for a wide range of specialty chemicals.</a:t>
            </a:r>
          </a:p>
          <a:p>
            <a:pPr marL="0" marR="0">
              <a:spcBef>
                <a:spcPts val="0"/>
              </a:spcBef>
              <a:spcAft>
                <a:spcPts val="0"/>
              </a:spcAft>
            </a:pPr>
            <a:br>
              <a:rPr lang="en-US" sz="1500" dirty="0">
                <a:solidFill>
                  <a:srgbClr val="777777"/>
                </a:solidFill>
                <a:latin typeface="Futura"/>
              </a:rPr>
            </a:br>
            <a:r>
              <a:rPr lang="en-US" sz="1500" dirty="0">
                <a:solidFill>
                  <a:srgbClr val="777777"/>
                </a:solidFill>
                <a:latin typeface="Futura"/>
              </a:rPr>
              <a:t>We are founded in 1998 by Başar Karaca, Qiping Hou &amp; Dirk Otmar Headquartered in Ratingen, Germany, with subsidiaries in 4 </a:t>
            </a:r>
            <a:r>
              <a:rPr lang="en-US" sz="1500" b="0" i="0" dirty="0">
                <a:solidFill>
                  <a:srgbClr val="777777"/>
                </a:solidFill>
                <a:effectLst/>
                <a:latin typeface="Futura"/>
              </a:rPr>
              <a:t>continents plus a network of partners we offer global coverage, serving both local and multinational organizations.</a:t>
            </a:r>
          </a:p>
          <a:p>
            <a:pPr marL="0" marR="0">
              <a:spcBef>
                <a:spcPts val="0"/>
              </a:spcBef>
              <a:spcAft>
                <a:spcPts val="0"/>
              </a:spcAft>
            </a:pPr>
            <a:br>
              <a:rPr lang="en-US" sz="1500" dirty="0">
                <a:latin typeface="Futura"/>
              </a:rPr>
            </a:br>
            <a:r>
              <a:rPr lang="en-US" sz="1500" b="0" i="0" dirty="0">
                <a:solidFill>
                  <a:srgbClr val="777777"/>
                </a:solidFill>
                <a:effectLst/>
                <a:latin typeface="Futura"/>
              </a:rPr>
              <a:t>Worldwide sourcing is integral into all of our business segments. Our teams of experts are there to work closely with customers ensuring technical standards are met.</a:t>
            </a:r>
            <a:endParaRPr kumimoji="1" lang="en-US" sz="1500" dirty="0">
              <a:solidFill>
                <a:srgbClr val="777777"/>
              </a:solidFill>
              <a:latin typeface="Futura"/>
            </a:endParaRPr>
          </a:p>
          <a:p>
            <a:pPr marL="0" marR="0">
              <a:spcBef>
                <a:spcPts val="0"/>
              </a:spcBef>
              <a:spcAft>
                <a:spcPts val="0"/>
              </a:spcAft>
            </a:pPr>
            <a:endParaRPr kumimoji="1" lang="en-US" sz="1500" dirty="0">
              <a:solidFill>
                <a:srgbClr val="777777"/>
              </a:solidFill>
              <a:latin typeface="Futura"/>
            </a:endParaRPr>
          </a:p>
          <a:p>
            <a:pPr marL="0" marR="0">
              <a:spcBef>
                <a:spcPts val="0"/>
              </a:spcBef>
              <a:spcAft>
                <a:spcPts val="0"/>
              </a:spcAft>
            </a:pPr>
            <a:r>
              <a:rPr lang="en-US" sz="1500" b="0" i="0" dirty="0">
                <a:solidFill>
                  <a:srgbClr val="777777"/>
                </a:solidFill>
                <a:effectLst/>
                <a:latin typeface="Futura"/>
              </a:rPr>
              <a:t>Let us jointly make best use of our combined resources to build solutions for mutual benefit. Working together we will determine the most suitable choice of technology, production, financing, logistics and sales &amp; marketing to reach this goal</a:t>
            </a:r>
            <a:endParaRPr kumimoji="1" lang="en-US" sz="1500" dirty="0">
              <a:solidFill>
                <a:schemeClr val="bg2">
                  <a:lumMod val="50000"/>
                </a:schemeClr>
              </a:solidFill>
              <a:latin typeface="Futura"/>
            </a:endParaRPr>
          </a:p>
        </p:txBody>
      </p:sp>
      <p:sp>
        <p:nvSpPr>
          <p:cNvPr id="18" name="TextBox 17">
            <a:extLst>
              <a:ext uri="{FF2B5EF4-FFF2-40B4-BE49-F238E27FC236}">
                <a16:creationId xmlns:a16="http://schemas.microsoft.com/office/drawing/2014/main" id="{40DD669F-EE4F-4839-B057-7E2283F66EF9}"/>
              </a:ext>
            </a:extLst>
          </p:cNvPr>
          <p:cNvSpPr txBox="1"/>
          <p:nvPr/>
        </p:nvSpPr>
        <p:spPr>
          <a:xfrm>
            <a:off x="7967912" y="6258244"/>
            <a:ext cx="6093994" cy="369332"/>
          </a:xfrm>
          <a:prstGeom prst="rect">
            <a:avLst/>
          </a:prstGeom>
          <a:noFill/>
        </p:spPr>
        <p:txBody>
          <a:bodyPr wrap="square">
            <a:spAutoFit/>
          </a:bodyPr>
          <a:lstStyle/>
          <a:p>
            <a:pPr algn="l"/>
            <a:r>
              <a:rPr lang="en-US" b="1" i="0" dirty="0">
                <a:solidFill>
                  <a:srgbClr val="212529"/>
                </a:solidFill>
                <a:effectLst/>
                <a:latin typeface="Futura"/>
              </a:rPr>
              <a:t>Join resources, build solutions</a:t>
            </a:r>
          </a:p>
        </p:txBody>
      </p:sp>
      <p:sp>
        <p:nvSpPr>
          <p:cNvPr id="5" name="Rectangle 4">
            <a:extLst>
              <a:ext uri="{FF2B5EF4-FFF2-40B4-BE49-F238E27FC236}">
                <a16:creationId xmlns:a16="http://schemas.microsoft.com/office/drawing/2014/main" id="{D9EAA7BE-5CFE-4DE1-ABBF-BB27DB4B3EFC}"/>
              </a:ext>
            </a:extLst>
          </p:cNvPr>
          <p:cNvSpPr/>
          <p:nvPr/>
        </p:nvSpPr>
        <p:spPr>
          <a:xfrm>
            <a:off x="490330" y="1815548"/>
            <a:ext cx="2690192" cy="148922"/>
          </a:xfrm>
          <a:prstGeom prst="rect">
            <a:avLst/>
          </a:prstGeom>
          <a:solidFill>
            <a:srgbClr val="95D5F2"/>
          </a:solidFill>
          <a:ln>
            <a:solidFill>
              <a:srgbClr val="95D5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CAB36D5-5B30-4AA4-8427-C57CC7338D39}"/>
              </a:ext>
            </a:extLst>
          </p:cNvPr>
          <p:cNvSpPr/>
          <p:nvPr/>
        </p:nvSpPr>
        <p:spPr>
          <a:xfrm rot="16200000">
            <a:off x="-780446" y="3160644"/>
            <a:ext cx="2690192" cy="148922"/>
          </a:xfrm>
          <a:prstGeom prst="rect">
            <a:avLst/>
          </a:prstGeom>
          <a:solidFill>
            <a:srgbClr val="95D5F2"/>
          </a:solidFill>
          <a:ln>
            <a:solidFill>
              <a:srgbClr val="95D5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6">
            <a:extLst>
              <a:ext uri="{FF2B5EF4-FFF2-40B4-BE49-F238E27FC236}">
                <a16:creationId xmlns:a16="http://schemas.microsoft.com/office/drawing/2014/main" id="{02E4139A-4301-6E60-2D23-3F49B215DA73}"/>
              </a:ext>
            </a:extLst>
          </p:cNvPr>
          <p:cNvPicPr>
            <a:picLocks noChangeAspect="1"/>
          </p:cNvPicPr>
          <p:nvPr/>
        </p:nvPicPr>
        <p:blipFill rotWithShape="1">
          <a:blip r:embed="rId3"/>
          <a:srcRect l="11563" r="14029" b="612"/>
          <a:stretch/>
        </p:blipFill>
        <p:spPr>
          <a:xfrm>
            <a:off x="629635" y="1963032"/>
            <a:ext cx="4272658" cy="3984261"/>
          </a:xfrm>
          <a:prstGeom prst="rect">
            <a:avLst/>
          </a:prstGeom>
        </p:spPr>
      </p:pic>
    </p:spTree>
    <p:extLst>
      <p:ext uri="{BB962C8B-B14F-4D97-AF65-F5344CB8AC3E}">
        <p14:creationId xmlns:p14="http://schemas.microsoft.com/office/powerpoint/2010/main" val="176532709"/>
      </p:ext>
    </p:extLst>
  </p:cSld>
  <p:clrMapOvr>
    <a:masterClrMapping/>
  </p:clrMapOvr>
</p:sld>
</file>

<file path=ppt/slides/slide3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0" action="ppaction://hlinksldjump"/>
            <a:extLst>
              <a:ext uri="{FF2B5EF4-FFF2-40B4-BE49-F238E27FC236}">
                <a16:creationId xmlns:a16="http://schemas.microsoft.com/office/drawing/2014/main" id="{BA3B2CA6-38FC-4A2E-90A8-8E63A359F34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1" action="ppaction://hlinksldjump"/>
            <a:extLst>
              <a:ext uri="{FF2B5EF4-FFF2-40B4-BE49-F238E27FC236}">
                <a16:creationId xmlns:a16="http://schemas.microsoft.com/office/drawing/2014/main" id="{80CCBAC0-3B35-4884-8823-1423DC4A766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2" action="ppaction://hlinksldjump"/>
            <a:extLst>
              <a:ext uri="{FF2B5EF4-FFF2-40B4-BE49-F238E27FC236}">
                <a16:creationId xmlns:a16="http://schemas.microsoft.com/office/drawing/2014/main" id="{DB37B21E-0942-4771-8257-07E4A1CF681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3" action="ppaction://hlinksldjump"/>
            <a:extLst>
              <a:ext uri="{FF2B5EF4-FFF2-40B4-BE49-F238E27FC236}">
                <a16:creationId xmlns:a16="http://schemas.microsoft.com/office/drawing/2014/main" id="{AC44C44D-64A0-4999-BA01-B228E033624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6" name="object 14">
            <a:extLst>
              <a:ext uri="{FF2B5EF4-FFF2-40B4-BE49-F238E27FC236}">
                <a16:creationId xmlns:a16="http://schemas.microsoft.com/office/drawing/2014/main" id="{1746F998-6513-47B0-94B2-34992FE76D81}"/>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CE82CD4F-4AED-4BFC-B9EC-C6E9919AFAB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3" name="object 21">
            <a:hlinkClick r:id="rId8" action="ppaction://hlinksldjump"/>
            <a:extLst>
              <a:ext uri="{FF2B5EF4-FFF2-40B4-BE49-F238E27FC236}">
                <a16:creationId xmlns:a16="http://schemas.microsoft.com/office/drawing/2014/main" id="{54038425-D42E-45AD-95AD-32F1E911A79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E83D9857-7712-4B00-B77E-6C49678E0D89}"/>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4D47E5C1-8105-45AD-8524-68E57BCA2B1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A967368-E8BF-4F3C-89AB-B0074586B89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9" action="ppaction://hlinksldjump"/>
              <a:extLst>
                <a:ext uri="{FF2B5EF4-FFF2-40B4-BE49-F238E27FC236}">
                  <a16:creationId xmlns:a16="http://schemas.microsoft.com/office/drawing/2014/main" id="{73AAB5DD-1E2F-480F-9416-D1DFED809E6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947224640"/>
      </p:ext>
    </p:extLst>
  </p:cSld>
  <p:clrMapOvr>
    <a:masterClrMapping/>
  </p:clrMapOvr>
</p:sld>
</file>

<file path=ppt/slides/slide3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D520D41C-87B1-4E8F-B0F8-7A896D8BF5C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3F91CB5E-5DEB-49CC-B5D9-F6DFE22D47E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9EE240F1-69E9-4343-AE7F-5CB86215EAD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B8C7CCCB-6777-48C1-8FA7-E74484B67F1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AE18E325-9A4C-4022-BA2B-E7542C56E5F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Base Oils &amp; VI-improvers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 alpha olefins (PAO)</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1B7F3D20-8C31-48D2-BC70-07FB55E3413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57B1092E-E497-44D9-AE75-44126FE5B33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154A6B46-3BAC-4F64-B196-477179D544C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B717FF01-6E7D-4E24-82EA-68D2CFEEF20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ECF30ABE-A0C9-4445-9282-5288DCC6722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D299702C-DF2A-4330-937A-B36E763B5C4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C80DDA77-1792-45B2-A3EE-1F8D21B37DB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2D18E240-E7AA-4B02-9D2B-D95B77367DC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9B7C945B-C5D3-49D7-AA6B-B93FE6563E5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57B2938A-4140-42FF-9A55-B8A5B064292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190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Dicyclohexylamine (DCHA)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Dilithium tetraborate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Disodiumsebacate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Dodecandioic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Lithium nitrate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Undecandioic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69509250-5694-4848-870F-40C2FFC4DB3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648C8D18-1343-4781-9889-A043D16F4C2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890E1598-346B-494C-808E-875B1B8EBBC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09F7D126-D431-4E2F-A480-8E0587D13A8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DC0A8461-53E1-40AE-B868-7A822223C57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Lubricant Additives &amp; Antioxidants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3-Tert butyladipic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Connguard 445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Stearic acid 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Tri-octylphosphate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51CF59F-153A-4161-9FA1-25583D582B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COATINGS ADHESIVES </a:t>
            </a:r>
            <a:r>
              <a:rPr lang="de-DE" sz="5000" spc="-150" dirty="0">
                <a:solidFill>
                  <a:schemeClr val="bg1"/>
                </a:solidFill>
                <a:latin typeface="Futura Bk BT" panose="020B0502020204020303" pitchFamily="34" charset="0"/>
              </a:rPr>
              <a:t>SEALANTS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5" action="ppaction://hlinksldjump"/>
            <a:extLst>
              <a:ext uri="{FF2B5EF4-FFF2-40B4-BE49-F238E27FC236}">
                <a16:creationId xmlns:a16="http://schemas.microsoft.com/office/drawing/2014/main" id="{09213655-785A-4F02-BBA9-C25FBE363BC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0E45D3E7-CC06-4EE1-A05F-4453DE49FAB1}"/>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2BE7885-F9DB-4DB7-A7B1-A881D4951D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0691C139-D1E1-49B8-B736-3E0693130DAA}"/>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48BF2C7F-DF2C-4517-BC7A-1E7D3E36932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29886418"/>
      </p:ext>
    </p:extLst>
  </p:cSld>
  <p:clrMapOvr>
    <a:masterClrMapping/>
  </p:clrMapOvr>
</p:sld>
</file>

<file path=ppt/slides/slide3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C0DB398-A301-4813-9A26-31CF1CE84E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4" name="Table 114">
            <a:extLst>
              <a:ext uri="{FF2B5EF4-FFF2-40B4-BE49-F238E27FC236}">
                <a16:creationId xmlns:a16="http://schemas.microsoft.com/office/drawing/2014/main" id="{EB1FDA9E-E699-4105-A0ED-E995BB8272F6}"/>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Adhesives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Ball Pen Inks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Glass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Intumescent 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Polyolefin Films</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Printing Inks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Release Coating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Sealants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Silanes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Surface Treatment</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Wood Coating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Others</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graphicFrame>
        <p:nvGraphicFramePr>
          <p:cNvPr id="113" name="Table 113">
            <a:extLst>
              <a:ext uri="{FF2B5EF4-FFF2-40B4-BE49-F238E27FC236}">
                <a16:creationId xmlns:a16="http://schemas.microsoft.com/office/drawing/2014/main" id="{5DECA6A4-17B6-4586-9B02-A0C6A4E086DD}"/>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Anti-Blocking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Anti-Fogging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Defoamer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Dispersant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Drying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Emulsifier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Reactive Diluent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Rheology Modifier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Solvent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7EEFA2D9-FFFD-432A-90A9-22F0E8C6814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E24D8A28-2FFF-4895-9524-4B35C579B38D}"/>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92C96926-0F25-4AF5-A506-2260ACCCA85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65F0F71-C040-4101-B13C-2C4021E9E40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5CFE621F-4009-4CF1-9ED7-31C8D3EEF60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774752854"/>
      </p:ext>
    </p:extLst>
  </p:cSld>
  <p:clrMapOvr>
    <a:masterClrMapping/>
  </p:clrMapOvr>
</p:sld>
</file>

<file path=ppt/slides/slide3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C0DB398-A301-4813-9A26-31CF1CE84E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BA497116-F702-4963-87F3-70D53A7CE555}"/>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Surface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Tackifier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7EEFA2D9-FFFD-432A-90A9-22F0E8C6814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E24D8A28-2FFF-4895-9524-4B35C579B38D}"/>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92C96926-0F25-4AF5-A506-2260ACCCA85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65F0F71-C040-4101-B13C-2C4021E9E40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5CFE621F-4009-4CF1-9ED7-31C8D3EEF60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774752854"/>
      </p:ext>
    </p:extLst>
  </p:cSld>
  <p:clrMapOvr>
    <a:masterClrMapping/>
  </p:clrMapOvr>
</p:sld>
</file>

<file path=ppt/slides/slide3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2C0E1497-F0AB-4F35-80D5-17EF87FA2F0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8D093585-92F2-4659-ADB1-D1931FE8441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1A4F7D69-EF76-40CE-92AF-2989D75F8DD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12405529-F532-48A4-B39C-AFC1F5876EB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E6491566-69F8-4BD7-8BFC-19678A5622E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086EE27E-76FA-43FF-9DE7-1082D0C6009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10030053-279E-4825-891F-89B22AAE3D2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3324D80D-E32C-4571-83D3-C0691193F3B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0BA00F74-0D38-45FF-9A67-1ED1AAB4B8C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EA21748C-83A1-4811-8818-05FF053BDC0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170903B0-7DAF-4546-8CDE-67D48951A8FB}"/>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5E8822DB-2423-470C-A46B-22D32F1BDC04}"/>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0BF8CC03-0019-442F-9D49-66567D319A4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0" name="object 14">
            <a:extLst>
              <a:ext uri="{FF2B5EF4-FFF2-40B4-BE49-F238E27FC236}">
                <a16:creationId xmlns:a16="http://schemas.microsoft.com/office/drawing/2014/main" id="{21D6EF0A-D4F6-41CE-A635-9761BE5CA25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CD41E98-7056-4E7D-9375-EC17881C9AA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5" action="ppaction://hlinksldjump"/>
            <a:extLst>
              <a:ext uri="{FF2B5EF4-FFF2-40B4-BE49-F238E27FC236}">
                <a16:creationId xmlns:a16="http://schemas.microsoft.com/office/drawing/2014/main" id="{ED24AE44-BC5F-4C57-8739-22F4EB55A8C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3" name="Group 22">
            <a:extLst>
              <a:ext uri="{FF2B5EF4-FFF2-40B4-BE49-F238E27FC236}">
                <a16:creationId xmlns:a16="http://schemas.microsoft.com/office/drawing/2014/main" id="{CD301169-3510-4E93-88CB-A01111ECC85A}"/>
              </a:ext>
            </a:extLst>
          </p:cNvPr>
          <p:cNvGrpSpPr/>
          <p:nvPr/>
        </p:nvGrpSpPr>
        <p:grpSpPr>
          <a:xfrm>
            <a:off x="11069815" y="0"/>
            <a:ext cx="736181" cy="614143"/>
            <a:chOff x="11069815" y="0"/>
            <a:chExt cx="736181" cy="614143"/>
          </a:xfrm>
        </p:grpSpPr>
        <p:sp>
          <p:nvSpPr>
            <p:cNvPr id="24" name="object 14">
              <a:extLst>
                <a:ext uri="{FF2B5EF4-FFF2-40B4-BE49-F238E27FC236}">
                  <a16:creationId xmlns:a16="http://schemas.microsoft.com/office/drawing/2014/main" id="{245E5CA7-7997-4B8A-B9A2-F613C7AA564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5" name="object 15">
              <a:extLst>
                <a:ext uri="{FF2B5EF4-FFF2-40B4-BE49-F238E27FC236}">
                  <a16:creationId xmlns:a16="http://schemas.microsoft.com/office/drawing/2014/main" id="{E86EAE95-1D93-42F1-9F8C-36468730BE7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6" action="ppaction://hlinksldjump"/>
              <a:extLst>
                <a:ext uri="{FF2B5EF4-FFF2-40B4-BE49-F238E27FC236}">
                  <a16:creationId xmlns:a16="http://schemas.microsoft.com/office/drawing/2014/main" id="{4A924FF3-B40B-4FD6-8EFC-0C425CD7ACF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725859736"/>
      </p:ext>
    </p:extLst>
  </p:cSld>
  <p:clrMapOvr>
    <a:masterClrMapping/>
  </p:clrMapOvr>
</p:sld>
</file>

<file path=ppt/slides/slide3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AFC00FF2-C62C-4E58-AED0-A91A3631C83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23A230EC-1511-492B-99C6-4FDC64FD769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02771037-7AF9-46E7-B903-CAB67BB3171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504A80A0-C42F-4966-AE2C-8743F8044E7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C57B080C-C4BA-4157-B260-07B4636FAE7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F904612D-D903-4FB1-86FF-0C94E0C9FCB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A1BE4F3C-499C-4E96-A13A-4EC33EC0635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A3047361-6149-471C-BBEC-050D66DADBD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31C6AAD8-6554-4AC3-A569-429425CB0AC1}"/>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8693B2A2-832D-45A1-A596-2A4E2FC6DD98}"/>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7D89A1A4-D5DD-4474-A1AD-A776BC9748C6}"/>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B0514A74-E05E-4CE8-A938-628572B0E701}"/>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9AB82144-08CE-4C86-A7EF-0E6542D4BA4D}"/>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1B7B245-90AF-418C-BD25-CB44A2D97F4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Adhesion Promoters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 glycol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Allylglycidylether (AGE)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Concat LA (Ammonium Lacto Titanate)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Tetra-2-ethylhexyl titanate (T2EHT)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Tetra-ethyltitanate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Tetra-n-butyl titanate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Titamix 80/20 (TIPT/TNBT)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Ureido silane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A black and white drawing of a building&#10;&#10;Description automatically generated with low confidence">
            <a:extLst>
              <a:ext uri="{FF2B5EF4-FFF2-40B4-BE49-F238E27FC236}">
                <a16:creationId xmlns:a16="http://schemas.microsoft.com/office/drawing/2014/main" id="{1E7F5ADD-EF58-41BA-8AEC-F41623D70C2A}"/>
              </a:ext>
            </a:extLst>
          </p:cNvPr>
          <p:cNvPicPr>
            <a:picLocks noChangeAspect="1"/>
          </p:cNvPicPr>
          <p:nvPr/>
        </p:nvPicPr>
        <p:blipFill rotWithShape="1">
          <a:blip r:embed="rId2">
            <a:extLst>
              <a:ext uri="{28A0092B-C50C-407E-A947-70E740481C1C}">
                <a14:useLocalDpi xmlns:a14="http://schemas.microsoft.com/office/drawing/2010/main" val="0"/>
              </a:ext>
            </a:extLst>
          </a:blip>
          <a:srcRect l="515" t="6764" r="-515" b="-6764"/>
          <a:stretch/>
        </p:blipFill>
        <p:spPr>
          <a:xfrm>
            <a:off x="163280" y="100126"/>
            <a:ext cx="11843190" cy="6661794"/>
          </a:xfrm>
          <a:prstGeom prst="rect">
            <a:avLst/>
          </a:prstGeom>
        </p:spPr>
      </p:pic>
      <p:sp>
        <p:nvSpPr>
          <p:cNvPr id="4" name="Textplatzhalter 23">
            <a:extLst>
              <a:ext uri="{FF2B5EF4-FFF2-40B4-BE49-F238E27FC236}">
                <a16:creationId xmlns:a16="http://schemas.microsoft.com/office/drawing/2014/main" id="{1454F2DA-87A9-48B1-ADFB-B52C3436814C}"/>
              </a:ext>
            </a:extLst>
          </p:cNvPr>
          <p:cNvSpPr txBox="1">
            <a:spLocks noChangeAspect="1"/>
          </p:cNvSpPr>
          <p:nvPr/>
        </p:nvSpPr>
        <p:spPr>
          <a:xfrm>
            <a:off x="246573" y="183268"/>
            <a:ext cx="5048758" cy="5846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400" dirty="0">
                <a:solidFill>
                  <a:schemeClr val="bg2">
                    <a:lumMod val="25000"/>
                  </a:schemeClr>
                </a:solidFill>
                <a:latin typeface="Futura Bk BT" panose="020B0502020204020303" pitchFamily="34" charset="0"/>
              </a:rPr>
              <a:t>KEY</a:t>
            </a:r>
            <a:r>
              <a:rPr lang="de-DE" sz="5400" dirty="0">
                <a:latin typeface="Futura Bk BT" panose="020B0502020204020303" pitchFamily="34" charset="0"/>
              </a:rPr>
              <a:t> </a:t>
            </a:r>
            <a:r>
              <a:rPr lang="de-DE" sz="5400" dirty="0">
                <a:solidFill>
                  <a:srgbClr val="91CFF0"/>
                </a:solidFill>
                <a:latin typeface="Futura Bk BT" panose="020B0502020204020303" pitchFamily="34" charset="0"/>
              </a:rPr>
              <a:t>FIGURES</a:t>
            </a:r>
          </a:p>
        </p:txBody>
      </p:sp>
      <p:sp>
        <p:nvSpPr>
          <p:cNvPr id="5" name="Rectangle 4">
            <a:extLst>
              <a:ext uri="{FF2B5EF4-FFF2-40B4-BE49-F238E27FC236}">
                <a16:creationId xmlns:a16="http://schemas.microsoft.com/office/drawing/2014/main" id="{D5FABF44-DF55-4584-9A12-3F183EA253C6}"/>
              </a:ext>
            </a:extLst>
          </p:cNvPr>
          <p:cNvSpPr/>
          <p:nvPr/>
        </p:nvSpPr>
        <p:spPr>
          <a:xfrm>
            <a:off x="0" y="5913869"/>
            <a:ext cx="12192000" cy="196140"/>
          </a:xfrm>
          <a:prstGeom prst="rect">
            <a:avLst/>
          </a:prstGeom>
          <a:solidFill>
            <a:srgbClr val="3B383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a:extLst>
              <a:ext uri="{FF2B5EF4-FFF2-40B4-BE49-F238E27FC236}">
                <a16:creationId xmlns:a16="http://schemas.microsoft.com/office/drawing/2014/main" id="{EF9911BE-DE8E-4A11-A021-BA35746AA531}"/>
              </a:ext>
            </a:extLst>
          </p:cNvPr>
          <p:cNvSpPr/>
          <p:nvPr/>
        </p:nvSpPr>
        <p:spPr>
          <a:xfrm>
            <a:off x="970369" y="493733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sz="5000" spc="-300" dirty="0">
                <a:solidFill>
                  <a:schemeClr val="bg1"/>
                </a:solidFill>
                <a:latin typeface="Futura Bk BT"/>
              </a:rPr>
              <a:t>1998</a:t>
            </a:r>
          </a:p>
          <a:p>
            <a:pPr algn="ctr"/>
            <a:r>
              <a:rPr lang="en-US" sz="1600" dirty="0">
                <a:solidFill>
                  <a:srgbClr val="002060"/>
                </a:solidFill>
                <a:latin typeface="Futura-Light"/>
              </a:rPr>
              <a:t>Founded</a:t>
            </a:r>
            <a:endParaRPr lang="en-GB" sz="1600" dirty="0">
              <a:solidFill>
                <a:srgbClr val="002060"/>
              </a:solidFill>
              <a:latin typeface="Futura-Light"/>
              <a:ea typeface="Verdana"/>
              <a:cs typeface="Arial"/>
            </a:endParaRPr>
          </a:p>
          <a:p>
            <a:pPr algn="ctr"/>
            <a:r>
              <a:rPr lang="en-GB" sz="1000" dirty="0">
                <a:solidFill>
                  <a:srgbClr val="002060"/>
                </a:solidFill>
                <a:latin typeface="Futura-Light" panose="020B0400000000000000" pitchFamily="34" charset="0"/>
                <a:ea typeface="Verdana" panose="020B0604030504040204" pitchFamily="34" charset="0"/>
                <a:cs typeface="Arial" panose="020B0604020202020204" pitchFamily="34" charset="0"/>
              </a:rPr>
              <a:t>(Privately owned) </a:t>
            </a:r>
            <a:endParaRPr lang="en-US" sz="1000" b="1" dirty="0">
              <a:solidFill>
                <a:srgbClr val="002060"/>
              </a:solidFill>
              <a:latin typeface="Futura-Light" panose="020B0400000000000000" pitchFamily="34" charset="0"/>
              <a:cs typeface="Arial" panose="020B0604020202020204" pitchFamily="34" charset="0"/>
            </a:endParaRPr>
          </a:p>
          <a:p>
            <a:pPr algn="ctr"/>
            <a:endParaRPr lang="en-IN" sz="1600" spc="-300" dirty="0">
              <a:solidFill>
                <a:srgbClr val="002060"/>
              </a:solidFill>
              <a:latin typeface="Futura Bk BT" panose="020B0502020204020303" pitchFamily="34" charset="0"/>
            </a:endParaRPr>
          </a:p>
        </p:txBody>
      </p:sp>
      <p:sp>
        <p:nvSpPr>
          <p:cNvPr id="7" name="Oval 6">
            <a:extLst>
              <a:ext uri="{FF2B5EF4-FFF2-40B4-BE49-F238E27FC236}">
                <a16:creationId xmlns:a16="http://schemas.microsoft.com/office/drawing/2014/main" id="{99E7DB51-DFA8-4479-9FA8-470F46EFAE18}"/>
              </a:ext>
            </a:extLst>
          </p:cNvPr>
          <p:cNvSpPr/>
          <p:nvPr/>
        </p:nvSpPr>
        <p:spPr>
          <a:xfrm>
            <a:off x="3032875" y="493733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45720" rtlCol="0" anchor="t" anchorCtr="0"/>
          <a:lstStyle/>
          <a:p>
            <a:pPr algn="ctr"/>
            <a:r>
              <a:rPr lang="en-IN" sz="5000" dirty="0">
                <a:solidFill>
                  <a:schemeClr val="bg1"/>
                </a:solidFill>
                <a:latin typeface="Futura Bk BT"/>
              </a:rPr>
              <a:t>10</a:t>
            </a:r>
            <a:endParaRPr lang="en-IN" sz="5000" dirty="0">
              <a:solidFill>
                <a:schemeClr val="bg1"/>
              </a:solidFill>
              <a:latin typeface="Futura Bk BT" panose="020B0502020204020303" pitchFamily="34" charset="0"/>
            </a:endParaRPr>
          </a:p>
          <a:p>
            <a:pPr algn="ctr"/>
            <a:r>
              <a:rPr lang="de-DE" sz="1600" dirty="0">
                <a:solidFill>
                  <a:srgbClr val="002060"/>
                </a:solidFill>
                <a:latin typeface="Futura-Light" panose="020B0400000000000000" pitchFamily="34" charset="0"/>
                <a:cs typeface="Arial" panose="020B0604020202020204" pitchFamily="34" charset="0"/>
              </a:rPr>
              <a:t>Countries</a:t>
            </a:r>
          </a:p>
          <a:p>
            <a:pPr algn="ctr"/>
            <a:endParaRPr lang="en-IN" sz="1600" dirty="0">
              <a:solidFill>
                <a:srgbClr val="002060"/>
              </a:solidFill>
              <a:latin typeface="Futura-Light" panose="020B0400000000000000" pitchFamily="34" charset="0"/>
            </a:endParaRPr>
          </a:p>
        </p:txBody>
      </p:sp>
      <p:sp>
        <p:nvSpPr>
          <p:cNvPr id="8" name="Oval 7">
            <a:extLst>
              <a:ext uri="{FF2B5EF4-FFF2-40B4-BE49-F238E27FC236}">
                <a16:creationId xmlns:a16="http://schemas.microsoft.com/office/drawing/2014/main" id="{42E6F35C-7C8D-465F-90FB-8EFE69E214D7}"/>
              </a:ext>
            </a:extLst>
          </p:cNvPr>
          <p:cNvSpPr/>
          <p:nvPr/>
        </p:nvSpPr>
        <p:spPr>
          <a:xfrm>
            <a:off x="5095381" y="495812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5000" dirty="0">
                <a:solidFill>
                  <a:schemeClr val="bg1"/>
                </a:solidFill>
                <a:latin typeface="Futura Bk BT"/>
              </a:rPr>
              <a:t>310</a:t>
            </a:r>
            <a:endParaRPr lang="en-US" sz="5000" dirty="0">
              <a:solidFill>
                <a:schemeClr val="bg1"/>
              </a:solidFill>
              <a:latin typeface="Futura Bk BT" panose="020B0502020204020303" pitchFamily="34" charset="0"/>
            </a:endParaRPr>
          </a:p>
          <a:p>
            <a:pPr algn="ctr"/>
            <a:r>
              <a:rPr lang="en-IN" sz="1600" dirty="0">
                <a:solidFill>
                  <a:srgbClr val="002060"/>
                </a:solidFill>
                <a:latin typeface="Futura-Light" panose="020B0400000000000000" pitchFamily="34" charset="0"/>
              </a:rPr>
              <a:t>Employees</a:t>
            </a:r>
          </a:p>
        </p:txBody>
      </p:sp>
      <p:sp>
        <p:nvSpPr>
          <p:cNvPr id="9" name="Oval 8">
            <a:extLst>
              <a:ext uri="{FF2B5EF4-FFF2-40B4-BE49-F238E27FC236}">
                <a16:creationId xmlns:a16="http://schemas.microsoft.com/office/drawing/2014/main" id="{C5516F6E-9F03-4F17-9069-577FC73EC603}"/>
              </a:ext>
            </a:extLst>
          </p:cNvPr>
          <p:cNvSpPr/>
          <p:nvPr/>
        </p:nvSpPr>
        <p:spPr>
          <a:xfrm>
            <a:off x="7157887" y="495812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5000" dirty="0">
                <a:solidFill>
                  <a:schemeClr val="bg1"/>
                </a:solidFill>
                <a:latin typeface="Futura Bk BT" panose="020B0502020204020303" pitchFamily="34" charset="0"/>
              </a:rPr>
              <a:t>3</a:t>
            </a:r>
          </a:p>
          <a:p>
            <a:pPr algn="ctr"/>
            <a:r>
              <a:rPr lang="en-US" sz="1600" dirty="0">
                <a:solidFill>
                  <a:srgbClr val="002060"/>
                </a:solidFill>
                <a:latin typeface="Futura-Light" panose="020B0400000000000000" pitchFamily="34" charset="0"/>
              </a:rPr>
              <a:t>Dedicated Factories</a:t>
            </a:r>
            <a:endParaRPr lang="en-IN" sz="1600" dirty="0">
              <a:solidFill>
                <a:srgbClr val="002060"/>
              </a:solidFill>
              <a:latin typeface="Futura-Light" panose="020B0400000000000000" pitchFamily="34" charset="0"/>
            </a:endParaRPr>
          </a:p>
        </p:txBody>
      </p:sp>
      <p:pic>
        <p:nvPicPr>
          <p:cNvPr id="11" name="Picture 10">
            <a:extLst>
              <a:ext uri="{FF2B5EF4-FFF2-40B4-BE49-F238E27FC236}">
                <a16:creationId xmlns:a16="http://schemas.microsoft.com/office/drawing/2014/main" id="{4DE90B9E-09A1-4B21-8130-BCECB2C668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86392" y="55586"/>
            <a:ext cx="1767088" cy="1064244"/>
          </a:xfrm>
          <a:prstGeom prst="rect">
            <a:avLst/>
          </a:prstGeom>
        </p:spPr>
      </p:pic>
      <p:sp>
        <p:nvSpPr>
          <p:cNvPr id="12" name="Oval 11">
            <a:extLst>
              <a:ext uri="{FF2B5EF4-FFF2-40B4-BE49-F238E27FC236}">
                <a16:creationId xmlns:a16="http://schemas.microsoft.com/office/drawing/2014/main" id="{67387F06-49B0-0CC8-A0E0-35A8B5C3C968}"/>
              </a:ext>
            </a:extLst>
          </p:cNvPr>
          <p:cNvSpPr/>
          <p:nvPr/>
        </p:nvSpPr>
        <p:spPr>
          <a:xfrm>
            <a:off x="9220393" y="4954516"/>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sz="4000" spc="-300" dirty="0">
                <a:solidFill>
                  <a:schemeClr val="bg1"/>
                </a:solidFill>
                <a:latin typeface="Futura Bk BT" panose="020B0502020204020303" pitchFamily="34" charset="0"/>
              </a:rPr>
              <a:t>$180 </a:t>
            </a:r>
            <a:r>
              <a:rPr lang="en-US" sz="1600" spc="-300" dirty="0">
                <a:solidFill>
                  <a:schemeClr val="bg1"/>
                </a:solidFill>
                <a:latin typeface="Abadi" panose="020B0604020202020204" pitchFamily="34" charset="0"/>
                <a:ea typeface="FangSong" panose="020B0503020204020204" pitchFamily="49" charset="-122"/>
              </a:rPr>
              <a:t>m </a:t>
            </a:r>
            <a:r>
              <a:rPr lang="en-US" sz="1600" spc="-300" dirty="0" err="1">
                <a:solidFill>
                  <a:schemeClr val="bg1"/>
                </a:solidFill>
                <a:latin typeface="Abadi" panose="020B0604020202020204" pitchFamily="34" charset="0"/>
                <a:ea typeface="FangSong" panose="020B0503020204020204" pitchFamily="49" charset="-122"/>
              </a:rPr>
              <a:t>i</a:t>
            </a:r>
            <a:r>
              <a:rPr lang="en-US" sz="1600" spc="-300" dirty="0">
                <a:solidFill>
                  <a:schemeClr val="bg1"/>
                </a:solidFill>
                <a:latin typeface="Abadi" panose="020B0604020202020204" pitchFamily="34" charset="0"/>
                <a:ea typeface="FangSong" panose="020B0503020204020204" pitchFamily="49" charset="-122"/>
              </a:rPr>
              <a:t> o</a:t>
            </a:r>
            <a:r>
              <a:rPr lang="en-US" spc="-300" dirty="0">
                <a:solidFill>
                  <a:schemeClr val="bg1"/>
                </a:solidFill>
                <a:latin typeface="Abadi" panose="020B0604020202020204" pitchFamily="34" charset="0"/>
                <a:ea typeface="FangSong" panose="020B0503020204020204" pitchFamily="49" charset="-122"/>
              </a:rPr>
              <a:t>   </a:t>
            </a:r>
          </a:p>
          <a:p>
            <a:pPr algn="ctr"/>
            <a:endParaRPr lang="en-IN" sz="1600" spc="-300" dirty="0">
              <a:solidFill>
                <a:srgbClr val="002060"/>
              </a:solidFill>
              <a:latin typeface="Futura Bk BT" panose="020B0502020204020303" pitchFamily="34" charset="0"/>
            </a:endParaRPr>
          </a:p>
        </p:txBody>
      </p:sp>
      <p:sp>
        <p:nvSpPr>
          <p:cNvPr id="13" name="TextBox 12">
            <a:extLst>
              <a:ext uri="{FF2B5EF4-FFF2-40B4-BE49-F238E27FC236}">
                <a16:creationId xmlns:a16="http://schemas.microsoft.com/office/drawing/2014/main" id="{A25FE108-E694-A3DE-40F9-1E86CF0B10DA}"/>
              </a:ext>
            </a:extLst>
          </p:cNvPr>
          <p:cNvSpPr txBox="1"/>
          <p:nvPr/>
        </p:nvSpPr>
        <p:spPr>
          <a:xfrm>
            <a:off x="7131797" y="5948636"/>
            <a:ext cx="6142382" cy="369332"/>
          </a:xfrm>
          <a:prstGeom prst="rect">
            <a:avLst/>
          </a:prstGeom>
          <a:noFill/>
        </p:spPr>
        <p:txBody>
          <a:bodyPr wrap="square">
            <a:spAutoFit/>
          </a:bodyPr>
          <a:lstStyle/>
          <a:p>
            <a:pPr algn="ctr"/>
            <a:r>
              <a:rPr lang="en-US" sz="1800" dirty="0">
                <a:solidFill>
                  <a:srgbClr val="002060"/>
                </a:solidFill>
                <a:latin typeface="Futura-Light" panose="020B0400000000000000" pitchFamily="34" charset="0"/>
              </a:rPr>
              <a:t>Turnover 2021</a:t>
            </a:r>
            <a:endParaRPr lang="en-US" sz="1050" b="1" dirty="0">
              <a:solidFill>
                <a:srgbClr val="002060"/>
              </a:solidFill>
              <a:latin typeface="Futura-Light" panose="020B0400000000000000" pitchFamily="34" charset="0"/>
              <a:cs typeface="Arial" panose="020B0604020202020204" pitchFamily="34" charset="0"/>
            </a:endParaRPr>
          </a:p>
        </p:txBody>
      </p:sp>
    </p:spTree>
    <p:extLst>
      <p:ext uri="{BB962C8B-B14F-4D97-AF65-F5344CB8AC3E}">
        <p14:creationId xmlns:p14="http://schemas.microsoft.com/office/powerpoint/2010/main" val="4212614064"/>
      </p:ext>
    </p:extLst>
  </p:cSld>
  <p:clrMapOvr>
    <a:masterClrMapping/>
  </p:clrMapOvr>
</p:sld>
</file>

<file path=ppt/slides/slide4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ABFB4F33-4174-4E5E-83EB-552C5808C0E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3B188C6B-16A8-47EE-B965-58CECBF0FD3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12FE3F7F-6509-4B7F-995E-25F6B2AAD35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92546216-47F5-47F0-A7DE-E25398C6EA5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18131AF0-D104-4B61-9C57-34A7AD838D3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F6E87788-F42D-42B3-935A-6FE04169486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A06FC42D-C013-467C-B4E5-B0FB0796AED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0EED6525-E6D9-40C7-AB8F-717AE22DBB5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864838E7-5044-4565-99B1-1923EB99D6B2}"/>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4EEDF568-2012-4C43-BD6E-AFA64BE00162}"/>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CD27C446-D904-4D93-AFF1-46210E4B825B}"/>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3DFB6C96-8C85-4884-970D-CB3912AA978C}"/>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2C938FDF-E186-4AC8-AC78-3DCB29D68587}"/>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A2BD516-8580-4D63-AE3F-13D678C1101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C1BF305D-822D-4D0B-8459-511FB4BF0C0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0A204207-917B-43C2-9219-1C505B15503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AC368374-683E-45D5-9562-DAE00093F9C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28275641-1F1D-42F3-A1B5-CEC030C8B40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3B267AD1-7D01-404D-9753-054E4423D57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410CCEAB-AF9C-4D3A-AE1E-9DA630AE8CF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04873F09-CF62-4886-9A30-33D8E804F849}"/>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686AF2BD-D7BD-4CD4-8C50-FED757839B6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B0D80C3D-B513-4BBE-8420-6A992FF1F63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8E437576-A852-4476-98E8-83DC6D449198}"/>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245C5021-4F56-439F-B936-430C8708FE5B}"/>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E5BF96E1-DD68-4804-9239-DAE1E3629875}"/>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E1DF01F7-1DFF-497F-9999-BF0B2DC1A017}"/>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30515A5-FFF9-4CA7-897C-07D5035E152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E59CFEC9-8FEF-4ECA-B331-2379675D2D4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59734B20-005C-4AD7-93B3-19BC54B2E34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88E507C1-FDE6-4CE6-92B1-0CCB6913A4B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F9396382-1875-4964-A97B-A47D91B281D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920D8A0E-A571-4DC8-B24A-FAE0301AE8F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0F4A7806-C965-4CC2-82C8-615DF6699C8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2C5D4B32-9E39-4707-A256-00205F1B154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A59AE7E9-E97A-4356-AAAF-98393E537D6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61C8FB0E-A537-446E-926E-D4D636F4172F}"/>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B28E096D-FD79-4818-B774-8EBF78E16F0F}"/>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B8EC01D0-78CB-4C60-A2C8-A3B850E64BA6}"/>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FDC9C8C8-B11F-401B-A7C9-CFC8A64A8575}"/>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A63DF519-306E-4C39-9554-A09B3D535B5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BFC457C-04FD-4DFE-B330-7DFCE77706E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Functional Ingredients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Fumed silica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SILCON-52</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81793C8E-A566-42EA-A669-2F78ADFED0A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8FC4500A-2144-40B1-A97D-0C30E6064D1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6FA76ED7-A407-46D8-BD6A-DD4E1F3FECB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39D35627-B6AA-4202-BE88-2A0E1D992CD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DA457D2A-86CC-4768-AFC4-EBB0E2FAF6E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6D52B9D1-5E7C-4D64-BC4F-7B8E172F58F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0EDCB9A3-A5DF-4EA0-A349-0CD0AF2A95A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B868F170-A56C-45C1-823D-F59AAC13412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DBBD87AD-1AE9-4F82-BE04-4EBA127725E6}"/>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AC76AFE6-3536-4F15-BC9A-DB78C4F346B0}"/>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04709D8C-85F2-4325-A238-DF65E0275A58}"/>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84E024E4-EF27-4567-AF14-15401CDF808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7B344C86-DAD5-4673-A8D6-52DC771FE9E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A86C0BB-2BA5-4A63-8B75-E90E94D5B7E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Glycidyl Ethers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C12-C14 AGE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D16C7DC4-FEB0-40D9-A5F8-B35255B18D8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187EBB02-D110-487E-85DB-C81F5BAAF86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CC044522-5447-425E-BC49-62F71D1F3E6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B923F0FC-0552-4FE6-A53D-2E97E4D82A7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8128AADA-9E22-49F1-B157-2C0890C09E9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01A138C5-D5C1-48BA-BEB2-29924682CA6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5A0E64F5-9E29-4A58-A175-2D3ABC0B52E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8443A4B5-5352-4477-A936-21EC86158A9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278958DE-06A1-4F72-A6BA-E71D92E943FA}"/>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FEAE6C18-F4DB-4706-B497-9FCAC781FD0F}"/>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78F1F46D-CE0E-44F8-914A-DBE202CEFD04}"/>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60E06176-766F-4A36-9D59-CC7A1BBFC279}"/>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89831068-B360-4253-9CA8-2606E3F4E33D}"/>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CCA1DF0-2584-488B-830F-EC3C6EDD52A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Zinc Borate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A147EA5B-F811-4E58-B4E1-D439118272D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38EFD232-999C-422B-94C4-CC2C75DD1C8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09CB7C61-EE9B-496F-BBC6-E3EC66902DA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4423B789-CD3F-40B3-8490-9AFD98D4255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221FD3B9-9070-4BA6-BE90-9B7DC8AB517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698AC6D8-6594-40A7-AFF8-42FF78F7101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A24A9A6A-A154-4AE5-BBBF-A258DF5CBD2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450C413C-4E3E-4F07-BDB3-D085583A573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29149726-A3B6-4BD9-A4C5-210C8CD51B04}"/>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07BE08CA-4019-4545-97DE-EC1E45C6925A}"/>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5CCA6139-C719-4824-A8E6-5E043204C452}"/>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D8486F34-1A66-42E7-8039-172B488B7095}"/>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687A87EF-31DB-41B1-9A73-4F72493BD6B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496016C-63CD-4CAD-B655-777C2C9D338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2-Hydroxyethyl methacrylate (HEMA)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2-Hydroxypropyl methacrylate (HPMA)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M-epsilon</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Diethylene glycol monovinyl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glycol monovinyl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 (Ethylene glycol) divinyl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Vinyl toluene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154AD7FA-B4DA-4D6A-8A4A-D17E4324115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19F1038D-DFCC-4981-A7E8-A8CB9351AD0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4B679144-A9C5-4FE8-9B43-1A42603CFC4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3AA5699A-640C-463A-8A0A-57E59B4A71C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783ADE65-9D83-419B-A150-EE155DBF4A5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C0F7AD1B-9DF1-49E0-821B-8023C70B676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8571AA4C-1BA2-46F9-BE70-064CD6ECF7B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3D46519F-23B7-4A80-AC10-641E24061B4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E86E5C44-0D73-437C-8A9C-E5F2C4BFDA7E}"/>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F962F179-B270-4F66-BB93-D930ED6925E3}"/>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EBFAE417-659D-437D-A727-B5B5FDDC37D1}"/>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01D1D946-2090-4B35-9C43-00760AA6C736}"/>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7CD5801E-69D1-45DC-9797-C0BE43DB2061}"/>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7CCD71A-E2A3-4BAC-8C97-76A09FB7188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Polycaprolactone polyol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3E106B7E-2F5E-4A36-91AD-E9FD3756DB5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2515FB9F-E6F8-4F0B-ABD7-6E3BA0A2BEE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B40F1C3D-E8A1-4B30-91B6-6C869D29702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B0FDB311-C224-4000-A2D8-09660065AD5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0DE83470-E349-459E-8A1E-F4D2F2ADB74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9BD3C3EF-B742-4CA6-8B0E-006C3C6DBD9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7A501332-A525-4598-B226-A8DBD1F4DEB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801C1173-21D2-4021-B42E-8A0715E2594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F0DDF527-ACC2-457F-B31A-F2AD3E50B282}"/>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C0908162-62DF-4E43-9A35-6A3951335276}"/>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40F882B6-6ABB-4100-9E2E-911914FD92BE}"/>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0921C024-EA34-4B46-9329-6E070BF98AE9}"/>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9F4B692C-8B41-4AC7-A5D8-AA6C01B5F7C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5F5472D-E7C5-42D6-98C0-83E335C8FDD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1,6 HDODGE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4E84351E-C00F-4D5C-A1B3-FE7A6BB0F1F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7B8D0935-4294-45A6-A42E-6B5E8603380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FB4860A3-7F97-400A-98DA-E64BA774B76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EC3D29A0-9D6B-4850-A95A-526C1FF5DAD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6E8AE69D-C2AB-438D-962D-A3A9747CAED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9137C13A-9584-42EA-9171-F71B0166AEC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29E0E05C-BF4C-408C-99E6-A86DE1C4199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9D4598D1-DB35-43C9-BA84-81C600F0286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9FAA3CA6-8042-47AF-81FA-7B7A2A4685BD}"/>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0E433590-A671-496B-A7AD-79081E2D58BD}"/>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A143AEF4-522D-41C5-8925-23048620C5CC}"/>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96F4D339-2B9C-43BA-818C-AD29C425FCD4}"/>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04688D06-AE6D-4EC0-8508-C7C5B51FEC41}"/>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8C49248-4A99-4DD7-8A04-A5A2BE303B3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4-Acryloylmorpholine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Acetylacetone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E202EEAC-FC09-4D43-9A41-F2BBBB46D95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700B4278-DB9B-4E5E-A6EC-2BDE14F2675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DA6214B9-14CD-4536-B482-4268F7333D3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1678C94B-F03B-4E2F-AC55-33E7DC86772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7DFE7294-2C2C-40DB-9120-671388ADDDB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7BF9BA2C-2C86-4176-AD8B-D678ABF757C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45EF2818-2702-41A5-BDF6-0FDEC8678C1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52E746E9-B0CE-4A85-87E8-1CA7C96B3A5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EB2C0C12-862B-450D-834F-0DD044EF9296}"/>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84F16275-BA26-4409-A02A-971B27BE2249}"/>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E990AAA1-D2E5-4679-9494-A63ADA48CB2B}"/>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DEBD4C96-65C3-482D-962A-D600486C2C8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AFB619CE-6885-4A13-AC2A-8472D0837489}"/>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6E0DA16-5E15-4DCF-BCB6-C9177F05D69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FC7E04E-5683-52EC-9A5D-AD9726C3BDF3}"/>
              </a:ext>
            </a:extLst>
          </p:cNvPr>
          <p:cNvPicPr>
            <a:picLocks noChangeAspect="1"/>
          </p:cNvPicPr>
          <p:nvPr/>
        </p:nvPicPr>
        <p:blipFill rotWithShape="1">
          <a:blip r:embed="rId2">
            <a:extLst>
              <a:ext uri="{28A0092B-C50C-407E-A947-70E740481C1C}">
                <a14:useLocalDpi xmlns:a14="http://schemas.microsoft.com/office/drawing/2010/main" val="0"/>
              </a:ext>
            </a:extLst>
          </a:blip>
          <a:srcRect l="6708" t="11182" r="5023" b="3877"/>
          <a:stretch/>
        </p:blipFill>
        <p:spPr>
          <a:xfrm>
            <a:off x="0" y="339635"/>
            <a:ext cx="12192000" cy="6518365"/>
          </a:xfrm>
          <a:prstGeom prst="rect">
            <a:avLst/>
          </a:prstGeom>
        </p:spPr>
      </p:pic>
      <p:sp>
        <p:nvSpPr>
          <p:cNvPr id="5" name="TextBox 4">
            <a:extLst>
              <a:ext uri="{FF2B5EF4-FFF2-40B4-BE49-F238E27FC236}">
                <a16:creationId xmlns:a16="http://schemas.microsoft.com/office/drawing/2014/main" id="{AD68A7A7-5FB9-E746-5AF4-F988460C5C8D}"/>
              </a:ext>
            </a:extLst>
          </p:cNvPr>
          <p:cNvSpPr txBox="1"/>
          <p:nvPr/>
        </p:nvSpPr>
        <p:spPr>
          <a:xfrm>
            <a:off x="6343650" y="5872034"/>
            <a:ext cx="5448300" cy="646331"/>
          </a:xfrm>
          <a:prstGeom prst="rect">
            <a:avLst/>
          </a:prstGeom>
          <a:noFill/>
        </p:spPr>
        <p:txBody>
          <a:bodyPr wrap="square" rtlCol="0">
            <a:spAutoFit/>
          </a:bodyPr>
          <a:lstStyle/>
          <a:p>
            <a:r>
              <a:rPr lang="en-IN" sz="3600" dirty="0">
                <a:latin typeface="Futura Bk BT" panose="020B0502020204020303" pitchFamily="34" charset="0"/>
              </a:rPr>
              <a:t>OUR GLOBAL PRESENCE</a:t>
            </a:r>
          </a:p>
        </p:txBody>
      </p:sp>
      <p:pic>
        <p:nvPicPr>
          <p:cNvPr id="6" name="Picture 5">
            <a:extLst>
              <a:ext uri="{FF2B5EF4-FFF2-40B4-BE49-F238E27FC236}">
                <a16:creationId xmlns:a16="http://schemas.microsoft.com/office/drawing/2014/main" id="{957AE426-C01D-747B-F737-E7AA02C30F69}"/>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2643614" y="3490076"/>
            <a:ext cx="139120" cy="145181"/>
          </a:xfrm>
          <a:prstGeom prst="rect">
            <a:avLst/>
          </a:prstGeom>
        </p:spPr>
      </p:pic>
      <p:pic>
        <p:nvPicPr>
          <p:cNvPr id="7" name="Picture 6">
            <a:extLst>
              <a:ext uri="{FF2B5EF4-FFF2-40B4-BE49-F238E27FC236}">
                <a16:creationId xmlns:a16="http://schemas.microsoft.com/office/drawing/2014/main" id="{B6F0A17A-D09E-5C49-C76E-BC76ED737BB2}"/>
              </a:ext>
            </a:extLst>
          </p:cNvPr>
          <p:cNvPicPr>
            <a:picLocks noChangeAspect="1"/>
          </p:cNvPicPr>
          <p:nvPr/>
        </p:nvPicPr>
        <p:blipFill rotWithShape="1">
          <a:blip r:embed="rId3">
            <a:extLst>
              <a:ext uri="{28A0092B-C50C-407E-A947-70E740481C1C}">
                <a14:useLocalDpi xmlns:a14="http://schemas.microsoft.com/office/drawing/2010/main" val="0"/>
              </a:ext>
            </a:extLst>
          </a:blip>
          <a:srcRect l="51264" t="70102" r="40350" b="13019"/>
          <a:stretch/>
        </p:blipFill>
        <p:spPr>
          <a:xfrm>
            <a:off x="3585477" y="3763504"/>
            <a:ext cx="72123" cy="145181"/>
          </a:xfrm>
          <a:prstGeom prst="rect">
            <a:avLst/>
          </a:prstGeom>
        </p:spPr>
      </p:pic>
      <p:pic>
        <p:nvPicPr>
          <p:cNvPr id="8" name="Picture 7">
            <a:extLst>
              <a:ext uri="{FF2B5EF4-FFF2-40B4-BE49-F238E27FC236}">
                <a16:creationId xmlns:a16="http://schemas.microsoft.com/office/drawing/2014/main" id="{56C34BCA-369F-6741-C496-A710BE9F24F5}"/>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6984088" y="3810000"/>
            <a:ext cx="139120" cy="145181"/>
          </a:xfrm>
          <a:prstGeom prst="rect">
            <a:avLst/>
          </a:prstGeom>
        </p:spPr>
      </p:pic>
      <p:pic>
        <p:nvPicPr>
          <p:cNvPr id="9" name="Picture 8">
            <a:extLst>
              <a:ext uri="{FF2B5EF4-FFF2-40B4-BE49-F238E27FC236}">
                <a16:creationId xmlns:a16="http://schemas.microsoft.com/office/drawing/2014/main" id="{CA7CC5DA-49DE-1AE4-E152-0376902C17DA}"/>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750635" y="3519648"/>
            <a:ext cx="139120" cy="145181"/>
          </a:xfrm>
          <a:prstGeom prst="rect">
            <a:avLst/>
          </a:prstGeom>
        </p:spPr>
      </p:pic>
      <p:pic>
        <p:nvPicPr>
          <p:cNvPr id="10" name="Picture 9">
            <a:extLst>
              <a:ext uri="{FF2B5EF4-FFF2-40B4-BE49-F238E27FC236}">
                <a16:creationId xmlns:a16="http://schemas.microsoft.com/office/drawing/2014/main" id="{8DF84C6A-BC85-97C9-F014-4CD2511E435E}"/>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273699" y="3239870"/>
            <a:ext cx="139120" cy="145181"/>
          </a:xfrm>
          <a:prstGeom prst="rect">
            <a:avLst/>
          </a:prstGeom>
        </p:spPr>
      </p:pic>
      <p:pic>
        <p:nvPicPr>
          <p:cNvPr id="11" name="Picture 10">
            <a:extLst>
              <a:ext uri="{FF2B5EF4-FFF2-40B4-BE49-F238E27FC236}">
                <a16:creationId xmlns:a16="http://schemas.microsoft.com/office/drawing/2014/main" id="{BB57FF16-93A0-9143-D77A-7ABBD95A7FBC}"/>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158699" y="3420549"/>
            <a:ext cx="139120" cy="145181"/>
          </a:xfrm>
          <a:prstGeom prst="rect">
            <a:avLst/>
          </a:prstGeom>
        </p:spPr>
      </p:pic>
      <p:pic>
        <p:nvPicPr>
          <p:cNvPr id="12" name="Picture 11">
            <a:extLst>
              <a:ext uri="{FF2B5EF4-FFF2-40B4-BE49-F238E27FC236}">
                <a16:creationId xmlns:a16="http://schemas.microsoft.com/office/drawing/2014/main" id="{C0F9E16F-5612-F259-94B8-11FF483D295E}"/>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089139" y="3283819"/>
            <a:ext cx="139120" cy="145181"/>
          </a:xfrm>
          <a:prstGeom prst="rect">
            <a:avLst/>
          </a:prstGeom>
        </p:spPr>
      </p:pic>
      <p:pic>
        <p:nvPicPr>
          <p:cNvPr id="13" name="Picture 12">
            <a:extLst>
              <a:ext uri="{FF2B5EF4-FFF2-40B4-BE49-F238E27FC236}">
                <a16:creationId xmlns:a16="http://schemas.microsoft.com/office/drawing/2014/main" id="{A10C26AC-D5D2-8CCE-D49E-F37D53FC79C6}"/>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931528" y="3420548"/>
            <a:ext cx="139120" cy="145181"/>
          </a:xfrm>
          <a:prstGeom prst="rect">
            <a:avLst/>
          </a:prstGeom>
        </p:spPr>
      </p:pic>
      <p:pic>
        <p:nvPicPr>
          <p:cNvPr id="14" name="Picture 13">
            <a:extLst>
              <a:ext uri="{FF2B5EF4-FFF2-40B4-BE49-F238E27FC236}">
                <a16:creationId xmlns:a16="http://schemas.microsoft.com/office/drawing/2014/main" id="{52AC5EA6-C6FA-90F9-2234-DB73E6A30E32}"/>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836434" y="3283818"/>
            <a:ext cx="139120" cy="145181"/>
          </a:xfrm>
          <a:prstGeom prst="rect">
            <a:avLst/>
          </a:prstGeom>
        </p:spPr>
      </p:pic>
      <p:pic>
        <p:nvPicPr>
          <p:cNvPr id="15" name="Picture 14">
            <a:extLst>
              <a:ext uri="{FF2B5EF4-FFF2-40B4-BE49-F238E27FC236}">
                <a16:creationId xmlns:a16="http://schemas.microsoft.com/office/drawing/2014/main" id="{900EB5B5-2C8D-4EE6-7DA7-E1CDF0E4F654}"/>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8100697" y="3690914"/>
            <a:ext cx="139120" cy="145181"/>
          </a:xfrm>
          <a:prstGeom prst="rect">
            <a:avLst/>
          </a:prstGeom>
        </p:spPr>
      </p:pic>
      <p:pic>
        <p:nvPicPr>
          <p:cNvPr id="16" name="Picture 15">
            <a:extLst>
              <a:ext uri="{FF2B5EF4-FFF2-40B4-BE49-F238E27FC236}">
                <a16:creationId xmlns:a16="http://schemas.microsoft.com/office/drawing/2014/main" id="{C91C598B-6DD1-A9B6-B865-4CCEE010D4E4}"/>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3238498" y="4629207"/>
            <a:ext cx="139120" cy="145181"/>
          </a:xfrm>
          <a:prstGeom prst="rect">
            <a:avLst/>
          </a:prstGeom>
        </p:spPr>
      </p:pic>
      <p:pic>
        <p:nvPicPr>
          <p:cNvPr id="17" name="Picture 16">
            <a:extLst>
              <a:ext uri="{FF2B5EF4-FFF2-40B4-BE49-F238E27FC236}">
                <a16:creationId xmlns:a16="http://schemas.microsoft.com/office/drawing/2014/main" id="{09DCE64F-3628-3120-DCE6-368AB5FCEF81}"/>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5416"/>
          <a:stretch/>
        </p:blipFill>
        <p:spPr>
          <a:xfrm>
            <a:off x="2397624" y="2221962"/>
            <a:ext cx="100461" cy="124569"/>
          </a:xfrm>
          <a:prstGeom prst="rect">
            <a:avLst/>
          </a:prstGeom>
        </p:spPr>
      </p:pic>
      <p:pic>
        <p:nvPicPr>
          <p:cNvPr id="18" name="Picture 17">
            <a:extLst>
              <a:ext uri="{FF2B5EF4-FFF2-40B4-BE49-F238E27FC236}">
                <a16:creationId xmlns:a16="http://schemas.microsoft.com/office/drawing/2014/main" id="{A754573A-8A04-0F3F-AC9D-C4BC339498E8}"/>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2622012"/>
            <a:ext cx="100461" cy="145181"/>
          </a:xfrm>
          <a:prstGeom prst="rect">
            <a:avLst/>
          </a:prstGeom>
        </p:spPr>
      </p:pic>
      <p:pic>
        <p:nvPicPr>
          <p:cNvPr id="19" name="Picture 18">
            <a:extLst>
              <a:ext uri="{FF2B5EF4-FFF2-40B4-BE49-F238E27FC236}">
                <a16:creationId xmlns:a16="http://schemas.microsoft.com/office/drawing/2014/main" id="{5EF84823-B8B0-09AA-55E4-26CF389D0D87}"/>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2269455"/>
            <a:ext cx="100461" cy="145181"/>
          </a:xfrm>
          <a:prstGeom prst="rect">
            <a:avLst/>
          </a:prstGeom>
        </p:spPr>
      </p:pic>
      <p:pic>
        <p:nvPicPr>
          <p:cNvPr id="20" name="Picture 19">
            <a:extLst>
              <a:ext uri="{FF2B5EF4-FFF2-40B4-BE49-F238E27FC236}">
                <a16:creationId xmlns:a16="http://schemas.microsoft.com/office/drawing/2014/main" id="{E280B890-F2BC-3E32-EBCF-6AC1B4276988}"/>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1910221"/>
            <a:ext cx="100461" cy="145181"/>
          </a:xfrm>
          <a:prstGeom prst="rect">
            <a:avLst/>
          </a:prstGeom>
        </p:spPr>
      </p:pic>
      <p:pic>
        <p:nvPicPr>
          <p:cNvPr id="21" name="Picture 20">
            <a:extLst>
              <a:ext uri="{FF2B5EF4-FFF2-40B4-BE49-F238E27FC236}">
                <a16:creationId xmlns:a16="http://schemas.microsoft.com/office/drawing/2014/main" id="{8A6BD372-B7E8-FA1B-01DA-FF37CBDFC061}"/>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1542205"/>
            <a:ext cx="100461" cy="145181"/>
          </a:xfrm>
          <a:prstGeom prst="rect">
            <a:avLst/>
          </a:prstGeom>
        </p:spPr>
      </p:pic>
      <p:pic>
        <p:nvPicPr>
          <p:cNvPr id="22" name="Picture 21">
            <a:extLst>
              <a:ext uri="{FF2B5EF4-FFF2-40B4-BE49-F238E27FC236}">
                <a16:creationId xmlns:a16="http://schemas.microsoft.com/office/drawing/2014/main" id="{77ABCAE3-FC07-0C00-91C5-F04DE7A87ACD}"/>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1" r="39912" b="15795"/>
          <a:stretch/>
        </p:blipFill>
        <p:spPr>
          <a:xfrm>
            <a:off x="4631237" y="1167164"/>
            <a:ext cx="100461" cy="121303"/>
          </a:xfrm>
          <a:prstGeom prst="rect">
            <a:avLst/>
          </a:prstGeom>
        </p:spPr>
      </p:pic>
      <p:pic>
        <p:nvPicPr>
          <p:cNvPr id="23" name="Picture 22">
            <a:extLst>
              <a:ext uri="{FF2B5EF4-FFF2-40B4-BE49-F238E27FC236}">
                <a16:creationId xmlns:a16="http://schemas.microsoft.com/office/drawing/2014/main" id="{E260BBE3-8187-E51E-ADB2-BE26A417D782}"/>
              </a:ext>
            </a:extLst>
          </p:cNvPr>
          <p:cNvPicPr>
            <a:picLocks noChangeAspect="1"/>
          </p:cNvPicPr>
          <p:nvPr/>
        </p:nvPicPr>
        <p:blipFill rotWithShape="1">
          <a:blip r:embed="rId3">
            <a:extLst>
              <a:ext uri="{28A0092B-C50C-407E-A947-70E740481C1C}">
                <a14:useLocalDpi xmlns:a14="http://schemas.microsoft.com/office/drawing/2010/main" val="0"/>
              </a:ext>
            </a:extLst>
          </a:blip>
          <a:srcRect l="51293" t="70102" r="35417" b="13019"/>
          <a:stretch/>
        </p:blipFill>
        <p:spPr>
          <a:xfrm>
            <a:off x="6130343" y="2426749"/>
            <a:ext cx="114301" cy="145181"/>
          </a:xfrm>
          <a:prstGeom prst="rect">
            <a:avLst/>
          </a:prstGeom>
        </p:spPr>
      </p:pic>
      <p:pic>
        <p:nvPicPr>
          <p:cNvPr id="24" name="Picture 23">
            <a:extLst>
              <a:ext uri="{FF2B5EF4-FFF2-40B4-BE49-F238E27FC236}">
                <a16:creationId xmlns:a16="http://schemas.microsoft.com/office/drawing/2014/main" id="{49F2D878-8607-BA82-F58C-063AEEABC25E}"/>
              </a:ext>
            </a:extLst>
          </p:cNvPr>
          <p:cNvPicPr>
            <a:picLocks noChangeAspect="1"/>
          </p:cNvPicPr>
          <p:nvPr/>
        </p:nvPicPr>
        <p:blipFill rotWithShape="1">
          <a:blip r:embed="rId3">
            <a:extLst>
              <a:ext uri="{28A0092B-C50C-407E-A947-70E740481C1C}">
                <a14:useLocalDpi xmlns:a14="http://schemas.microsoft.com/office/drawing/2010/main" val="0"/>
              </a:ext>
            </a:extLst>
          </a:blip>
          <a:srcRect l="51215" t="73563" r="40099" b="17453"/>
          <a:stretch/>
        </p:blipFill>
        <p:spPr>
          <a:xfrm>
            <a:off x="7557323" y="4870790"/>
            <a:ext cx="74698" cy="77273"/>
          </a:xfrm>
          <a:prstGeom prst="rect">
            <a:avLst/>
          </a:prstGeom>
        </p:spPr>
      </p:pic>
      <p:pic>
        <p:nvPicPr>
          <p:cNvPr id="25" name="Picture 24">
            <a:extLst>
              <a:ext uri="{FF2B5EF4-FFF2-40B4-BE49-F238E27FC236}">
                <a16:creationId xmlns:a16="http://schemas.microsoft.com/office/drawing/2014/main" id="{BAC38F1D-657D-757C-2400-10C9E6CE2426}"/>
              </a:ext>
            </a:extLst>
          </p:cNvPr>
          <p:cNvPicPr>
            <a:picLocks noChangeAspect="1"/>
          </p:cNvPicPr>
          <p:nvPr/>
        </p:nvPicPr>
        <p:blipFill rotWithShape="1">
          <a:blip r:embed="rId3">
            <a:extLst>
              <a:ext uri="{28A0092B-C50C-407E-A947-70E740481C1C}">
                <a14:useLocalDpi xmlns:a14="http://schemas.microsoft.com/office/drawing/2010/main" val="0"/>
              </a:ext>
            </a:extLst>
          </a:blip>
          <a:srcRect l="51419" t="73388" r="40195" b="17628"/>
          <a:stretch/>
        </p:blipFill>
        <p:spPr>
          <a:xfrm>
            <a:off x="7987477" y="4584879"/>
            <a:ext cx="72122" cy="77273"/>
          </a:xfrm>
          <a:prstGeom prst="rect">
            <a:avLst/>
          </a:prstGeom>
        </p:spPr>
      </p:pic>
      <p:cxnSp>
        <p:nvCxnSpPr>
          <p:cNvPr id="26" name="Connector: Elbow 25">
            <a:extLst>
              <a:ext uri="{FF2B5EF4-FFF2-40B4-BE49-F238E27FC236}">
                <a16:creationId xmlns:a16="http://schemas.microsoft.com/office/drawing/2014/main" id="{735112F2-AA05-B95D-E605-2A2DBC460431}"/>
              </a:ext>
            </a:extLst>
          </p:cNvPr>
          <p:cNvCxnSpPr>
            <a:cxnSpLocks/>
            <a:stCxn id="14" idx="0"/>
            <a:endCxn id="18" idx="3"/>
          </p:cNvCxnSpPr>
          <p:nvPr/>
        </p:nvCxnSpPr>
        <p:spPr>
          <a:xfrm rot="16200000" flipV="1">
            <a:off x="4524239" y="2902063"/>
            <a:ext cx="589215" cy="174296"/>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7211F5FD-83EB-8019-0B56-912DB0C185C0}"/>
              </a:ext>
            </a:extLst>
          </p:cNvPr>
          <p:cNvCxnSpPr>
            <a:cxnSpLocks/>
            <a:stCxn id="15" idx="2"/>
            <a:endCxn id="25" idx="3"/>
          </p:cNvCxnSpPr>
          <p:nvPr/>
        </p:nvCxnSpPr>
        <p:spPr>
          <a:xfrm rot="5400000">
            <a:off x="7721218" y="4174476"/>
            <a:ext cx="787421" cy="110658"/>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8" name="Connector: Elbow 27">
            <a:extLst>
              <a:ext uri="{FF2B5EF4-FFF2-40B4-BE49-F238E27FC236}">
                <a16:creationId xmlns:a16="http://schemas.microsoft.com/office/drawing/2014/main" id="{DE466C7F-95D3-2DBC-1580-12ABF618A747}"/>
              </a:ext>
            </a:extLst>
          </p:cNvPr>
          <p:cNvCxnSpPr>
            <a:cxnSpLocks/>
            <a:stCxn id="8" idx="2"/>
            <a:endCxn id="24" idx="1"/>
          </p:cNvCxnSpPr>
          <p:nvPr/>
        </p:nvCxnSpPr>
        <p:spPr>
          <a:xfrm rot="16200000" flipH="1">
            <a:off x="6828362" y="4180466"/>
            <a:ext cx="954246" cy="503675"/>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9" name="Connector: Elbow 28">
            <a:extLst>
              <a:ext uri="{FF2B5EF4-FFF2-40B4-BE49-F238E27FC236}">
                <a16:creationId xmlns:a16="http://schemas.microsoft.com/office/drawing/2014/main" id="{81157E17-A965-6AFB-FE5D-439999E18D69}"/>
              </a:ext>
            </a:extLst>
          </p:cNvPr>
          <p:cNvCxnSpPr>
            <a:cxnSpLocks/>
            <a:stCxn id="9" idx="0"/>
            <a:endCxn id="23" idx="1"/>
          </p:cNvCxnSpPr>
          <p:nvPr/>
        </p:nvCxnSpPr>
        <p:spPr>
          <a:xfrm rot="5400000" flipH="1" flipV="1">
            <a:off x="5465115" y="2854420"/>
            <a:ext cx="1020308" cy="310148"/>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0" name="Connector: Elbow 29">
            <a:extLst>
              <a:ext uri="{FF2B5EF4-FFF2-40B4-BE49-F238E27FC236}">
                <a16:creationId xmlns:a16="http://schemas.microsoft.com/office/drawing/2014/main" id="{1B244650-0CF5-15F6-57EA-4F23F8B1D567}"/>
              </a:ext>
            </a:extLst>
          </p:cNvPr>
          <p:cNvCxnSpPr>
            <a:cxnSpLocks/>
            <a:stCxn id="13" idx="0"/>
            <a:endCxn id="19" idx="3"/>
          </p:cNvCxnSpPr>
          <p:nvPr/>
        </p:nvCxnSpPr>
        <p:spPr>
          <a:xfrm rot="16200000" flipV="1">
            <a:off x="4327142" y="2746602"/>
            <a:ext cx="1078502" cy="269390"/>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85F5C5D1-A633-470E-03E7-C2871E3E5285}"/>
              </a:ext>
            </a:extLst>
          </p:cNvPr>
          <p:cNvCxnSpPr>
            <a:cxnSpLocks/>
            <a:stCxn id="12" idx="0"/>
            <a:endCxn id="20" idx="3"/>
          </p:cNvCxnSpPr>
          <p:nvPr/>
        </p:nvCxnSpPr>
        <p:spPr>
          <a:xfrm rot="16200000" flipV="1">
            <a:off x="4294696" y="2419815"/>
            <a:ext cx="1301007" cy="42700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2" name="Connector: Elbow 31">
            <a:extLst>
              <a:ext uri="{FF2B5EF4-FFF2-40B4-BE49-F238E27FC236}">
                <a16:creationId xmlns:a16="http://schemas.microsoft.com/office/drawing/2014/main" id="{E75537B5-02DB-DC49-F572-3CCFC75B8636}"/>
              </a:ext>
            </a:extLst>
          </p:cNvPr>
          <p:cNvCxnSpPr>
            <a:cxnSpLocks/>
            <a:stCxn id="11" idx="0"/>
            <a:endCxn id="21" idx="3"/>
          </p:cNvCxnSpPr>
          <p:nvPr/>
        </p:nvCxnSpPr>
        <p:spPr>
          <a:xfrm rot="16200000" flipV="1">
            <a:off x="4077103" y="2269392"/>
            <a:ext cx="1805753" cy="49656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3" name="Connector: Elbow 32">
            <a:extLst>
              <a:ext uri="{FF2B5EF4-FFF2-40B4-BE49-F238E27FC236}">
                <a16:creationId xmlns:a16="http://schemas.microsoft.com/office/drawing/2014/main" id="{FA61DBA1-062F-D12B-D82F-A8F972201343}"/>
              </a:ext>
            </a:extLst>
          </p:cNvPr>
          <p:cNvCxnSpPr>
            <a:cxnSpLocks/>
            <a:stCxn id="10" idx="0"/>
            <a:endCxn id="22" idx="3"/>
          </p:cNvCxnSpPr>
          <p:nvPr/>
        </p:nvCxnSpPr>
        <p:spPr>
          <a:xfrm rot="16200000" flipV="1">
            <a:off x="4031452" y="1928062"/>
            <a:ext cx="2012054" cy="61156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4" name="Connector: Elbow 33">
            <a:extLst>
              <a:ext uri="{FF2B5EF4-FFF2-40B4-BE49-F238E27FC236}">
                <a16:creationId xmlns:a16="http://schemas.microsoft.com/office/drawing/2014/main" id="{7E0C8649-FCB5-DC7E-7845-92F6478ECE8F}"/>
              </a:ext>
            </a:extLst>
          </p:cNvPr>
          <p:cNvCxnSpPr>
            <a:cxnSpLocks/>
            <a:stCxn id="6" idx="0"/>
            <a:endCxn id="17" idx="3"/>
          </p:cNvCxnSpPr>
          <p:nvPr/>
        </p:nvCxnSpPr>
        <p:spPr>
          <a:xfrm rot="16200000" flipV="1">
            <a:off x="2002716" y="2779617"/>
            <a:ext cx="1205829" cy="215089"/>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5" name="Connector: Elbow 34">
            <a:extLst>
              <a:ext uri="{FF2B5EF4-FFF2-40B4-BE49-F238E27FC236}">
                <a16:creationId xmlns:a16="http://schemas.microsoft.com/office/drawing/2014/main" id="{ACE917C5-B0FA-C23A-630F-C9ECFF7FF8AD}"/>
              </a:ext>
            </a:extLst>
          </p:cNvPr>
          <p:cNvCxnSpPr>
            <a:cxnSpLocks/>
            <a:stCxn id="16" idx="0"/>
            <a:endCxn id="7" idx="1"/>
          </p:cNvCxnSpPr>
          <p:nvPr/>
        </p:nvCxnSpPr>
        <p:spPr>
          <a:xfrm rot="5400000" flipH="1" flipV="1">
            <a:off x="3050211" y="4093942"/>
            <a:ext cx="793112" cy="277419"/>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pic>
        <p:nvPicPr>
          <p:cNvPr id="36" name="Picture 35">
            <a:extLst>
              <a:ext uri="{FF2B5EF4-FFF2-40B4-BE49-F238E27FC236}">
                <a16:creationId xmlns:a16="http://schemas.microsoft.com/office/drawing/2014/main" id="{7DF50308-A097-598E-80C6-7A8717CF7134}"/>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565143" y="3557530"/>
            <a:ext cx="203669" cy="172246"/>
          </a:xfrm>
          <a:prstGeom prst="rect">
            <a:avLst/>
          </a:prstGeom>
        </p:spPr>
      </p:pic>
      <p:pic>
        <p:nvPicPr>
          <p:cNvPr id="38" name="Picture 37">
            <a:extLst>
              <a:ext uri="{FF2B5EF4-FFF2-40B4-BE49-F238E27FC236}">
                <a16:creationId xmlns:a16="http://schemas.microsoft.com/office/drawing/2014/main" id="{74F18D1A-34ED-A4DA-E869-6E66ECD13EF9}"/>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602521"/>
            <a:ext cx="74975" cy="76179"/>
          </a:xfrm>
          <a:prstGeom prst="rect">
            <a:avLst/>
          </a:prstGeom>
        </p:spPr>
      </p:pic>
      <p:pic>
        <p:nvPicPr>
          <p:cNvPr id="39" name="Picture 38">
            <a:extLst>
              <a:ext uri="{FF2B5EF4-FFF2-40B4-BE49-F238E27FC236}">
                <a16:creationId xmlns:a16="http://schemas.microsoft.com/office/drawing/2014/main" id="{3F80EB75-BCB8-ADE9-50E9-AE3EAAE5C914}"/>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326044" y="3604791"/>
            <a:ext cx="203669" cy="172246"/>
          </a:xfrm>
          <a:prstGeom prst="rect">
            <a:avLst/>
          </a:prstGeom>
        </p:spPr>
      </p:pic>
      <p:pic>
        <p:nvPicPr>
          <p:cNvPr id="40" name="Picture 39">
            <a:extLst>
              <a:ext uri="{FF2B5EF4-FFF2-40B4-BE49-F238E27FC236}">
                <a16:creationId xmlns:a16="http://schemas.microsoft.com/office/drawing/2014/main" id="{462F95E7-7E55-4210-9FA0-1ACA6D72239F}"/>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290045" y="3877595"/>
            <a:ext cx="203669" cy="172246"/>
          </a:xfrm>
          <a:prstGeom prst="rect">
            <a:avLst/>
          </a:prstGeom>
        </p:spPr>
      </p:pic>
      <p:cxnSp>
        <p:nvCxnSpPr>
          <p:cNvPr id="41" name="Straight Connector 40">
            <a:extLst>
              <a:ext uri="{FF2B5EF4-FFF2-40B4-BE49-F238E27FC236}">
                <a16:creationId xmlns:a16="http://schemas.microsoft.com/office/drawing/2014/main" id="{4BADDA73-C8B3-DDB6-C160-E3D0A87DDFAF}"/>
              </a:ext>
            </a:extLst>
          </p:cNvPr>
          <p:cNvCxnSpPr>
            <a:cxnSpLocks/>
            <a:stCxn id="36" idx="3"/>
            <a:endCxn id="38" idx="1"/>
          </p:cNvCxnSpPr>
          <p:nvPr/>
        </p:nvCxnSpPr>
        <p:spPr>
          <a:xfrm flipV="1">
            <a:off x="8768812" y="3640611"/>
            <a:ext cx="508515" cy="304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42" name="Picture 41">
            <a:extLst>
              <a:ext uri="{FF2B5EF4-FFF2-40B4-BE49-F238E27FC236}">
                <a16:creationId xmlns:a16="http://schemas.microsoft.com/office/drawing/2014/main" id="{2455FD2A-2640-FAA5-E10B-750F840F293F}"/>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373552"/>
            <a:ext cx="74975" cy="76179"/>
          </a:xfrm>
          <a:prstGeom prst="rect">
            <a:avLst/>
          </a:prstGeom>
        </p:spPr>
      </p:pic>
      <p:pic>
        <p:nvPicPr>
          <p:cNvPr id="43" name="Picture 42">
            <a:extLst>
              <a:ext uri="{FF2B5EF4-FFF2-40B4-BE49-F238E27FC236}">
                <a16:creationId xmlns:a16="http://schemas.microsoft.com/office/drawing/2014/main" id="{CDF4614A-F539-94D2-B055-28842F8287F7}"/>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921226"/>
            <a:ext cx="74975" cy="76179"/>
          </a:xfrm>
          <a:prstGeom prst="rect">
            <a:avLst/>
          </a:prstGeom>
        </p:spPr>
      </p:pic>
      <p:cxnSp>
        <p:nvCxnSpPr>
          <p:cNvPr id="44" name="Straight Connector 43">
            <a:extLst>
              <a:ext uri="{FF2B5EF4-FFF2-40B4-BE49-F238E27FC236}">
                <a16:creationId xmlns:a16="http://schemas.microsoft.com/office/drawing/2014/main" id="{D4AC3C8A-1DDD-A6B5-4E24-DCED008CF2E2}"/>
              </a:ext>
            </a:extLst>
          </p:cNvPr>
          <p:cNvCxnSpPr>
            <a:cxnSpLocks/>
            <a:stCxn id="40" idx="3"/>
            <a:endCxn id="43" idx="1"/>
          </p:cNvCxnSpPr>
          <p:nvPr/>
        </p:nvCxnSpPr>
        <p:spPr>
          <a:xfrm flipV="1">
            <a:off x="8493714" y="3959316"/>
            <a:ext cx="783613" cy="440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ctor: Elbow 44">
            <a:extLst>
              <a:ext uri="{FF2B5EF4-FFF2-40B4-BE49-F238E27FC236}">
                <a16:creationId xmlns:a16="http://schemas.microsoft.com/office/drawing/2014/main" id="{656D18F9-BA59-757D-4F56-DE3453AA6C37}"/>
              </a:ext>
            </a:extLst>
          </p:cNvPr>
          <p:cNvCxnSpPr>
            <a:cxnSpLocks/>
            <a:stCxn id="39" idx="0"/>
            <a:endCxn id="42" idx="1"/>
          </p:cNvCxnSpPr>
          <p:nvPr/>
        </p:nvCxnSpPr>
        <p:spPr>
          <a:xfrm rot="5400000" flipH="1" flipV="1">
            <a:off x="8756029" y="3083493"/>
            <a:ext cx="193149" cy="849448"/>
          </a:xfrm>
          <a:prstGeom prst="bentConnector2">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46" name="Picture 45">
            <a:extLst>
              <a:ext uri="{FF2B5EF4-FFF2-40B4-BE49-F238E27FC236}">
                <a16:creationId xmlns:a16="http://schemas.microsoft.com/office/drawing/2014/main" id="{94D30955-4856-CACD-F1A0-5E7F08269E48}"/>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38178" y="75145"/>
            <a:ext cx="1007850" cy="937690"/>
          </a:xfrm>
          <a:prstGeom prst="rect">
            <a:avLst/>
          </a:prstGeom>
        </p:spPr>
      </p:pic>
      <p:pic>
        <p:nvPicPr>
          <p:cNvPr id="47" name="Picture 46">
            <a:extLst>
              <a:ext uri="{FF2B5EF4-FFF2-40B4-BE49-F238E27FC236}">
                <a16:creationId xmlns:a16="http://schemas.microsoft.com/office/drawing/2014/main" id="{7A76725D-0F78-5033-0579-9D505FC808EB}"/>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204123" y="3752162"/>
            <a:ext cx="102920" cy="115676"/>
          </a:xfrm>
          <a:prstGeom prst="rect">
            <a:avLst/>
          </a:prstGeom>
        </p:spPr>
      </p:pic>
      <p:pic>
        <p:nvPicPr>
          <p:cNvPr id="48" name="Picture 47">
            <a:extLst>
              <a:ext uri="{FF2B5EF4-FFF2-40B4-BE49-F238E27FC236}">
                <a16:creationId xmlns:a16="http://schemas.microsoft.com/office/drawing/2014/main" id="{16B737B9-745F-66F7-1856-787126FF2FDE}"/>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136897" y="3626729"/>
            <a:ext cx="102920" cy="115676"/>
          </a:xfrm>
          <a:prstGeom prst="rect">
            <a:avLst/>
          </a:prstGeom>
        </p:spPr>
      </p:pic>
      <p:pic>
        <p:nvPicPr>
          <p:cNvPr id="49" name="Picture 48">
            <a:extLst>
              <a:ext uri="{FF2B5EF4-FFF2-40B4-BE49-F238E27FC236}">
                <a16:creationId xmlns:a16="http://schemas.microsoft.com/office/drawing/2014/main" id="{33B9E9A9-E42C-B932-B707-6183F3496212}"/>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024477" y="3665480"/>
            <a:ext cx="102920" cy="115676"/>
          </a:xfrm>
          <a:prstGeom prst="rect">
            <a:avLst/>
          </a:prstGeom>
        </p:spPr>
      </p:pic>
      <p:pic>
        <p:nvPicPr>
          <p:cNvPr id="50" name="Picture 49">
            <a:extLst>
              <a:ext uri="{FF2B5EF4-FFF2-40B4-BE49-F238E27FC236}">
                <a16:creationId xmlns:a16="http://schemas.microsoft.com/office/drawing/2014/main" id="{74EFF67A-5BFD-B8DB-62BD-9D2AC81BB15F}"/>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38178" y="1084628"/>
            <a:ext cx="1007850" cy="937690"/>
          </a:xfrm>
          <a:prstGeom prst="rect">
            <a:avLst/>
          </a:prstGeom>
        </p:spPr>
      </p:pic>
      <p:pic>
        <p:nvPicPr>
          <p:cNvPr id="51" name="Picture 50">
            <a:extLst>
              <a:ext uri="{FF2B5EF4-FFF2-40B4-BE49-F238E27FC236}">
                <a16:creationId xmlns:a16="http://schemas.microsoft.com/office/drawing/2014/main" id="{41A7F370-624C-9657-EF7B-B32369068177}"/>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29713" y="2081875"/>
            <a:ext cx="1007850" cy="937691"/>
          </a:xfrm>
          <a:prstGeom prst="rect">
            <a:avLst/>
          </a:prstGeom>
        </p:spPr>
      </p:pic>
      <p:cxnSp>
        <p:nvCxnSpPr>
          <p:cNvPr id="52" name="Connector: Elbow 51">
            <a:extLst>
              <a:ext uri="{FF2B5EF4-FFF2-40B4-BE49-F238E27FC236}">
                <a16:creationId xmlns:a16="http://schemas.microsoft.com/office/drawing/2014/main" id="{EFF1D14C-24EA-C8A3-A182-515A92955DAE}"/>
              </a:ext>
            </a:extLst>
          </p:cNvPr>
          <p:cNvCxnSpPr>
            <a:cxnSpLocks/>
            <a:stCxn id="46" idx="1"/>
            <a:endCxn id="49" idx="0"/>
          </p:cNvCxnSpPr>
          <p:nvPr/>
        </p:nvCxnSpPr>
        <p:spPr>
          <a:xfrm rot="10800000" flipV="1">
            <a:off x="8075938" y="543990"/>
            <a:ext cx="462241" cy="3121490"/>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E0FD1CB8-31F0-33B4-D7DE-88DD22491B89}"/>
              </a:ext>
            </a:extLst>
          </p:cNvPr>
          <p:cNvCxnSpPr>
            <a:cxnSpLocks/>
            <a:stCxn id="50" idx="1"/>
            <a:endCxn id="48" idx="0"/>
          </p:cNvCxnSpPr>
          <p:nvPr/>
        </p:nvCxnSpPr>
        <p:spPr>
          <a:xfrm rot="10800000" flipV="1">
            <a:off x="8188358" y="1553473"/>
            <a:ext cx="349821" cy="2073256"/>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cxnSp>
        <p:nvCxnSpPr>
          <p:cNvPr id="54" name="Connector: Elbow 53">
            <a:extLst>
              <a:ext uri="{FF2B5EF4-FFF2-40B4-BE49-F238E27FC236}">
                <a16:creationId xmlns:a16="http://schemas.microsoft.com/office/drawing/2014/main" id="{F573F9CD-97B7-69CA-DFD5-5978FD8D5FC0}"/>
              </a:ext>
            </a:extLst>
          </p:cNvPr>
          <p:cNvCxnSpPr>
            <a:cxnSpLocks/>
            <a:stCxn id="51" idx="1"/>
            <a:endCxn id="47" idx="0"/>
          </p:cNvCxnSpPr>
          <p:nvPr/>
        </p:nvCxnSpPr>
        <p:spPr>
          <a:xfrm rot="10800000" flipV="1">
            <a:off x="8255583" y="2550720"/>
            <a:ext cx="274130" cy="1201441"/>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BF4F922D-E580-CCF7-EABB-B09A3EA3608E}"/>
              </a:ext>
            </a:extLst>
          </p:cNvPr>
          <p:cNvSpPr txBox="1"/>
          <p:nvPr/>
        </p:nvSpPr>
        <p:spPr>
          <a:xfrm>
            <a:off x="3585477" y="1113719"/>
            <a:ext cx="896079"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Germany</a:t>
            </a:r>
          </a:p>
        </p:txBody>
      </p:sp>
      <p:sp>
        <p:nvSpPr>
          <p:cNvPr id="56" name="TextBox 55">
            <a:extLst>
              <a:ext uri="{FF2B5EF4-FFF2-40B4-BE49-F238E27FC236}">
                <a16:creationId xmlns:a16="http://schemas.microsoft.com/office/drawing/2014/main" id="{82A1AD97-C052-0409-5EFE-32802A7AE200}"/>
              </a:ext>
            </a:extLst>
          </p:cNvPr>
          <p:cNvSpPr txBox="1"/>
          <p:nvPr/>
        </p:nvSpPr>
        <p:spPr>
          <a:xfrm>
            <a:off x="3733578" y="1476295"/>
            <a:ext cx="747978"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Italy</a:t>
            </a:r>
          </a:p>
        </p:txBody>
      </p:sp>
      <p:sp>
        <p:nvSpPr>
          <p:cNvPr id="57" name="TextBox 56">
            <a:extLst>
              <a:ext uri="{FF2B5EF4-FFF2-40B4-BE49-F238E27FC236}">
                <a16:creationId xmlns:a16="http://schemas.microsoft.com/office/drawing/2014/main" id="{79D55978-2F1A-372A-F3F1-7FB179942495}"/>
              </a:ext>
            </a:extLst>
          </p:cNvPr>
          <p:cNvSpPr txBox="1"/>
          <p:nvPr/>
        </p:nvSpPr>
        <p:spPr>
          <a:xfrm>
            <a:off x="3377619" y="1838871"/>
            <a:ext cx="1103938"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Netherlands</a:t>
            </a:r>
          </a:p>
        </p:txBody>
      </p:sp>
      <p:sp>
        <p:nvSpPr>
          <p:cNvPr id="58" name="TextBox 57">
            <a:extLst>
              <a:ext uri="{FF2B5EF4-FFF2-40B4-BE49-F238E27FC236}">
                <a16:creationId xmlns:a16="http://schemas.microsoft.com/office/drawing/2014/main" id="{2AD16795-D4B0-F364-EF56-29F68A4A9250}"/>
              </a:ext>
            </a:extLst>
          </p:cNvPr>
          <p:cNvSpPr txBox="1"/>
          <p:nvPr/>
        </p:nvSpPr>
        <p:spPr>
          <a:xfrm>
            <a:off x="3471089" y="2199375"/>
            <a:ext cx="1010467"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France</a:t>
            </a:r>
          </a:p>
        </p:txBody>
      </p:sp>
      <p:sp>
        <p:nvSpPr>
          <p:cNvPr id="59" name="TextBox 58">
            <a:extLst>
              <a:ext uri="{FF2B5EF4-FFF2-40B4-BE49-F238E27FC236}">
                <a16:creationId xmlns:a16="http://schemas.microsoft.com/office/drawing/2014/main" id="{623EF3A7-8B3C-441A-54E7-0141F8DC46AF}"/>
              </a:ext>
            </a:extLst>
          </p:cNvPr>
          <p:cNvSpPr txBox="1"/>
          <p:nvPr/>
        </p:nvSpPr>
        <p:spPr>
          <a:xfrm>
            <a:off x="3120552" y="2538685"/>
            <a:ext cx="1428942"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United Kingdom</a:t>
            </a:r>
          </a:p>
        </p:txBody>
      </p:sp>
      <p:sp>
        <p:nvSpPr>
          <p:cNvPr id="60" name="TextBox 59">
            <a:extLst>
              <a:ext uri="{FF2B5EF4-FFF2-40B4-BE49-F238E27FC236}">
                <a16:creationId xmlns:a16="http://schemas.microsoft.com/office/drawing/2014/main" id="{E2F9DC0B-98B6-3D89-E47B-9BC9C5FE4EBF}"/>
              </a:ext>
            </a:extLst>
          </p:cNvPr>
          <p:cNvSpPr txBox="1"/>
          <p:nvPr/>
        </p:nvSpPr>
        <p:spPr>
          <a:xfrm>
            <a:off x="957003" y="2149750"/>
            <a:ext cx="1428942"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USA</a:t>
            </a:r>
          </a:p>
        </p:txBody>
      </p:sp>
      <p:sp>
        <p:nvSpPr>
          <p:cNvPr id="61" name="TextBox 60">
            <a:extLst>
              <a:ext uri="{FF2B5EF4-FFF2-40B4-BE49-F238E27FC236}">
                <a16:creationId xmlns:a16="http://schemas.microsoft.com/office/drawing/2014/main" id="{D871ED41-336F-2E0F-6EA6-94A2C0AE64A2}"/>
              </a:ext>
            </a:extLst>
          </p:cNvPr>
          <p:cNvSpPr txBox="1"/>
          <p:nvPr/>
        </p:nvSpPr>
        <p:spPr>
          <a:xfrm>
            <a:off x="7341325" y="4483115"/>
            <a:ext cx="646151"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China</a:t>
            </a:r>
          </a:p>
        </p:txBody>
      </p:sp>
      <p:sp>
        <p:nvSpPr>
          <p:cNvPr id="62" name="TextBox 61">
            <a:extLst>
              <a:ext uri="{FF2B5EF4-FFF2-40B4-BE49-F238E27FC236}">
                <a16:creationId xmlns:a16="http://schemas.microsoft.com/office/drawing/2014/main" id="{F1DAD9DD-86BD-09FF-0602-9271F9305B03}"/>
              </a:ext>
            </a:extLst>
          </p:cNvPr>
          <p:cNvSpPr txBox="1"/>
          <p:nvPr/>
        </p:nvSpPr>
        <p:spPr>
          <a:xfrm>
            <a:off x="7610266" y="4766532"/>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India</a:t>
            </a:r>
          </a:p>
        </p:txBody>
      </p:sp>
      <p:sp>
        <p:nvSpPr>
          <p:cNvPr id="63" name="TextBox 62">
            <a:extLst>
              <a:ext uri="{FF2B5EF4-FFF2-40B4-BE49-F238E27FC236}">
                <a16:creationId xmlns:a16="http://schemas.microsoft.com/office/drawing/2014/main" id="{4A743E4B-2457-2B22-6CED-C37108CE5B5B}"/>
              </a:ext>
            </a:extLst>
          </p:cNvPr>
          <p:cNvSpPr txBox="1"/>
          <p:nvPr/>
        </p:nvSpPr>
        <p:spPr>
          <a:xfrm>
            <a:off x="3636690" y="3691025"/>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Brazil</a:t>
            </a:r>
          </a:p>
        </p:txBody>
      </p:sp>
      <p:sp>
        <p:nvSpPr>
          <p:cNvPr id="64" name="TextBox 63">
            <a:extLst>
              <a:ext uri="{FF2B5EF4-FFF2-40B4-BE49-F238E27FC236}">
                <a16:creationId xmlns:a16="http://schemas.microsoft.com/office/drawing/2014/main" id="{C01AAF06-0D01-49B7-DA61-6E9187FCC7E7}"/>
              </a:ext>
            </a:extLst>
          </p:cNvPr>
          <p:cNvSpPr txBox="1"/>
          <p:nvPr/>
        </p:nvSpPr>
        <p:spPr>
          <a:xfrm>
            <a:off x="6194624" y="2355292"/>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Turkey</a:t>
            </a:r>
          </a:p>
        </p:txBody>
      </p:sp>
      <p:sp>
        <p:nvSpPr>
          <p:cNvPr id="65" name="TextBox 64">
            <a:extLst>
              <a:ext uri="{FF2B5EF4-FFF2-40B4-BE49-F238E27FC236}">
                <a16:creationId xmlns:a16="http://schemas.microsoft.com/office/drawing/2014/main" id="{F04F84CE-8B40-DFB6-9258-8071B36BE632}"/>
              </a:ext>
            </a:extLst>
          </p:cNvPr>
          <p:cNvSpPr txBox="1"/>
          <p:nvPr/>
        </p:nvSpPr>
        <p:spPr>
          <a:xfrm>
            <a:off x="9312757" y="3273141"/>
            <a:ext cx="1475323" cy="276999"/>
          </a:xfrm>
          <a:prstGeom prst="rect">
            <a:avLst/>
          </a:prstGeom>
          <a:noFill/>
        </p:spPr>
        <p:txBody>
          <a:bodyPr wrap="square" rtlCol="0">
            <a:spAutoFit/>
          </a:bodyPr>
          <a:lstStyle/>
          <a:p>
            <a:r>
              <a:rPr lang="en-IN" sz="1200" dirty="0">
                <a:latin typeface="Futura Bk BT" panose="020B0502020204020303" pitchFamily="34" charset="0"/>
              </a:rPr>
              <a:t>South Korea</a:t>
            </a:r>
          </a:p>
        </p:txBody>
      </p:sp>
      <p:sp>
        <p:nvSpPr>
          <p:cNvPr id="66" name="TextBox 65">
            <a:extLst>
              <a:ext uri="{FF2B5EF4-FFF2-40B4-BE49-F238E27FC236}">
                <a16:creationId xmlns:a16="http://schemas.microsoft.com/office/drawing/2014/main" id="{E97DDB94-9B61-8661-9A98-BF4D9C2F8920}"/>
              </a:ext>
            </a:extLst>
          </p:cNvPr>
          <p:cNvSpPr txBox="1"/>
          <p:nvPr/>
        </p:nvSpPr>
        <p:spPr>
          <a:xfrm>
            <a:off x="9335216" y="3496350"/>
            <a:ext cx="1304427" cy="276999"/>
          </a:xfrm>
          <a:prstGeom prst="rect">
            <a:avLst/>
          </a:prstGeom>
          <a:noFill/>
        </p:spPr>
        <p:txBody>
          <a:bodyPr wrap="square" rtlCol="0">
            <a:spAutoFit/>
          </a:bodyPr>
          <a:lstStyle/>
          <a:p>
            <a:r>
              <a:rPr lang="en-IN" sz="1200" dirty="0">
                <a:latin typeface="Futura Bk BT" panose="020B0502020204020303" pitchFamily="34" charset="0"/>
              </a:rPr>
              <a:t>Japan</a:t>
            </a:r>
          </a:p>
        </p:txBody>
      </p:sp>
      <p:sp>
        <p:nvSpPr>
          <p:cNvPr id="67" name="TextBox 66">
            <a:extLst>
              <a:ext uri="{FF2B5EF4-FFF2-40B4-BE49-F238E27FC236}">
                <a16:creationId xmlns:a16="http://schemas.microsoft.com/office/drawing/2014/main" id="{6902E086-3EBA-B2A9-3386-EFDA50530DC6}"/>
              </a:ext>
            </a:extLst>
          </p:cNvPr>
          <p:cNvSpPr txBox="1"/>
          <p:nvPr/>
        </p:nvSpPr>
        <p:spPr>
          <a:xfrm>
            <a:off x="9321996" y="3808853"/>
            <a:ext cx="1000822" cy="276999"/>
          </a:xfrm>
          <a:prstGeom prst="rect">
            <a:avLst/>
          </a:prstGeom>
          <a:noFill/>
        </p:spPr>
        <p:txBody>
          <a:bodyPr wrap="square" rtlCol="0">
            <a:spAutoFit/>
          </a:bodyPr>
          <a:lstStyle/>
          <a:p>
            <a:r>
              <a:rPr lang="en-IN" sz="1200" dirty="0">
                <a:latin typeface="Futura Bk BT" panose="020B0502020204020303" pitchFamily="34" charset="0"/>
              </a:rPr>
              <a:t>Taiwan</a:t>
            </a:r>
          </a:p>
        </p:txBody>
      </p:sp>
      <p:sp>
        <p:nvSpPr>
          <p:cNvPr id="68" name="TextBox 67">
            <a:extLst>
              <a:ext uri="{FF2B5EF4-FFF2-40B4-BE49-F238E27FC236}">
                <a16:creationId xmlns:a16="http://schemas.microsoft.com/office/drawing/2014/main" id="{47A3CE87-1D92-E340-D3DB-EA4CC10F6DE3}"/>
              </a:ext>
            </a:extLst>
          </p:cNvPr>
          <p:cNvSpPr txBox="1"/>
          <p:nvPr/>
        </p:nvSpPr>
        <p:spPr>
          <a:xfrm>
            <a:off x="8581034" y="2330172"/>
            <a:ext cx="1007850" cy="461665"/>
          </a:xfrm>
          <a:prstGeom prst="rect">
            <a:avLst/>
          </a:prstGeom>
          <a:noFill/>
        </p:spPr>
        <p:txBody>
          <a:bodyPr wrap="square" rtlCol="0">
            <a:spAutoFit/>
          </a:bodyPr>
          <a:lstStyle/>
          <a:p>
            <a:pPr algn="ctr"/>
            <a:r>
              <a:rPr lang="en-IN" sz="1150" dirty="0">
                <a:latin typeface="Futura"/>
              </a:rPr>
              <a:t>Nantong,</a:t>
            </a:r>
          </a:p>
          <a:p>
            <a:pPr algn="ctr"/>
            <a:r>
              <a:rPr lang="en-US" sz="1150" b="0" i="0" dirty="0">
                <a:solidFill>
                  <a:srgbClr val="242424"/>
                </a:solidFill>
                <a:effectLst/>
                <a:latin typeface="Futura"/>
              </a:rPr>
              <a:t>Jiangsu</a:t>
            </a:r>
            <a:endParaRPr lang="en-IN" sz="1150" dirty="0">
              <a:latin typeface="Futura"/>
            </a:endParaRPr>
          </a:p>
        </p:txBody>
      </p:sp>
      <p:sp>
        <p:nvSpPr>
          <p:cNvPr id="69" name="TextBox 68">
            <a:extLst>
              <a:ext uri="{FF2B5EF4-FFF2-40B4-BE49-F238E27FC236}">
                <a16:creationId xmlns:a16="http://schemas.microsoft.com/office/drawing/2014/main" id="{E20C8FA2-FDA8-2FF6-5E9E-4B7ACE44F6AB}"/>
              </a:ext>
            </a:extLst>
          </p:cNvPr>
          <p:cNvSpPr txBox="1"/>
          <p:nvPr/>
        </p:nvSpPr>
        <p:spPr>
          <a:xfrm>
            <a:off x="8581034" y="1321062"/>
            <a:ext cx="1007850" cy="461665"/>
          </a:xfrm>
          <a:prstGeom prst="rect">
            <a:avLst/>
          </a:prstGeom>
          <a:noFill/>
        </p:spPr>
        <p:txBody>
          <a:bodyPr wrap="square" rtlCol="0">
            <a:spAutoFit/>
          </a:bodyPr>
          <a:lstStyle/>
          <a:p>
            <a:pPr algn="ctr"/>
            <a:r>
              <a:rPr lang="en-IN" sz="1150" dirty="0">
                <a:latin typeface="Futura Bk BT" panose="020B0502020204020303" pitchFamily="34" charset="0"/>
              </a:rPr>
              <a:t>Penglai,</a:t>
            </a:r>
          </a:p>
          <a:p>
            <a:pPr algn="ctr"/>
            <a:r>
              <a:rPr lang="en-IN" sz="1150" dirty="0">
                <a:latin typeface="Futura Bk BT" panose="020B0502020204020303" pitchFamily="34" charset="0"/>
              </a:rPr>
              <a:t>Shandong</a:t>
            </a:r>
          </a:p>
        </p:txBody>
      </p:sp>
      <p:sp>
        <p:nvSpPr>
          <p:cNvPr id="70" name="TextBox 69">
            <a:extLst>
              <a:ext uri="{FF2B5EF4-FFF2-40B4-BE49-F238E27FC236}">
                <a16:creationId xmlns:a16="http://schemas.microsoft.com/office/drawing/2014/main" id="{955DE810-9A28-E3EF-EEE1-0F3586571549}"/>
              </a:ext>
            </a:extLst>
          </p:cNvPr>
          <p:cNvSpPr txBox="1"/>
          <p:nvPr/>
        </p:nvSpPr>
        <p:spPr>
          <a:xfrm>
            <a:off x="8559425" y="311952"/>
            <a:ext cx="1031006" cy="646331"/>
          </a:xfrm>
          <a:prstGeom prst="rect">
            <a:avLst/>
          </a:prstGeom>
          <a:noFill/>
        </p:spPr>
        <p:txBody>
          <a:bodyPr wrap="square" rtlCol="0">
            <a:spAutoFit/>
          </a:bodyPr>
          <a:lstStyle/>
          <a:p>
            <a:pPr algn="ctr"/>
            <a:r>
              <a:rPr lang="en-IN" sz="1150" dirty="0">
                <a:latin typeface="Futura Bk BT" panose="020B0502020204020303" pitchFamily="34" charset="0"/>
              </a:rPr>
              <a:t>Linyi,</a:t>
            </a:r>
          </a:p>
          <a:p>
            <a:pPr algn="ctr"/>
            <a:r>
              <a:rPr lang="en-IN" sz="1150" dirty="0">
                <a:latin typeface="Futura Bk BT" panose="020B0502020204020303" pitchFamily="34" charset="0"/>
              </a:rPr>
              <a:t>Shandong</a:t>
            </a:r>
          </a:p>
          <a:p>
            <a:pPr algn="ctr"/>
            <a:endParaRPr lang="en-IN" sz="1150" dirty="0">
              <a:latin typeface="Futura Bk BT" panose="020B0502020204020303" pitchFamily="34" charset="0"/>
            </a:endParaRPr>
          </a:p>
        </p:txBody>
      </p:sp>
      <p:pic>
        <p:nvPicPr>
          <p:cNvPr id="71" name="Picture 70">
            <a:extLst>
              <a:ext uri="{FF2B5EF4-FFF2-40B4-BE49-F238E27FC236}">
                <a16:creationId xmlns:a16="http://schemas.microsoft.com/office/drawing/2014/main" id="{F169E06C-02D2-EB6D-9386-8E240377C6A1}"/>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06566" y="320698"/>
            <a:ext cx="311552" cy="325125"/>
          </a:xfrm>
          <a:prstGeom prst="rect">
            <a:avLst/>
          </a:prstGeom>
        </p:spPr>
      </p:pic>
      <p:pic>
        <p:nvPicPr>
          <p:cNvPr id="72" name="Picture 71">
            <a:extLst>
              <a:ext uri="{FF2B5EF4-FFF2-40B4-BE49-F238E27FC236}">
                <a16:creationId xmlns:a16="http://schemas.microsoft.com/office/drawing/2014/main" id="{0D60E29A-6995-14F9-31DD-D928E91A911C}"/>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406566" y="789631"/>
            <a:ext cx="384438" cy="325125"/>
          </a:xfrm>
          <a:prstGeom prst="rect">
            <a:avLst/>
          </a:prstGeom>
        </p:spPr>
      </p:pic>
      <p:pic>
        <p:nvPicPr>
          <p:cNvPr id="73" name="Picture 72">
            <a:extLst>
              <a:ext uri="{FF2B5EF4-FFF2-40B4-BE49-F238E27FC236}">
                <a16:creationId xmlns:a16="http://schemas.microsoft.com/office/drawing/2014/main" id="{D796FA7E-09BB-574B-F8E9-7A20C4E5E1C3}"/>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475558" y="1262553"/>
            <a:ext cx="246453" cy="276999"/>
          </a:xfrm>
          <a:prstGeom prst="rect">
            <a:avLst/>
          </a:prstGeom>
        </p:spPr>
      </p:pic>
      <p:sp>
        <p:nvSpPr>
          <p:cNvPr id="74" name="TextBox 73">
            <a:extLst>
              <a:ext uri="{FF2B5EF4-FFF2-40B4-BE49-F238E27FC236}">
                <a16:creationId xmlns:a16="http://schemas.microsoft.com/office/drawing/2014/main" id="{E3B2A1E0-EA32-ACA4-891D-1C23A5068C6B}"/>
              </a:ext>
            </a:extLst>
          </p:cNvPr>
          <p:cNvSpPr txBox="1"/>
          <p:nvPr/>
        </p:nvSpPr>
        <p:spPr>
          <a:xfrm>
            <a:off x="929563" y="320698"/>
            <a:ext cx="1428942" cy="338554"/>
          </a:xfrm>
          <a:prstGeom prst="rect">
            <a:avLst/>
          </a:prstGeom>
          <a:noFill/>
        </p:spPr>
        <p:txBody>
          <a:bodyPr wrap="square" rtlCol="0">
            <a:spAutoFit/>
          </a:bodyPr>
          <a:lstStyle/>
          <a:p>
            <a:r>
              <a:rPr lang="en-IN" sz="1600" dirty="0">
                <a:latin typeface="Futura Bk BT" panose="020B0502020204020303" pitchFamily="34" charset="0"/>
              </a:rPr>
              <a:t>Sales Offices</a:t>
            </a:r>
          </a:p>
        </p:txBody>
      </p:sp>
      <p:sp>
        <p:nvSpPr>
          <p:cNvPr id="75" name="TextBox 74">
            <a:extLst>
              <a:ext uri="{FF2B5EF4-FFF2-40B4-BE49-F238E27FC236}">
                <a16:creationId xmlns:a16="http://schemas.microsoft.com/office/drawing/2014/main" id="{1BACF575-2D07-8B53-C605-6E7948287A6E}"/>
              </a:ext>
            </a:extLst>
          </p:cNvPr>
          <p:cNvSpPr txBox="1"/>
          <p:nvPr/>
        </p:nvSpPr>
        <p:spPr>
          <a:xfrm>
            <a:off x="929563" y="736862"/>
            <a:ext cx="1804550" cy="338554"/>
          </a:xfrm>
          <a:prstGeom prst="rect">
            <a:avLst/>
          </a:prstGeom>
          <a:noFill/>
        </p:spPr>
        <p:txBody>
          <a:bodyPr wrap="square" rtlCol="0">
            <a:spAutoFit/>
          </a:bodyPr>
          <a:lstStyle/>
          <a:p>
            <a:r>
              <a:rPr lang="en-IN" sz="1600" dirty="0">
                <a:latin typeface="Futura Bk BT" panose="020B0502020204020303" pitchFamily="34" charset="0"/>
              </a:rPr>
              <a:t>Partner Offices</a:t>
            </a:r>
          </a:p>
        </p:txBody>
      </p:sp>
      <p:sp>
        <p:nvSpPr>
          <p:cNvPr id="76" name="TextBox 75">
            <a:extLst>
              <a:ext uri="{FF2B5EF4-FFF2-40B4-BE49-F238E27FC236}">
                <a16:creationId xmlns:a16="http://schemas.microsoft.com/office/drawing/2014/main" id="{FF9CD476-BAC6-960F-9510-0B7C00633661}"/>
              </a:ext>
            </a:extLst>
          </p:cNvPr>
          <p:cNvSpPr txBox="1"/>
          <p:nvPr/>
        </p:nvSpPr>
        <p:spPr>
          <a:xfrm>
            <a:off x="922304" y="1221441"/>
            <a:ext cx="1804550" cy="338554"/>
          </a:xfrm>
          <a:prstGeom prst="rect">
            <a:avLst/>
          </a:prstGeom>
          <a:noFill/>
        </p:spPr>
        <p:txBody>
          <a:bodyPr wrap="square" rtlCol="0">
            <a:spAutoFit/>
          </a:bodyPr>
          <a:lstStyle/>
          <a:p>
            <a:r>
              <a:rPr lang="en-IN" sz="1600" dirty="0">
                <a:latin typeface="Futura Bk BT" panose="020B0502020204020303" pitchFamily="34" charset="0"/>
              </a:rPr>
              <a:t>Production Sites</a:t>
            </a:r>
          </a:p>
        </p:txBody>
      </p:sp>
    </p:spTree>
    <p:extLst>
      <p:ext uri="{BB962C8B-B14F-4D97-AF65-F5344CB8AC3E}">
        <p14:creationId xmlns:p14="http://schemas.microsoft.com/office/powerpoint/2010/main" val="3921655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DAED1310-9745-4AF6-9832-E998142CE02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FD8981CA-0B54-49A7-B232-C289E372C8A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A6A68F82-8794-4E91-B1FE-5CB18D22AE7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91FE1794-9EFD-4E87-8946-561975339DB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47669EDB-02B7-4415-AB37-D6503B65DD3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1EF409AF-E81C-4142-8E37-A9B5AE69C95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08792A7E-6662-436E-BC2D-B2DF8ED0CAE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F82BE746-B42E-4C97-974F-E02ECE021B6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E74000D9-2E5E-4EE5-A705-1A8260969AB2}"/>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D6B51A1D-31DC-4E1D-86E1-03A936BC94DD}"/>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0BD0C779-65F5-41C0-BC6B-F44E2807EB40}"/>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9D16367F-4501-4296-8B2E-E3AEC885A914}"/>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1FE4EBFE-42E4-4AA1-9703-D4A5B75B3913}"/>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9D96714-A925-4EF9-B3A0-38199C6D981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Waxes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Stearic acid amide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3D089EB9-27F2-40DB-96D6-0B38D0EFBB7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7BC5460D-0992-494A-9570-9626629F50D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D995C1AB-EC89-49E4-A6F0-14459ECD4BB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DE47EFE0-1839-456B-A36A-D36C2D15840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4E0FA86C-9DC1-4D37-81D6-6845E4E99AE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82DB397E-6573-42B6-9F01-926D84F06F6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BD255522-E380-4AB9-9403-E250631B772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0A51EFF6-33A6-4496-8F5A-BB434AFA9AE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81497674-55E5-450B-A928-4AD0E27D4361}"/>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639E32D2-030E-4F4C-A47C-E685A72DF5B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0F372F83-F278-496B-9BE8-3A6F6D5EFC69}"/>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0566D9CE-354E-44B7-AB4D-FCA2842D1426}"/>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F01DBB62-0449-4519-A697-914541EAB4BB}"/>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1A85AA2-E6B6-4C35-92B2-74D1BDB0E01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PMHS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6E1DC17-C5CB-4413-9A1D-763731860573}"/>
              </a:ext>
            </a:extLst>
          </p:cNvPr>
          <p:cNvPicPr>
            <a:picLocks noChangeAspect="1"/>
          </p:cNvPicPr>
          <p:nvPr/>
        </p:nvPicPr>
        <p:blipFill rotWithShape="1">
          <a:blip r:embed="rId2">
            <a:extLst>
              <a:ext uri="{28A0092B-C50C-407E-A947-70E740481C1C}">
                <a14:useLocalDpi xmlns:a14="http://schemas.microsoft.com/office/drawing/2010/main" val="0"/>
              </a:ext>
            </a:extLst>
          </a:blip>
          <a:srcRect t="19658"/>
          <a:stretch/>
        </p:blipFill>
        <p:spPr>
          <a:xfrm>
            <a:off x="-991" y="0"/>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PAPER</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757D9A1-04F7-4DEC-8429-B5A19868313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88199EEB-860C-4BC7-9FE9-74650B9D284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DD6D2E1-D8BC-43DD-B600-3642D4E5708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F26AB93F-B735-460B-8D76-1DC1FAF8425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2C79E00B-DEAA-4F83-9BEE-C0A239C7305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941255"/>
      </p:ext>
    </p:extLst>
  </p:cSld>
  <p:clrMapOvr>
    <a:masterClrMapping/>
  </p:clrMapOvr>
</p:sld>
</file>

<file path=ppt/slides/slide5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C6F72D4-8553-4BD5-B0C3-9495919B99B5}"/>
              </a:ext>
            </a:extLst>
          </p:cNvPr>
          <p:cNvPicPr>
            <a:picLocks noChangeAspect="1"/>
          </p:cNvPicPr>
          <p:nvPr/>
        </p:nvPicPr>
        <p:blipFill rotWithShape="1">
          <a:blip r:embed="rId2">
            <a:extLst>
              <a:ext uri="{28A0092B-C50C-407E-A947-70E740481C1C}">
                <a14:useLocalDpi xmlns:a14="http://schemas.microsoft.com/office/drawing/2010/main" val="0"/>
              </a:ext>
            </a:extLst>
          </a:blip>
          <a:srcRect t="15320"/>
          <a:stretch/>
        </p:blipFill>
        <p:spPr>
          <a:xfrm>
            <a:off x="-7474" y="-1"/>
            <a:ext cx="12191999" cy="6869089"/>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PAPER</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44A3D751-FDBD-40B9-A60B-C6F18673B42C}"/>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Anti-Blocking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Color Change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Color Former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Corrosion Inhibitor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Defoamer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Developer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Flocculant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Sensitizer</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BA603551-87E8-41CE-B1E9-AAEC376F6F79}"/>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Carbonless Paper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Printing Inks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Thermal Paper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VCI Papers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 End</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50506302"/>
      </p:ext>
    </p:extLst>
  </p:cSld>
  <p:clrMapOvr>
    <a:masterClrMapping/>
  </p:clrMapOvr>
</p:sld>
</file>

<file path=ppt/slides/slide5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7C8962D-AE5D-4149-917F-1365777069A6}"/>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787B5707-FE22-45B8-919F-8F0148710AA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F26ED961-8B74-43AF-A01F-B6D226B5BB4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7A109B95-5A37-4ABB-97AC-36B4F63D550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6E7E51A9-72DD-4899-8DDE-4C437960E56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9"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0"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63142879"/>
      </p:ext>
    </p:extLst>
  </p:cSld>
  <p:clrMapOvr>
    <a:masterClrMapping/>
  </p:clrMapOvr>
</p:sld>
</file>

<file path=ppt/slides/slide5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58E2BC75-0B35-4DCE-9E22-A23A4198695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90A6F12B-7C03-43C5-BFDA-B1E2F475580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D8BD2580-BFE9-4E49-B535-EB462C11C93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417A9D0C-F70A-4D0B-8A25-C97AF12E919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A230E0A-EBCD-48AD-B867-5FD937E1AD7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Color Formers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Crystal violet lactone (CVL)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WinCon-1</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WinCon-2</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WinCon-205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WinCon-Green</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0847420A-4FA6-47C5-A469-5CCFDC21E50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080D3B12-C9F9-46CF-BA40-2D0BB86BA5B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1682BEBE-47AF-4B6B-AE6B-21B5294F3FD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FCF0ED52-8EFA-4B39-9316-2C15E201836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44ED6E8-98F3-4C97-A3DF-32FA8F8CE5F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Developers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Bisphenol 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WinCon-8</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2DF16E00-1BAE-4D93-9D30-53E751802DF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6FE9E5B0-29C8-4D32-890F-E4808E2729A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53601B2B-4B58-46BA-A3B7-0C57CB2FFA4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7E3C01A5-1719-4772-988E-C7F73E0B412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28A08C2-101A-4B0D-9492-993860435E9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Sensitizers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 terephthalate (DMT)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Diphenoxyethane (DPE)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Diphenyl sulfone (DPS)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glycol m-tolyl ether (EGTE)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ß-Naphthylbenzylether (NBE, BON)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Stearic acid amide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B1BB1EAC-943E-4A76-94ED-EF66B47D581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55BA5DF0-8A19-4827-9660-11A5A28628F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F5004AB2-0477-4905-A4C9-A7F9E1E131C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B5895E6D-56FF-4927-B6E4-5DCED6A4530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E61632F-F4D5-4D01-A969-E89A054C770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zirconium carbonate (AZC)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TSI</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A hand holding a rock above water&#10;&#10;Description automatically generated with low confidence">
            <a:extLst>
              <a:ext uri="{FF2B5EF4-FFF2-40B4-BE49-F238E27FC236}">
                <a16:creationId xmlns:a16="http://schemas.microsoft.com/office/drawing/2014/main" id="{C96314B2-56A9-43E5-A6C8-4A7B44CEBD2B}"/>
              </a:ext>
            </a:extLst>
          </p:cNvPr>
          <p:cNvPicPr>
            <a:picLocks noChangeAspect="1"/>
          </p:cNvPicPr>
          <p:nvPr/>
        </p:nvPicPr>
        <p:blipFill rotWithShape="1">
          <a:blip r:embed="rId2">
            <a:extLst>
              <a:ext uri="{28A0092B-C50C-407E-A947-70E740481C1C}">
                <a14:useLocalDpi xmlns:a14="http://schemas.microsoft.com/office/drawing/2010/main" val="0"/>
              </a:ext>
            </a:extLst>
          </a:blip>
          <a:srcRect l="10820" t="16908" b="9411"/>
          <a:stretch/>
        </p:blipFill>
        <p:spPr>
          <a:xfrm>
            <a:off x="-9617" y="0"/>
            <a:ext cx="12192000"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11304"/>
            <a:ext cx="5598160" cy="686930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PLASTICS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757D9A1-04F7-4DEC-8429-B5A19868313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88199EEB-860C-4BC7-9FE9-74650B9D284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DD6D2E1-D8BC-43DD-B600-3642D4E5708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F26AB93F-B735-460B-8D76-1DC1FAF8425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2C79E00B-DEAA-4F83-9BEE-C0A239C7305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800780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2DABF0EF-01B1-416F-A69F-E45A125D55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platzhalter 23">
            <a:extLst>
              <a:ext uri="{FF2B5EF4-FFF2-40B4-BE49-F238E27FC236}">
                <a16:creationId xmlns:a16="http://schemas.microsoft.com/office/drawing/2014/main" id="{9201B3FB-BA57-4A9C-8A6E-B69ACB3008CD}"/>
              </a:ext>
            </a:extLst>
          </p:cNvPr>
          <p:cNvSpPr txBox="1">
            <a:spLocks noChangeAspect="1"/>
          </p:cNvSpPr>
          <p:nvPr/>
        </p:nvSpPr>
        <p:spPr>
          <a:xfrm>
            <a:off x="394636" y="436255"/>
            <a:ext cx="4549064" cy="651393"/>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a:rPr>
              <a:t>OUR VISION &amp; MISSION</a:t>
            </a:r>
          </a:p>
        </p:txBody>
      </p:sp>
      <p:pic>
        <p:nvPicPr>
          <p:cNvPr id="7" name="Picture 6">
            <a:extLst>
              <a:ext uri="{FF2B5EF4-FFF2-40B4-BE49-F238E27FC236}">
                <a16:creationId xmlns:a16="http://schemas.microsoft.com/office/drawing/2014/main" id="{D9626B66-D97B-4CBB-8CFE-91717A169C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3" y="4805915"/>
            <a:ext cx="1511059" cy="2214841"/>
          </a:xfrm>
          <a:prstGeom prst="rect">
            <a:avLst/>
          </a:prstGeom>
        </p:spPr>
      </p:pic>
      <p:sp>
        <p:nvSpPr>
          <p:cNvPr id="3" name="TextBox 2">
            <a:extLst>
              <a:ext uri="{FF2B5EF4-FFF2-40B4-BE49-F238E27FC236}">
                <a16:creationId xmlns:a16="http://schemas.microsoft.com/office/drawing/2014/main" id="{45B87E55-E033-DA31-2C6C-4D678131128A}"/>
              </a:ext>
            </a:extLst>
          </p:cNvPr>
          <p:cNvSpPr txBox="1"/>
          <p:nvPr/>
        </p:nvSpPr>
        <p:spPr>
          <a:xfrm>
            <a:off x="1906795" y="4412326"/>
            <a:ext cx="8378410" cy="2005164"/>
          </a:xfrm>
          <a:prstGeom prst="rect">
            <a:avLst/>
          </a:prstGeom>
          <a:noFill/>
        </p:spPr>
        <p:txBody>
          <a:bodyPr wrap="square">
            <a:spAutoFit/>
          </a:bodyPr>
          <a:lstStyle/>
          <a:p>
            <a:pPr>
              <a:lnSpc>
                <a:spcPct val="105000"/>
              </a:lnSpc>
              <a:spcAft>
                <a:spcPts val="800"/>
              </a:spcAft>
            </a:pPr>
            <a:r>
              <a:rPr lang="en-US" sz="1600" b="1" dirty="0">
                <a:latin typeface="Futura"/>
                <a:ea typeface="FangSong"/>
                <a:cs typeface="Times New Roman"/>
              </a:rPr>
              <a:t>Our Mission </a:t>
            </a:r>
          </a:p>
          <a:p>
            <a:pPr marL="0" marR="0">
              <a:lnSpc>
                <a:spcPct val="105000"/>
              </a:lnSpc>
              <a:spcBef>
                <a:spcPts val="0"/>
              </a:spcBef>
              <a:spcAft>
                <a:spcPts val="800"/>
              </a:spcAft>
            </a:pPr>
            <a:r>
              <a:rPr lang="en-GB" sz="1400" dirty="0">
                <a:effectLst/>
                <a:latin typeface="Futura"/>
                <a:ea typeface="Calibri" panose="020F0502020204030204" pitchFamily="34" charset="0"/>
              </a:rPr>
              <a:t>Our mission is to create value </a:t>
            </a:r>
            <a:r>
              <a:rPr lang="en-US" sz="1400" dirty="0">
                <a:effectLst/>
                <a:latin typeface="Futura"/>
                <a:ea typeface="Calibri" panose="020F0502020204030204" pitchFamily="34" charset="0"/>
              </a:rPr>
              <a:t>as a sustainable solution provider for our business partners.</a:t>
            </a:r>
          </a:p>
          <a:p>
            <a:pPr marL="0" marR="0">
              <a:lnSpc>
                <a:spcPct val="105000"/>
              </a:lnSpc>
              <a:spcBef>
                <a:spcPts val="0"/>
              </a:spcBef>
              <a:spcAft>
                <a:spcPts val="800"/>
              </a:spcAft>
            </a:pPr>
            <a:r>
              <a:rPr lang="en-US" sz="1400" dirty="0">
                <a:effectLst/>
                <a:latin typeface="Futura"/>
                <a:ea typeface="Calibri" panose="020F0502020204030204" pitchFamily="34" charset="0"/>
              </a:rPr>
              <a:t>Based on our global network, a highly motivated and experienced team, we listen to your requirements and provide sustainable solutions for your challenges in sourcing, distribution and manufacturing of specialty chemicals.  We connect the strength of our partners to create a long-term value and </a:t>
            </a:r>
            <a:r>
              <a:rPr lang="en-GB" sz="1400" dirty="0">
                <a:effectLst/>
                <a:latin typeface="Futura"/>
                <a:ea typeface="Calibri" panose="020F0502020204030204" pitchFamily="34" charset="0"/>
              </a:rPr>
              <a:t>provide tailor made solutions.</a:t>
            </a:r>
            <a:r>
              <a:rPr lang="en-GB" sz="1400" b="1" dirty="0">
                <a:effectLst/>
                <a:latin typeface="Futura"/>
                <a:ea typeface="Calibri" panose="020F0502020204030204" pitchFamily="34" charset="0"/>
              </a:rPr>
              <a:t> </a:t>
            </a:r>
            <a:endParaRPr lang="en-US" sz="1400" dirty="0">
              <a:effectLst/>
              <a:latin typeface="Futura"/>
              <a:ea typeface="Calibri" panose="020F0502020204030204" pitchFamily="34" charset="0"/>
            </a:endParaRPr>
          </a:p>
          <a:p>
            <a:pPr marL="0" marR="0">
              <a:lnSpc>
                <a:spcPct val="107000"/>
              </a:lnSpc>
              <a:spcBef>
                <a:spcPts val="0"/>
              </a:spcBef>
              <a:spcAft>
                <a:spcPts val="800"/>
              </a:spcAft>
            </a:pPr>
            <a:r>
              <a:rPr lang="en-US" sz="1400" b="1" dirty="0">
                <a:effectLst/>
                <a:latin typeface="Futura"/>
                <a:ea typeface="FangSong" panose="02010609060101010101" pitchFamily="49" charset="-122"/>
                <a:cs typeface="Times New Roman" panose="02020603050405020304" pitchFamily="18" charset="0"/>
              </a:rPr>
              <a:t>Our mission is to create value. Our promise is our name - Connect </a:t>
            </a:r>
            <a:endParaRPr kumimoji="1" lang="en-US" sz="1400" b="1" dirty="0">
              <a:solidFill>
                <a:schemeClr val="bg2">
                  <a:lumMod val="50000"/>
                </a:schemeClr>
              </a:solidFill>
              <a:latin typeface="Futura"/>
              <a:ea typeface="FangSong" panose="02010609060101010101" pitchFamily="49" charset="-122"/>
            </a:endParaRPr>
          </a:p>
        </p:txBody>
      </p:sp>
      <p:sp>
        <p:nvSpPr>
          <p:cNvPr id="8" name="TextBox 7">
            <a:extLst>
              <a:ext uri="{FF2B5EF4-FFF2-40B4-BE49-F238E27FC236}">
                <a16:creationId xmlns:a16="http://schemas.microsoft.com/office/drawing/2014/main" id="{E45081B5-B960-3570-9441-75AD7E2CE898}"/>
              </a:ext>
            </a:extLst>
          </p:cNvPr>
          <p:cNvSpPr txBox="1"/>
          <p:nvPr/>
        </p:nvSpPr>
        <p:spPr>
          <a:xfrm>
            <a:off x="452145" y="2266371"/>
            <a:ext cx="8493072" cy="364972"/>
          </a:xfrm>
          <a:prstGeom prst="rect">
            <a:avLst/>
          </a:prstGeom>
          <a:noFill/>
        </p:spPr>
        <p:txBody>
          <a:bodyPr wrap="square" lIns="91440" tIns="45720" rIns="91440" bIns="45720" anchor="t">
            <a:spAutoFit/>
          </a:bodyPr>
          <a:lstStyle/>
          <a:p>
            <a:pPr>
              <a:lnSpc>
                <a:spcPct val="107000"/>
              </a:lnSpc>
              <a:spcAft>
                <a:spcPts val="800"/>
              </a:spcAft>
            </a:pPr>
            <a:r>
              <a:rPr lang="en-US" b="1" dirty="0">
                <a:latin typeface="Futura"/>
                <a:ea typeface="FangSong"/>
                <a:cs typeface="Times New Roman"/>
              </a:rPr>
              <a:t>Our Vision </a:t>
            </a:r>
          </a:p>
        </p:txBody>
      </p:sp>
      <p:sp>
        <p:nvSpPr>
          <p:cNvPr id="9" name="TextBox 8">
            <a:extLst>
              <a:ext uri="{FF2B5EF4-FFF2-40B4-BE49-F238E27FC236}">
                <a16:creationId xmlns:a16="http://schemas.microsoft.com/office/drawing/2014/main" id="{A08E9B05-8004-47CE-B26B-0ABC6A67C2E5}"/>
              </a:ext>
            </a:extLst>
          </p:cNvPr>
          <p:cNvSpPr txBox="1"/>
          <p:nvPr/>
        </p:nvSpPr>
        <p:spPr>
          <a:xfrm>
            <a:off x="452146" y="2764521"/>
            <a:ext cx="7273871" cy="954107"/>
          </a:xfrm>
          <a:prstGeom prst="rect">
            <a:avLst/>
          </a:prstGeom>
          <a:noFill/>
        </p:spPr>
        <p:txBody>
          <a:bodyPr wrap="square">
            <a:spAutoFit/>
          </a:bodyPr>
          <a:lstStyle/>
          <a:p>
            <a:pPr marL="0" marR="0">
              <a:spcBef>
                <a:spcPts val="0"/>
              </a:spcBef>
              <a:spcAft>
                <a:spcPts val="0"/>
              </a:spcAft>
            </a:pPr>
            <a:r>
              <a:rPr lang="en-US" sz="1400" dirty="0">
                <a:latin typeface="Futura"/>
              </a:rPr>
              <a:t>With our entrepreneurial spirit, we strive to provide the highest level of service. Connect Chemicals offers sustainable solutions, to be recognized as a premier chemical hybrid company with a comprehensive service portfolio in production as well as sourcing &amp; distribution enabling global growth.</a:t>
            </a:r>
          </a:p>
        </p:txBody>
      </p:sp>
    </p:spTree>
    <p:extLst>
      <p:ext uri="{BB962C8B-B14F-4D97-AF65-F5344CB8AC3E}">
        <p14:creationId xmlns:p14="http://schemas.microsoft.com/office/powerpoint/2010/main" val="1103237002"/>
      </p:ext>
    </p:extLst>
  </p:cSld>
  <p:clrMapOvr>
    <a:masterClrMapping/>
  </p:clrMapOvr>
</p:sld>
</file>

<file path=ppt/slides/slide6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colorful, different, several&#10;&#10;Description automatically generated">
            <a:extLst>
              <a:ext uri="{FF2B5EF4-FFF2-40B4-BE49-F238E27FC236}">
                <a16:creationId xmlns:a16="http://schemas.microsoft.com/office/drawing/2014/main" id="{4A9833B2-1062-42FC-A7C2-E59DA43D38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86679"/>
            <a:ext cx="12206948" cy="8148787"/>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986679"/>
            <a:ext cx="8874760" cy="8148787"/>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endParaRPr lang="de-DE" sz="5000" spc="-150" dirty="0">
              <a:solidFill>
                <a:srgbClr val="91CFF0"/>
              </a:solidFill>
              <a:latin typeface="Futura Bk BT" panose="020B0502020204020303" pitchFamily="34" charset="0"/>
            </a:endParaRPr>
          </a:p>
          <a:p>
            <a:r>
              <a:rPr lang="de-DE" sz="5000" spc="-150" dirty="0">
                <a:solidFill>
                  <a:srgbClr val="91CFF0"/>
                </a:solidFill>
                <a:latin typeface="Futura Bk BT" panose="020B0502020204020303" pitchFamily="34" charset="0"/>
              </a:rPr>
              <a:t>PLASTICS</a:t>
            </a:r>
            <a:endParaRPr lang="en-IN" sz="5000" dirty="0"/>
          </a:p>
          <a:p>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1FF3680B-A348-4B73-8CF5-5EC96116DA16}"/>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Antistatic</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Catalyst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Plasticizer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Shortstopping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Solvent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Stabilizer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Tear Resistance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UV Absorber </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Other</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80AEA611-2B2D-48C6-A853-467C70A5DB6C}"/>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ABS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Acrylic Fibers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Adhesives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Cellophane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Cellulose Acetate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Cellulose Esters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Extrusion</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Lubricants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PES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Plasticizers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Polyester</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Polyimide Films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Polymer Processing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911770718"/>
      </p:ext>
    </p:extLst>
  </p:cSld>
  <p:clrMapOvr>
    <a:masterClrMapping/>
  </p:clrMapOvr>
</p:sld>
</file>

<file path=ppt/slides/slide6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colorful, different, several&#10;&#10;Description automatically generated">
            <a:extLst>
              <a:ext uri="{FF2B5EF4-FFF2-40B4-BE49-F238E27FC236}">
                <a16:creationId xmlns:a16="http://schemas.microsoft.com/office/drawing/2014/main" id="{4A9833B2-1062-42FC-A7C2-E59DA43D38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86679"/>
            <a:ext cx="12206948" cy="8148787"/>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986679"/>
            <a:ext cx="8874760" cy="8148787"/>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endParaRPr lang="de-DE" sz="5000" spc="-150" dirty="0">
              <a:solidFill>
                <a:srgbClr val="91CFF0"/>
              </a:solidFill>
              <a:latin typeface="Futura Bk BT" panose="020B0502020204020303" pitchFamily="34" charset="0"/>
            </a:endParaRPr>
          </a:p>
          <a:p>
            <a:r>
              <a:rPr lang="de-DE" sz="5000" spc="-150" dirty="0">
                <a:solidFill>
                  <a:srgbClr val="91CFF0"/>
                </a:solidFill>
                <a:latin typeface="Futura Bk BT" panose="020B0502020204020303" pitchFamily="34" charset="0"/>
              </a:rPr>
              <a:t>PLASTICS</a:t>
            </a:r>
            <a:endParaRPr lang="en-IN" sz="5000" dirty="0"/>
          </a:p>
          <a:p>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4" name="Table 114">
            <a:extLst>
              <a:ext uri="{FF2B5EF4-FFF2-40B4-BE49-F238E27FC236}">
                <a16:creationId xmlns:a16="http://schemas.microsoft.com/office/drawing/2014/main" id="{B6176A9E-3DE6-4639-9EF9-1F15CEE2737B}"/>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Polyurethane 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PVC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PVC Film</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911770718"/>
      </p:ext>
    </p:extLst>
  </p:cSld>
  <p:clrMapOvr>
    <a:masterClrMapping/>
  </p:clrMapOvr>
</p:sld>
</file>

<file path=ppt/slides/slide6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B04BAFF4-4E6F-4F8F-AFBE-6C21D618F615}"/>
              </a:ext>
            </a:extLst>
          </p:cNvPr>
          <p:cNvPicPr>
            <a:picLocks noChangeAspect="1"/>
          </p:cNvPicPr>
          <p:nvPr/>
        </p:nvPicPr>
        <p:blipFill rotWithShape="1">
          <a:blip r:embed="rId2">
            <a:extLst>
              <a:ext uri="{28A0092B-C50C-407E-A947-70E740481C1C}">
                <a14:useLocalDpi xmlns:a14="http://schemas.microsoft.com/office/drawing/2010/main" val="0"/>
              </a:ext>
            </a:extLst>
          </a:blip>
          <a:srcRect t="16768" r="6072" b="6353"/>
          <a:stretch/>
        </p:blipFill>
        <p:spPr>
          <a:xfrm>
            <a:off x="0" y="-1"/>
            <a:ext cx="12189586" cy="6849648"/>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1"/>
            <a:ext cx="7434580" cy="6858001"/>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PLASTICS</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endParaRPr lang="de-DE" sz="1600" dirty="0">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7" name="object 21">
            <a:hlinkClick r:id="rId5"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6"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
        <p:nvSpPr>
          <p:cNvPr id="23" name="TextBox 22">
            <a:extLst>
              <a:ext uri="{FF2B5EF4-FFF2-40B4-BE49-F238E27FC236}">
                <a16:creationId xmlns:a16="http://schemas.microsoft.com/office/drawing/2014/main" id="{CECF9194-0E77-4CBE-A42F-A8D3266EE87D}"/>
              </a:ext>
            </a:extLst>
          </p:cNvPr>
          <p:cNvSpPr txBox="1"/>
          <p:nvPr/>
        </p:nvSpPr>
        <p:spPr>
          <a:xfrm>
            <a:off x="2256020" y="3376987"/>
            <a:ext cx="7001632" cy="3416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o-Ethoxyaniline (OEA) </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Polyisobutylene (PIB)</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Propylene carbonate (PC)</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Sodium sarcosinate 40%</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Stearic acid amide</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 isopropyl titanate (TIPT)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Tetra-2-ethylhexyl titanate (T2EHT)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Tetra-ethyltitanate </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Tetra-n-butyl titanate</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Titamix 80/20 (TIPT/TNBT)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Tributyl phosphate (TBP)</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Triethyl phosphate</a:t>
            </a:r>
          </a:p>
        </p:txBody>
      </p:sp>
    </p:spTree>
    <p:extLst>
      <p:ext uri="{BB962C8B-B14F-4D97-AF65-F5344CB8AC3E}">
        <p14:creationId xmlns:p14="http://schemas.microsoft.com/office/powerpoint/2010/main" val="2292438939"/>
      </p:ext>
    </p:extLst>
  </p:cSld>
  <p:clrMapOvr>
    <a:masterClrMapping/>
  </p:clrMapOvr>
</p:sld>
</file>

<file path=ppt/slides/slide6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B04BAFF4-4E6F-4F8F-AFBE-6C21D618F615}"/>
              </a:ext>
            </a:extLst>
          </p:cNvPr>
          <p:cNvPicPr>
            <a:picLocks noChangeAspect="1"/>
          </p:cNvPicPr>
          <p:nvPr/>
        </p:nvPicPr>
        <p:blipFill rotWithShape="1">
          <a:blip r:embed="rId2">
            <a:extLst>
              <a:ext uri="{28A0092B-C50C-407E-A947-70E740481C1C}">
                <a14:useLocalDpi xmlns:a14="http://schemas.microsoft.com/office/drawing/2010/main" val="0"/>
              </a:ext>
            </a:extLst>
          </a:blip>
          <a:srcRect t="16768" r="6072" b="6353"/>
          <a:stretch/>
        </p:blipFill>
        <p:spPr>
          <a:xfrm>
            <a:off x="0" y="-1"/>
            <a:ext cx="12189586" cy="6849648"/>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1"/>
            <a:ext cx="7434580" cy="6858001"/>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PLASTICS</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endParaRPr lang="de-DE" sz="1600" dirty="0">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7" name="object 21">
            <a:hlinkClick r:id="rId5"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6"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
        <p:nvSpPr>
          <p:cNvPr id="23" name="TextBox 22">
            <a:extLst>
              <a:ext uri="{FF2B5EF4-FFF2-40B4-BE49-F238E27FC236}">
                <a16:creationId xmlns:a16="http://schemas.microsoft.com/office/drawing/2014/main" id="{B1FAD887-F05E-44A8-902A-E864CB11273B}"/>
              </a:ext>
            </a:extLst>
          </p:cNvPr>
          <p:cNvSpPr txBox="1"/>
          <p:nvPr/>
        </p:nvSpPr>
        <p:spPr>
          <a:xfrm>
            <a:off x="2256020" y="3376987"/>
            <a:ext cx="7001632" cy="3416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Triphenyl phosphate (TPP)</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Tris (1-chloro-2-isopropyl) phosphate (TCPP)</a:t>
            </a:r>
          </a:p>
        </p:txBody>
      </p:sp>
    </p:spTree>
    <p:extLst>
      <p:ext uri="{BB962C8B-B14F-4D97-AF65-F5344CB8AC3E}">
        <p14:creationId xmlns:p14="http://schemas.microsoft.com/office/powerpoint/2010/main" val="22924389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011D310-762F-45A0-AB17-08679513CD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5" action="ppaction://hlinksldjump"/>
            <a:extLst>
              <a:ext uri="{FF2B5EF4-FFF2-40B4-BE49-F238E27FC236}">
                <a16:creationId xmlns:a16="http://schemas.microsoft.com/office/drawing/2014/main" id="{E36809DA-7E57-4D0C-9BFB-C0FA30DE200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10D68025-39BC-408C-8A12-0FFC05621FBD}"/>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CB63D7D9-1187-4BB2-9981-496C5AFFAE7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1FE12806-EB12-4C13-B5A4-85FBD9535E1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B59748D1-837E-47E8-88C0-623FA7B2E51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030739480"/>
      </p:ext>
    </p:extLst>
  </p:cSld>
  <p:clrMapOvr>
    <a:masterClrMapping/>
  </p:clrMapOvr>
</p:sld>
</file>

<file path=ppt/slides/slide6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bIns="4572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3" action="ppaction://hlinksldjump"/>
            <a:extLst>
              <a:ext uri="{FF2B5EF4-FFF2-40B4-BE49-F238E27FC236}">
                <a16:creationId xmlns:a16="http://schemas.microsoft.com/office/drawing/2014/main" id="{B2D6CF8B-728D-4B9B-923F-5099A8F122F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4" action="ppaction://hlinksldjump"/>
            <a:extLst>
              <a:ext uri="{FF2B5EF4-FFF2-40B4-BE49-F238E27FC236}">
                <a16:creationId xmlns:a16="http://schemas.microsoft.com/office/drawing/2014/main" id="{51B1A498-8A2C-4714-954D-D8058788E40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5" action="ppaction://hlinksldjump"/>
            <a:extLst>
              <a:ext uri="{FF2B5EF4-FFF2-40B4-BE49-F238E27FC236}">
                <a16:creationId xmlns:a16="http://schemas.microsoft.com/office/drawing/2014/main" id="{75B24F50-5484-4AA5-888F-C2CA9D451ED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6" action="ppaction://hlinksldjump"/>
            <a:extLst>
              <a:ext uri="{FF2B5EF4-FFF2-40B4-BE49-F238E27FC236}">
                <a16:creationId xmlns:a16="http://schemas.microsoft.com/office/drawing/2014/main" id="{B4579C58-91DE-49C0-9EE3-288F8E78966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7" action="ppaction://hlinksldjump"/>
            <a:extLst>
              <a:ext uri="{FF2B5EF4-FFF2-40B4-BE49-F238E27FC236}">
                <a16:creationId xmlns:a16="http://schemas.microsoft.com/office/drawing/2014/main" id="{299BBE83-571D-4FD0-9F1A-2D1FE94562D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8" action="ppaction://hlinksldjump"/>
            <a:extLst>
              <a:ext uri="{FF2B5EF4-FFF2-40B4-BE49-F238E27FC236}">
                <a16:creationId xmlns:a16="http://schemas.microsoft.com/office/drawing/2014/main" id="{6AB344FA-43BD-48E3-9501-A5F84BC4D56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9" action="ppaction://hlinksldjump"/>
            <a:extLst>
              <a:ext uri="{FF2B5EF4-FFF2-40B4-BE49-F238E27FC236}">
                <a16:creationId xmlns:a16="http://schemas.microsoft.com/office/drawing/2014/main" id="{3B2DAB66-5DB2-45EF-ADD0-E360F8EFD70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0" action="ppaction://hlinksldjump"/>
            <a:extLst>
              <a:ext uri="{FF2B5EF4-FFF2-40B4-BE49-F238E27FC236}">
                <a16:creationId xmlns:a16="http://schemas.microsoft.com/office/drawing/2014/main" id="{71004B7A-DB7F-4CC3-924E-28B654AAA6B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9" name="object 21">
            <a:hlinkClick r:id="rId11" action="ppaction://hlinksldjump"/>
            <a:extLst>
              <a:ext uri="{FF2B5EF4-FFF2-40B4-BE49-F238E27FC236}">
                <a16:creationId xmlns:a16="http://schemas.microsoft.com/office/drawing/2014/main" id="{3B0F02E3-1A1C-43F2-BCC1-4B9C4F8FD5B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F4C5CB26-6CEA-4911-B506-1FEAFB3FD3CB}"/>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08D5C483-210A-4DBD-9166-269827683171}"/>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C2AAE8B4-B971-478A-B6D1-2091C2373FF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2" action="ppaction://hlinksldjump"/>
              <a:extLst>
                <a:ext uri="{FF2B5EF4-FFF2-40B4-BE49-F238E27FC236}">
                  <a16:creationId xmlns:a16="http://schemas.microsoft.com/office/drawing/2014/main" id="{23BA4078-B337-4C1C-8448-0DBAF29D2C9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619187221"/>
      </p:ext>
    </p:extLst>
  </p:cSld>
  <p:clrMapOvr>
    <a:masterClrMapping/>
  </p:clrMapOvr>
</p:sld>
</file>

<file path=ppt/slides/slide6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7F22E66A-4BB1-4364-BBB2-DBC0DEFB20B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98199E5D-095A-4924-9B81-48AA04B3882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387D2DB6-4F8D-4475-B636-87AD4389ABD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07970A90-13A6-46DF-9B12-F32554362D3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667CDA28-1BCB-4A25-9AA0-8D7B9FA7223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6341D7DF-BB6D-4C6A-8BC5-A65D455BDD5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4049CAE4-2A00-4B37-B5EF-CE8815F7EA7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9A2D29CA-E57B-4E3C-811A-352F7BEAD378}"/>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F360FD4-72B9-4667-B891-76489740B62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Amines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Diethylhydroxylamine (DEHA85)</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7F2A23F3-C1B7-4864-AFAC-B6FD33E89D0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0B5303E7-FE53-45DB-84A7-920641BB060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9AC8A324-7A72-4582-898A-B75FEB7FE80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5B53ABFE-4F30-4194-863C-B0219B4E362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802BB0ED-2E31-4607-9180-99F59393C15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FD2C7972-D292-4CAE-B5DE-A40727B7121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F33C7174-6B66-4C55-8444-67461FC09EE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1FA5D2C0-943F-4003-887E-46F4D4F7D5D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3E57144-E73E-4C4B-9F1F-06B95E69F67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1,3-dibromo-5,5-dimethylhydantoin (DBDMH)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82AAE7D1-4BEB-4543-B72F-29EDE7D3735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01B00C28-3FA5-4D03-8BF7-40CC212FBA3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BF7D7829-4B7A-49B8-84D8-663AD78159E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8C6D424B-0BCC-41BD-9582-C46F9AA338C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1B8192B2-0FFC-43D0-85FC-742B45BB3FD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EA379252-57ED-48FE-979B-9EFA4C8D8D6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E0218F82-C0A0-4F13-9EC8-7EDE2BC2BA7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33448681-6F74-4958-90FA-EEB7D1CF44B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6E6C800-76EC-4592-BF5A-33B292AB578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40% sodium salt solution (BTA 40%)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2-Mercaptobenzothiazole sodium salt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Connect 190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Hydroxyphosphono-acetic acid (HPAA)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8AC20753-D90A-4493-BABD-54AA1249FC7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E0794253-0F69-41B9-8A3A-201A6CE8FDD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63E7F291-D086-4501-B7CD-776A30C196C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390D3E65-81FF-40AA-9FB9-2D87C7C453F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05A80165-F0DA-4050-90B1-BB61CDA2E03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B7680D4A-A172-4261-BD08-5F4CCC5EDB7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BFB59542-ACDF-403D-9819-88608937F1F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0A4964B5-839C-4EB3-98D9-AA3D7B34DF1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48440F7-7533-440D-8418-B54CA0426DD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Acrylamido-tertiary-butylsulfonic acid (ATBS)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Acrylamido-tertiary-butylsulfonic acid sodium salt 50% solution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con&#10;&#10;Description automatically generated with medium confidence">
            <a:extLst>
              <a:ext uri="{FF2B5EF4-FFF2-40B4-BE49-F238E27FC236}">
                <a16:creationId xmlns:a16="http://schemas.microsoft.com/office/drawing/2014/main" id="{4C195851-9605-40A3-97B0-105F211AC5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7908" y="675356"/>
            <a:ext cx="8443787" cy="5629191"/>
          </a:xfrm>
          <a:prstGeom prst="rect">
            <a:avLst/>
          </a:prstGeom>
        </p:spPr>
      </p:pic>
      <p:sp>
        <p:nvSpPr>
          <p:cNvPr id="6" name="Textplatzhalter 23">
            <a:extLst>
              <a:ext uri="{FF2B5EF4-FFF2-40B4-BE49-F238E27FC236}">
                <a16:creationId xmlns:a16="http://schemas.microsoft.com/office/drawing/2014/main" id="{9201B3FB-BA57-4A9C-8A6E-B69ACB3008CD}"/>
              </a:ext>
            </a:extLst>
          </p:cNvPr>
          <p:cNvSpPr txBox="1">
            <a:spLocks noChangeAspect="1"/>
          </p:cNvSpPr>
          <p:nvPr/>
        </p:nvSpPr>
        <p:spPr>
          <a:xfrm>
            <a:off x="394636" y="436255"/>
            <a:ext cx="4549064" cy="651393"/>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a:rPr>
              <a:t>OUR VALUES</a:t>
            </a:r>
            <a:endParaRPr lang="de-DE" sz="5000" dirty="0">
              <a:solidFill>
                <a:srgbClr val="91CFF0"/>
              </a:solidFill>
              <a:latin typeface="Futura Bk BT" panose="020B0502020204020303" pitchFamily="34" charset="0"/>
            </a:endParaRPr>
          </a:p>
        </p:txBody>
      </p:sp>
      <p:sp>
        <p:nvSpPr>
          <p:cNvPr id="9" name="TextBox 8">
            <a:extLst>
              <a:ext uri="{FF2B5EF4-FFF2-40B4-BE49-F238E27FC236}">
                <a16:creationId xmlns:a16="http://schemas.microsoft.com/office/drawing/2014/main" id="{CD9F2EB9-1BA1-4289-8BAF-200F4D3331FB}"/>
              </a:ext>
            </a:extLst>
          </p:cNvPr>
          <p:cNvSpPr txBox="1"/>
          <p:nvPr/>
        </p:nvSpPr>
        <p:spPr>
          <a:xfrm>
            <a:off x="394636" y="1603390"/>
            <a:ext cx="7818783" cy="365869"/>
          </a:xfrm>
          <a:prstGeom prst="rect">
            <a:avLst/>
          </a:prstGeom>
          <a:noFill/>
        </p:spPr>
        <p:txBody>
          <a:bodyPr wrap="square" lIns="91440" tIns="45720" rIns="91440" bIns="45720" anchor="t">
            <a:spAutoFit/>
          </a:bodyPr>
          <a:lstStyle/>
          <a:p>
            <a:pPr marL="0" marR="0">
              <a:lnSpc>
                <a:spcPct val="107000"/>
              </a:lnSpc>
              <a:spcBef>
                <a:spcPts val="0"/>
              </a:spcBef>
              <a:spcAft>
                <a:spcPts val="800"/>
              </a:spcAft>
            </a:pPr>
            <a:endParaRPr lang="en-US" b="1" dirty="0">
              <a:solidFill>
                <a:srgbClr val="000000"/>
              </a:solidFill>
              <a:latin typeface="Futura"/>
              <a:ea typeface="FangSong" panose="02010609060101010101" pitchFamily="49" charset="-122"/>
              <a:cs typeface="Times New Roman"/>
            </a:endParaRPr>
          </a:p>
        </p:txBody>
      </p:sp>
      <p:sp>
        <p:nvSpPr>
          <p:cNvPr id="15" name="TextBox 14">
            <a:extLst>
              <a:ext uri="{FF2B5EF4-FFF2-40B4-BE49-F238E27FC236}">
                <a16:creationId xmlns:a16="http://schemas.microsoft.com/office/drawing/2014/main" id="{83434F86-F383-4EB8-8966-989B16E5FE4B}"/>
              </a:ext>
            </a:extLst>
          </p:cNvPr>
          <p:cNvSpPr txBox="1"/>
          <p:nvPr/>
        </p:nvSpPr>
        <p:spPr>
          <a:xfrm>
            <a:off x="2095309" y="1784341"/>
            <a:ext cx="2266761" cy="369332"/>
          </a:xfrm>
          <a:prstGeom prst="rect">
            <a:avLst/>
          </a:prstGeom>
          <a:noFill/>
        </p:spPr>
        <p:txBody>
          <a:bodyPr wrap="square">
            <a:spAutoFit/>
          </a:bodyPr>
          <a:lstStyle/>
          <a:p>
            <a:r>
              <a:rPr lang="en-US" b="1" dirty="0">
                <a:solidFill>
                  <a:schemeClr val="bg2">
                    <a:lumMod val="25000"/>
                  </a:schemeClr>
                </a:solidFill>
                <a:latin typeface="Futura"/>
              </a:rPr>
              <a:t>Our Commitment </a:t>
            </a:r>
          </a:p>
        </p:txBody>
      </p:sp>
      <p:sp>
        <p:nvSpPr>
          <p:cNvPr id="16" name="TextBox 15">
            <a:extLst>
              <a:ext uri="{FF2B5EF4-FFF2-40B4-BE49-F238E27FC236}">
                <a16:creationId xmlns:a16="http://schemas.microsoft.com/office/drawing/2014/main" id="{8ECBCCD7-7D6A-4CE1-95E9-B3D091E96F8C}"/>
              </a:ext>
            </a:extLst>
          </p:cNvPr>
          <p:cNvSpPr txBox="1"/>
          <p:nvPr/>
        </p:nvSpPr>
        <p:spPr>
          <a:xfrm>
            <a:off x="1742995" y="3185050"/>
            <a:ext cx="2266761" cy="369332"/>
          </a:xfrm>
          <a:prstGeom prst="rect">
            <a:avLst/>
          </a:prstGeom>
          <a:noFill/>
        </p:spPr>
        <p:txBody>
          <a:bodyPr wrap="square">
            <a:spAutoFit/>
          </a:bodyPr>
          <a:lstStyle/>
          <a:p>
            <a:r>
              <a:rPr lang="en-US" b="1" dirty="0">
                <a:solidFill>
                  <a:schemeClr val="bg2">
                    <a:lumMod val="25000"/>
                  </a:schemeClr>
                </a:solidFill>
                <a:latin typeface="Futura"/>
              </a:rPr>
              <a:t>Collaboration</a:t>
            </a:r>
          </a:p>
        </p:txBody>
      </p:sp>
      <p:sp>
        <p:nvSpPr>
          <p:cNvPr id="17" name="TextBox 16">
            <a:extLst>
              <a:ext uri="{FF2B5EF4-FFF2-40B4-BE49-F238E27FC236}">
                <a16:creationId xmlns:a16="http://schemas.microsoft.com/office/drawing/2014/main" id="{D21526F0-DFD9-4561-8625-52DA6EB38366}"/>
              </a:ext>
            </a:extLst>
          </p:cNvPr>
          <p:cNvSpPr txBox="1"/>
          <p:nvPr/>
        </p:nvSpPr>
        <p:spPr>
          <a:xfrm>
            <a:off x="3301498" y="4585759"/>
            <a:ext cx="1165324" cy="369332"/>
          </a:xfrm>
          <a:prstGeom prst="rect">
            <a:avLst/>
          </a:prstGeom>
          <a:noFill/>
        </p:spPr>
        <p:txBody>
          <a:bodyPr wrap="square">
            <a:spAutoFit/>
          </a:bodyPr>
          <a:lstStyle/>
          <a:p>
            <a:r>
              <a:rPr lang="en-US" b="1" dirty="0">
                <a:solidFill>
                  <a:schemeClr val="bg2">
                    <a:lumMod val="25000"/>
                  </a:schemeClr>
                </a:solidFill>
                <a:latin typeface="Futura"/>
              </a:rPr>
              <a:t>Diversity</a:t>
            </a:r>
          </a:p>
        </p:txBody>
      </p:sp>
      <p:sp>
        <p:nvSpPr>
          <p:cNvPr id="18" name="TextBox 17">
            <a:extLst>
              <a:ext uri="{FF2B5EF4-FFF2-40B4-BE49-F238E27FC236}">
                <a16:creationId xmlns:a16="http://schemas.microsoft.com/office/drawing/2014/main" id="{D088D621-D009-490E-B776-DFC3D45A7F36}"/>
              </a:ext>
            </a:extLst>
          </p:cNvPr>
          <p:cNvSpPr txBox="1"/>
          <p:nvPr/>
        </p:nvSpPr>
        <p:spPr>
          <a:xfrm>
            <a:off x="7991060" y="4585759"/>
            <a:ext cx="2266761" cy="369332"/>
          </a:xfrm>
          <a:prstGeom prst="rect">
            <a:avLst/>
          </a:prstGeom>
          <a:noFill/>
        </p:spPr>
        <p:txBody>
          <a:bodyPr wrap="square">
            <a:spAutoFit/>
          </a:bodyPr>
          <a:lstStyle/>
          <a:p>
            <a:r>
              <a:rPr lang="en-US" b="1" dirty="0">
                <a:solidFill>
                  <a:schemeClr val="bg2">
                    <a:lumMod val="25000"/>
                  </a:schemeClr>
                </a:solidFill>
                <a:latin typeface="Futura"/>
              </a:rPr>
              <a:t>Embrace Change</a:t>
            </a:r>
          </a:p>
        </p:txBody>
      </p:sp>
      <p:sp>
        <p:nvSpPr>
          <p:cNvPr id="19" name="TextBox 18">
            <a:extLst>
              <a:ext uri="{FF2B5EF4-FFF2-40B4-BE49-F238E27FC236}">
                <a16:creationId xmlns:a16="http://schemas.microsoft.com/office/drawing/2014/main" id="{56E2E8E6-EE81-4A57-B6EB-0C86B65D6AC6}"/>
              </a:ext>
            </a:extLst>
          </p:cNvPr>
          <p:cNvSpPr txBox="1"/>
          <p:nvPr/>
        </p:nvSpPr>
        <p:spPr>
          <a:xfrm>
            <a:off x="8846936" y="3185050"/>
            <a:ext cx="2266761" cy="369332"/>
          </a:xfrm>
          <a:prstGeom prst="rect">
            <a:avLst/>
          </a:prstGeom>
          <a:noFill/>
        </p:spPr>
        <p:txBody>
          <a:bodyPr wrap="square">
            <a:spAutoFit/>
          </a:bodyPr>
          <a:lstStyle/>
          <a:p>
            <a:r>
              <a:rPr lang="en-US" b="1" dirty="0">
                <a:solidFill>
                  <a:schemeClr val="bg2">
                    <a:lumMod val="25000"/>
                  </a:schemeClr>
                </a:solidFill>
                <a:latin typeface="Futura"/>
              </a:rPr>
              <a:t>Integrity</a:t>
            </a:r>
          </a:p>
        </p:txBody>
      </p:sp>
      <p:sp>
        <p:nvSpPr>
          <p:cNvPr id="20" name="TextBox 19">
            <a:extLst>
              <a:ext uri="{FF2B5EF4-FFF2-40B4-BE49-F238E27FC236}">
                <a16:creationId xmlns:a16="http://schemas.microsoft.com/office/drawing/2014/main" id="{D73EA3D6-EFD0-48EC-9374-0165796FD00B}"/>
              </a:ext>
            </a:extLst>
          </p:cNvPr>
          <p:cNvSpPr txBox="1"/>
          <p:nvPr/>
        </p:nvSpPr>
        <p:spPr>
          <a:xfrm>
            <a:off x="7991060" y="1738213"/>
            <a:ext cx="3067559" cy="646331"/>
          </a:xfrm>
          <a:prstGeom prst="rect">
            <a:avLst/>
          </a:prstGeom>
          <a:noFill/>
        </p:spPr>
        <p:txBody>
          <a:bodyPr wrap="square">
            <a:spAutoFit/>
          </a:bodyPr>
          <a:lstStyle/>
          <a:p>
            <a:r>
              <a:rPr lang="en-US" b="1" dirty="0">
                <a:solidFill>
                  <a:schemeClr val="bg2">
                    <a:lumMod val="25000"/>
                  </a:schemeClr>
                </a:solidFill>
                <a:latin typeface="Futura"/>
              </a:rPr>
              <a:t>Reliability and Personal Accountability</a:t>
            </a:r>
          </a:p>
        </p:txBody>
      </p:sp>
      <p:sp>
        <p:nvSpPr>
          <p:cNvPr id="21" name="Rectangle 20">
            <a:extLst>
              <a:ext uri="{FF2B5EF4-FFF2-40B4-BE49-F238E27FC236}">
                <a16:creationId xmlns:a16="http://schemas.microsoft.com/office/drawing/2014/main" id="{B3D8FA09-6A0C-4A84-9E74-21621DD4A413}"/>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2" name="Picture 21">
            <a:extLst>
              <a:ext uri="{FF2B5EF4-FFF2-40B4-BE49-F238E27FC236}">
                <a16:creationId xmlns:a16="http://schemas.microsoft.com/office/drawing/2014/main" id="{AD4BD394-E2F9-4CFB-A48A-ECA34D71D6E8}"/>
              </a:ext>
            </a:extLst>
          </p:cNvPr>
          <p:cNvPicPr>
            <a:picLocks noChangeAspect="1"/>
          </p:cNvPicPr>
          <p:nvPr/>
        </p:nvPicPr>
        <p:blipFill rotWithShape="1">
          <a:blip r:embed="rId3">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614340247"/>
      </p:ext>
    </p:extLst>
  </p:cSld>
  <p:clrMapOvr>
    <a:masterClrMapping/>
  </p:clrMapOvr>
</p:sld>
</file>

<file path=ppt/slides/slide7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AFE1B416-0CFF-46F8-826A-946077DB17D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FF5790D7-48BC-4937-9CA2-7AAD8C958D0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ADB7A59D-D973-4093-A923-5271C16B7B3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71F8E0E2-05AB-45B9-943E-3AF6B7E956F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F85D8E84-68B8-4407-B61C-53586D7CF59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585B4E6B-91D6-4ABA-86F7-68B9BDFC824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C4133F66-F4DF-4830-8BC9-99F98E273A8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2A5AFF8F-0FA4-4BAC-BA2D-829BE241985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3903DE0-F5C9-4DA5-A355-DD9923BED64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Oxygen Scavengers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Carbohydrazide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Diethylhydroxylamine (DEHA85)</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BDBF8B7A-A418-4558-A466-1FE70D81C0B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A87CC26E-2498-4C20-A62E-693B2C04C13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8DFC922C-1E78-44D7-B614-DB5FD5C901C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66A058EF-2B58-48A0-9203-ADE0CC9A9D7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53A0924C-CA55-4C5C-9BBA-B743FA067B5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78039CC3-F8E7-40E2-B262-E872BB8B362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9A2B83FF-339F-4B82-B0AC-D003B0E3CE0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373B9917-D735-4FD9-929C-1DA15B81505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468112E-27A0-4CCB-A48D-2A8C7F896A16}"/>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sodium salt (ATMP Na)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5DBA00A0-AF8E-47F2-9DC2-1BE1C5A8051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762B28F4-0D79-445F-8236-E2B4BD3A94A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47AD55D7-81F7-4D69-89B3-15DBCAC86F9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F532A26D-4D61-4AEB-A8B5-6608B343778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CD3EA65F-74AE-4BD3-8D15-676BC6E7815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13F0F69E-3F37-4F0A-AE19-0793BC590F6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E4AA431C-4992-47CE-A781-B254A6E064F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4701E9DF-51D7-4B63-8DEC-6383DF76C41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67D540A-A74E-4DDF-B003-F70452501D1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1000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2000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2100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3100</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 WTP 5000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164</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283</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400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Phosphono carboxylate mix (PCM)</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Polymaleic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FFCD5131-7E77-4C3D-928A-631BA738510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3536354E-941E-45FC-83DD-145B36D9299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E8E7A35F-D579-4CEC-BBFB-6A704B929F2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71851DD5-16C5-4AE5-9209-B1927A846E8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4999D460-68BB-4BF8-9225-96F20B0F7C2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3AF5039C-15DE-4B5E-9A5F-65779D38DDB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892F5AF1-826D-4731-B89F-55F8A08C0BA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117F6BAB-CCEB-42F6-A35E-54C4C01ED43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C77102F-4FAF-4ADB-9933-E7C3EA2E02B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MOPA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7D6A925-2772-47C1-8D33-FD194EE7109C}"/>
              </a:ext>
            </a:extLst>
          </p:cNvPr>
          <p:cNvPicPr>
            <a:picLocks noChangeAspect="1"/>
          </p:cNvPicPr>
          <p:nvPr/>
        </p:nvPicPr>
        <p:blipFill rotWithShape="1">
          <a:blip r:embed="rId2">
            <a:extLst>
              <a:ext uri="{28A0092B-C50C-407E-A947-70E740481C1C}">
                <a14:useLocalDpi xmlns:a14="http://schemas.microsoft.com/office/drawing/2010/main" val="0"/>
              </a:ext>
            </a:extLst>
          </a:blip>
          <a:srcRect t="7946" b="7867"/>
          <a:stretch/>
        </p:blipFill>
        <p:spPr>
          <a:xfrm>
            <a:off x="-9617" y="0"/>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CONSTRUCTION</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0701D415-8041-42B0-B550-81BA21026FC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E0574ABD-49A9-4E54-B0D1-12C3BE652EFE}"/>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5D1F0D08-23D1-45FD-ADEB-814A26144D0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44F1FE38-37AA-4AEE-9808-E3009BA5833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CAAACE12-762C-4F5C-9C30-8A5A6C1E1EAC}"/>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032569938"/>
      </p:ext>
    </p:extLst>
  </p:cSld>
  <p:clrMapOvr>
    <a:masterClrMapping/>
  </p:clrMapOvr>
</p:sld>
</file>

<file path=ppt/slides/slide7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57065D6-4DE5-461B-AC29-B1F85945A4B4}"/>
              </a:ext>
            </a:extLst>
          </p:cNvPr>
          <p:cNvPicPr>
            <a:picLocks noChangeAspect="1"/>
          </p:cNvPicPr>
          <p:nvPr/>
        </p:nvPicPr>
        <p:blipFill rotWithShape="1">
          <a:blip r:embed="rId2">
            <a:extLst>
              <a:ext uri="{28A0092B-C50C-407E-A947-70E740481C1C}">
                <a14:useLocalDpi xmlns:a14="http://schemas.microsoft.com/office/drawing/2010/main" val="0"/>
              </a:ext>
            </a:extLst>
          </a:blip>
          <a:srcRect b="15653"/>
          <a:stretch/>
        </p:blipFill>
        <p:spPr>
          <a:xfrm>
            <a:off x="-8625" y="-1"/>
            <a:ext cx="12196010" cy="6858001"/>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CONSTRUCTION</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AC25683F-0778-4289-A52C-FD7081B159A1}"/>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Anti-Fogging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Cleaning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Defoamer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Formaldehyde Scavenger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Reactive Diluent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Retarder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 Reducer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1CE15F5A-4D15-4A56-91FC-7E8F9417D4D5}"/>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Bitumen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Cement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Concrete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Intumescent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18006BF2-CF2E-44CF-B235-9B782E8D6D5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BEB9E1A6-CE1F-4171-818A-C4C5E29AEAD2}"/>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210DB2E0-D3A0-4126-8F58-EE79BC3927B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1796D16-E32C-4B81-90D4-D0B3D5D110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404590CD-DC13-4AD1-8B29-06EFF8FFAE3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41482929"/>
      </p:ext>
    </p:extLst>
  </p:cSld>
  <p:clrMapOvr>
    <a:masterClrMapping/>
  </p:clrMapOvr>
</p:sld>
</file>

<file path=ppt/slides/slide7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786CBDB-20F2-4CEA-A9CC-295FF4A4561C}"/>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0937B457-0F62-4156-9A34-82427AB1EE1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CF464A0B-58A7-4987-9452-BA6CFA65B03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62C20AF8-1BCE-4B07-84BF-725F25D45E2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0D1ED735-E356-4CE7-B885-42A7721AB48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B6D68098-93CA-4362-85B8-4AA6E0CB117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5" name="object 21">
            <a:hlinkClick r:id="rId7" action="ppaction://hlinksldjump"/>
            <a:extLst>
              <a:ext uri="{FF2B5EF4-FFF2-40B4-BE49-F238E27FC236}">
                <a16:creationId xmlns:a16="http://schemas.microsoft.com/office/drawing/2014/main" id="{4EC3B3B4-FED4-4E88-BA18-DD901100541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DE381402-30C5-4E19-83A4-6008D8B799EC}"/>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74C76CB5-4FB3-4E8B-81E6-00D00BCE555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FF854CBC-9F18-472F-A399-2C1B9A627C9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8" action="ppaction://hlinksldjump"/>
              <a:extLst>
                <a:ext uri="{FF2B5EF4-FFF2-40B4-BE49-F238E27FC236}">
                  <a16:creationId xmlns:a16="http://schemas.microsoft.com/office/drawing/2014/main" id="{568781F9-AFE0-4D14-B204-9759B7B3106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76830257"/>
      </p:ext>
    </p:extLst>
  </p:cSld>
  <p:clrMapOvr>
    <a:masterClrMapping/>
  </p:clrMapOvr>
</p:sld>
</file>

<file path=ppt/slides/slide7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19877B42-C7D3-4B85-A4E7-AE92991DA50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73CB5730-AD59-4ED0-AE46-D70B1549CD0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752196A0-FF56-4FA3-BA0E-A890D674AD5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AD03FDD4-8E8D-483E-B58A-C86D0B73AAD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DD7AB3C7-0CEE-4354-A239-B52456B3533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C770FCD-9BFC-40F8-8BEA-0BEDA97D676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Concrete &amp; Cement mortar additives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4-Hydroxybutyl vinyl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7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FCFD571F-B07E-4A05-B58D-D326D3604A5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34B60691-430E-4F30-AE92-19341023433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86A6126B-B078-4B92-855B-E9520EF6A75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32E2ED1F-9DE5-4BFF-BE8B-27BE9881455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8B1EC6BE-90AE-46E9-B223-86F2E8D5783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364D1B9-585B-4058-AD4F-10BA50FCC42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7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ECA23D72-1306-43F8-B414-302D071ACBF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1659C2E7-C7A9-4C2E-AA27-2261CFA1EE9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80F69FF1-2B37-4FDE-BDD2-B5F6268A4F3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EA7EA965-0703-4FF1-ABEE-9CD290E01D1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028D6377-0361-4F93-A70A-E1C0EE41135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DC956BB-CB79-488A-9F45-2EC802D84B6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a:extLst>
              <a:ext uri="{FF2B5EF4-FFF2-40B4-BE49-F238E27FC236}">
                <a16:creationId xmlns:a16="http://schemas.microsoft.com/office/drawing/2014/main" id="{A8D0F1E0-E2C6-4419-9689-CE40C72D77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107" y="413139"/>
            <a:ext cx="11317832" cy="6366281"/>
          </a:xfrm>
          <a:prstGeom prst="rect">
            <a:avLst/>
          </a:prstGeom>
        </p:spPr>
      </p:pic>
      <p:pic>
        <p:nvPicPr>
          <p:cNvPr id="261" name="Bild" descr="Bild"/>
          <p:cNvPicPr>
            <a:picLocks noChangeAspect="1"/>
          </p:cNvPicPr>
          <p:nvPr/>
        </p:nvPicPr>
        <p:blipFill>
          <a:blip r:embed="rId3"/>
          <a:stretch>
            <a:fillRect/>
          </a:stretch>
        </p:blipFill>
        <p:spPr>
          <a:xfrm>
            <a:off x="11557669" y="218017"/>
            <a:ext cx="435432" cy="390245"/>
          </a:xfrm>
          <a:prstGeom prst="rect">
            <a:avLst/>
          </a:prstGeom>
          <a:ln w="12700">
            <a:miter lim="400000"/>
          </a:ln>
        </p:spPr>
      </p:pic>
      <p:sp>
        <p:nvSpPr>
          <p:cNvPr id="267" name="Foliennumm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
        <p:nvSpPr>
          <p:cNvPr id="15" name="Textplatzhalter 23">
            <a:extLst>
              <a:ext uri="{FF2B5EF4-FFF2-40B4-BE49-F238E27FC236}">
                <a16:creationId xmlns:a16="http://schemas.microsoft.com/office/drawing/2014/main" id="{8529E475-1434-407F-96EF-1C37032CC50C}"/>
              </a:ext>
            </a:extLst>
          </p:cNvPr>
          <p:cNvSpPr txBox="1">
            <a:spLocks/>
          </p:cNvSpPr>
          <p:nvPr/>
        </p:nvSpPr>
        <p:spPr>
          <a:xfrm>
            <a:off x="352107" y="289120"/>
            <a:ext cx="739681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panose="020B0502020204020303" pitchFamily="34" charset="0"/>
              </a:rPr>
              <a:t>BUSINESS </a:t>
            </a:r>
            <a:r>
              <a:rPr lang="de-DE" sz="5000" dirty="0">
                <a:solidFill>
                  <a:srgbClr val="91CFF0"/>
                </a:solidFill>
                <a:latin typeface="Futura Bk BT" panose="020B0502020204020303" pitchFamily="34" charset="0"/>
              </a:rPr>
              <a:t>STRATEGY</a:t>
            </a:r>
          </a:p>
        </p:txBody>
      </p:sp>
    </p:spTree>
    <p:extLst>
      <p:ext uri="{BB962C8B-B14F-4D97-AF65-F5344CB8AC3E}">
        <p14:creationId xmlns:p14="http://schemas.microsoft.com/office/powerpoint/2010/main" val="123964508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8B5255E8-BC31-465F-B3D3-F19E573CE33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BF83FDBB-0818-4812-8752-E6D4BCBC8ED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6790C4C9-73F6-4A57-99AC-C9FF28F29B5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E225B30E-21FD-4B99-AC0B-707B6B75B87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F64DAC90-5EF7-4B5D-BB7D-838566E71F7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AF06A18-7FD0-4F39-9047-C2C8E9815D1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1,6 HDODGE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C1B03305-9101-4416-A9CE-93AA20FB7AC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12A4C35E-A3DC-44F0-A3FD-0B875199453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655B1A92-7494-4EE4-B9E5-1E9185C92CC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18DE8874-FD6D-4E43-8F29-5CA9C4A7598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C9C3D3E2-004F-4534-AB40-92A7EFF992F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4F12EF9-61B8-49D1-88EA-2867196B706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ICB </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Potassium tetraoxalate (PTO)</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Potassium tetraoxalate (PTO)</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8D6C70C-16F5-4CB4-8D31-F257EB799A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solidFill>
                <a:schemeClr val="bg1"/>
              </a:solidFill>
            </a:endParaRPr>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E7BB1F65-5238-43F6-8CFF-9CDE4CAFF36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844D21AE-A695-4A8E-AAA3-F0837C9763A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F9F9B430-6610-4F40-A4CD-5717F0BCDDE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95958708-8395-4795-8925-F40FD4B73B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92940BBD-44A0-4AEC-A6E2-7E35B59A28D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93637236"/>
      </p:ext>
    </p:extLst>
  </p:cSld>
  <p:clrMapOvr>
    <a:masterClrMapping/>
  </p:clrMapOvr>
</p:sld>
</file>

<file path=ppt/slides/slide8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1946E69-1F47-4329-96AC-21C0AF0739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FC83C140-A0EA-47E4-A89F-F8D594FCAC90}"/>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Carrier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Fixative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Release Control</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5BD38E8D-C150-407E-974D-D3C327EC4F3E}"/>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Encapsulation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Flavor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Fragrance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Perfume</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34847699-3F0F-49AF-9825-D380C3BDCA0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4AF1D01D-8B9C-43DA-9857-33F3F6CBD447}"/>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98D5E278-7B9B-4987-8109-FA8D273C6278}"/>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E083CA39-EAEC-48A8-AA06-8C8AAB8599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17209798-4B9C-4BDD-B8DA-B1BB4C4E2F6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39047836"/>
      </p:ext>
    </p:extLst>
  </p:cSld>
  <p:clrMapOvr>
    <a:masterClrMapping/>
  </p:clrMapOvr>
</p:sld>
</file>

<file path=ppt/slides/slide8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0DEDCD2-7287-4CB2-BD6A-55E0B46F9E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6"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a:solidFill>
                  <a:schemeClr val="bg1"/>
                </a:solidFill>
                <a:latin typeface="Futura Bk BT" panose="020B0502020204020303" pitchFamily="34" charset="0"/>
              </a:rPr>
              <a:t>Products</a:t>
            </a:r>
            <a:endParaRPr lang="de-DE" sz="2800" spc="-150" dirty="0">
              <a:solidFill>
                <a:schemeClr val="bg1"/>
              </a:solidFill>
              <a:latin typeface="Futura Bk BT" panose="020B0502020204020303" pitchFamily="34" charset="0"/>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graphicFrame>
        <p:nvGraphicFramePr>
          <p:cNvPr id="14" name="Table 14">
            <a:extLst>
              <a:ext uri="{FF2B5EF4-FFF2-40B4-BE49-F238E27FC236}">
                <a16:creationId xmlns:a16="http://schemas.microsoft.com/office/drawing/2014/main" id="{330EA12E-C0F7-4B9F-A141-1FACB343E8B4}"/>
              </a:ext>
            </a:extLst>
          </p:cNvPr>
          <p:cNvGraphicFramePr>
            <a:graphicFrameLocks noGrp="1"/>
          </p:cNvGraphicFramePr>
          <p:nvPr>
            <p:extLst>
              <p:ext uri="{D42A27DB-BD31-4B8C-83A1-F6EECF244321}">
                <p14:modId xmlns:p14="http://schemas.microsoft.com/office/powerpoint/2010/main" val="1831445786"/>
              </p:ext>
            </p:extLst>
          </p:nvPr>
        </p:nvGraphicFramePr>
        <p:xfrm>
          <a:off x="1918865" y="2937397"/>
          <a:ext cx="7225134" cy="151384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732997">
                  <a:extLst>
                    <a:ext uri="{9D8B030D-6E8A-4147-A177-3AD203B41FA5}">
                      <a16:colId xmlns:a16="http://schemas.microsoft.com/office/drawing/2014/main" val="1297547313"/>
                    </a:ext>
                  </a:extLst>
                </a:gridCol>
                <a:gridCol w="3492137">
                  <a:extLst>
                    <a:ext uri="{9D8B030D-6E8A-4147-A177-3AD203B41FA5}">
                      <a16:colId xmlns:a16="http://schemas.microsoft.com/office/drawing/2014/main" val="2067343297"/>
                    </a:ext>
                  </a:extLst>
                </a:gridCol>
              </a:tblGrid>
              <a:tr h="1449803">
                <a:tc>
                  <a:txBody>
                    <a:bodyPr/>
                    <a:lstStyle/>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10-Undecen-1-ol </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3-Methylbenzyl chloride</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Ethylbenzyl chloride (EBC)</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Ethylene urea </a:t>
                      </a:r>
                    </a:p>
                  </a:txBody>
                  <a:tcPr marL="288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Phenoxyethanol</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Polyphosphoric acid</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Triethyl citrate (TEC)</a:t>
                      </a:r>
                    </a:p>
                  </a:txBody>
                  <a:tcPr marL="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70211322"/>
                  </a:ext>
                </a:extLst>
              </a:tr>
            </a:tbl>
          </a:graphicData>
        </a:graphic>
      </p:graphicFrame>
      <p:sp>
        <p:nvSpPr>
          <p:cNvPr id="15" name="object 21">
            <a:hlinkClick r:id="rId7" action="ppaction://hlinksldjump"/>
            <a:extLst>
              <a:ext uri="{FF2B5EF4-FFF2-40B4-BE49-F238E27FC236}">
                <a16:creationId xmlns:a16="http://schemas.microsoft.com/office/drawing/2014/main" id="{E71B3B9A-F300-4A15-8D36-ECF44CB543D9}"/>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5872EA88-0D4C-4241-AD48-46782621A6EE}"/>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8AF4B990-6A59-493C-B759-0EAA3636268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12C90742-4A55-4C75-95D7-3B67A4B7DB8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8" action="ppaction://hlinksldjump"/>
              <a:extLst>
                <a:ext uri="{FF2B5EF4-FFF2-40B4-BE49-F238E27FC236}">
                  <a16:creationId xmlns:a16="http://schemas.microsoft.com/office/drawing/2014/main" id="{1C5E0242-8092-4098-A37C-1EBB19E7B59A}"/>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0650177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49586B1-E0BD-4BA3-9695-1EF11A8F54F5}"/>
              </a:ext>
            </a:extLst>
          </p:cNvPr>
          <p:cNvPicPr>
            <a:picLocks noChangeAspect="1"/>
          </p:cNvPicPr>
          <p:nvPr/>
        </p:nvPicPr>
        <p:blipFill rotWithShape="1">
          <a:blip r:embed="rId2">
            <a:extLst>
              <a:ext uri="{28A0092B-C50C-407E-A947-70E740481C1C}">
                <a14:useLocalDpi xmlns:a14="http://schemas.microsoft.com/office/drawing/2010/main" val="0"/>
              </a:ext>
            </a:extLst>
          </a:blip>
          <a:srcRect t="12518" b="3101"/>
          <a:stretch/>
        </p:blipFill>
        <p:spPr>
          <a:xfrm>
            <a:off x="-9616" y="-1"/>
            <a:ext cx="12211234" cy="6869303"/>
          </a:xfrm>
          <a:prstGeom prst="rect">
            <a:avLst/>
          </a:prstGeom>
        </p:spPr>
      </p:pic>
      <p:pic>
        <p:nvPicPr>
          <p:cNvPr id="12" name="Picture 11">
            <a:extLst>
              <a:ext uri="{FF2B5EF4-FFF2-40B4-BE49-F238E27FC236}">
                <a16:creationId xmlns:a16="http://schemas.microsoft.com/office/drawing/2014/main" id="{43991F71-6261-4873-9928-78DC2307DA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AGRICULTURE</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6" action="ppaction://hlinksldjump"/>
            <a:extLst>
              <a:ext uri="{FF2B5EF4-FFF2-40B4-BE49-F238E27FC236}">
                <a16:creationId xmlns:a16="http://schemas.microsoft.com/office/drawing/2014/main" id="{8CD09B84-172B-446D-85E2-7F5ED35E103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6967BD04-0992-42EA-AA69-89499D80311D}"/>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313A6479-3916-4C7B-B148-02682D091E1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555E96E6-A897-43C3-889F-C4A7274B83D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7" action="ppaction://hlinksldjump"/>
              <a:extLst>
                <a:ext uri="{FF2B5EF4-FFF2-40B4-BE49-F238E27FC236}">
                  <a16:creationId xmlns:a16="http://schemas.microsoft.com/office/drawing/2014/main" id="{6FC5C57B-E407-4984-8FC1-DD1AA37E567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68132378"/>
      </p:ext>
    </p:extLst>
  </p:cSld>
  <p:clrMapOvr>
    <a:masterClrMapping/>
  </p:clrMapOvr>
</p:sld>
</file>

<file path=ppt/slides/slide8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2AF95FE-F165-45A1-A95B-48179FD4BDBE}"/>
              </a:ext>
            </a:extLst>
          </p:cNvPr>
          <p:cNvPicPr>
            <a:picLocks noChangeAspect="1"/>
          </p:cNvPicPr>
          <p:nvPr/>
        </p:nvPicPr>
        <p:blipFill rotWithShape="1">
          <a:blip r:embed="rId2">
            <a:extLst>
              <a:ext uri="{28A0092B-C50C-407E-A947-70E740481C1C}">
                <a14:useLocalDpi xmlns:a14="http://schemas.microsoft.com/office/drawing/2010/main" val="0"/>
              </a:ext>
            </a:extLst>
          </a:blip>
          <a:srcRect b="15840"/>
          <a:stretch/>
        </p:blipFill>
        <p:spPr>
          <a:xfrm>
            <a:off x="-14947" y="-16979"/>
            <a:ext cx="12206948"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AGRICULTURE</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C09870EA-4A27-483B-96CF-FC750AD8F9E1}"/>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Chelating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Denaturant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Dispersant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Fertilizer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Micronutrient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Surfactant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A76089CC-711D-4F29-AB6E-DDBB7FF4987F}"/>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Adjuvant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Chelating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Crop Growth</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Fertilizer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Pesticides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5514CD1B-4750-4079-8ECE-B6B27E09747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82E0F372-6610-4ACD-8C66-B0A347387F3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37E2E58F-80D3-470B-ADCA-C8BF3DB402B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80B2DBC8-6670-48DA-A294-7CFF855727E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1F9C3227-56B7-47F8-854A-722FF50067F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74003822"/>
      </p:ext>
    </p:extLst>
  </p:cSld>
  <p:clrMapOvr>
    <a:masterClrMapping/>
  </p:clrMapOvr>
</p:sld>
</file>

<file path=ppt/slides/slide8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68F5841-C2DF-4490-BD15-A4CCC9E5AB40}"/>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18AA8E13-6EAF-473C-970B-A5F31C2F6C3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70D79437-AE8B-4E9A-AF0D-ABF5123A503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A3FC9C68-0D56-4738-941F-B602AD80E08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023A0C49-FFD3-4011-B034-C42F3F34C08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FF0A150F-CDCD-41DB-8786-5706D333028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9" action="ppaction://hlinksldjump"/>
            <a:extLst>
              <a:ext uri="{FF2B5EF4-FFF2-40B4-BE49-F238E27FC236}">
                <a16:creationId xmlns:a16="http://schemas.microsoft.com/office/drawing/2014/main" id="{2ABFA0EF-1426-4165-BE27-C3E7DEE9EE1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670924F6-E478-4956-A1F8-1E3D4E864CF4}"/>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AD9718B-7964-4E04-B62C-ED4C709798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090993D8-FC14-49A0-9B17-EC3E58D644D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0" action="ppaction://hlinksldjump"/>
              <a:extLst>
                <a:ext uri="{FF2B5EF4-FFF2-40B4-BE49-F238E27FC236}">
                  <a16:creationId xmlns:a16="http://schemas.microsoft.com/office/drawing/2014/main" id="{D88DFCFA-545D-4B5E-A52B-5DA40F34B10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8577196"/>
      </p:ext>
    </p:extLst>
  </p:cSld>
  <p:clrMapOvr>
    <a:masterClrMapping/>
  </p:clrMapOvr>
</p:sld>
</file>

<file path=ppt/slides/slide8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9E6B3FE0-223D-4876-B4B9-CC2DDE2FF4D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D673D6D9-BC57-4E18-B3B9-096310D8BC8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995B0A84-097A-4173-8E91-2D99164C5F8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F8E29625-0DF3-4BB7-A152-11B6D7CE7E0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B1A78804-3E2F-4A44-97DE-A93F8AD78EA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B38488F-F016-45FE-92D7-10B2EC070E1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Active substances &amp; 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2,2'-Dichlorodiethyl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Aminobutyric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Chloro acetyl chloride (CAC)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Denatonium Benzoate (Denatrol®)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Phosphoric anhydride (P2O5)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8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ED8AEB59-9DF3-4DA9-8BD8-A10B79DCAD0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405B777E-40E9-4BC1-A1BE-F47C429EED2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D7F32F0A-814C-43E5-A0C7-86CF9879C27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358D4701-D02A-4E5E-A64A-058C9171B57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D56249F7-50FA-4E12-B35A-7549C098325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F93D71A-5BC5-4FA6-9989-DFE4FE078B9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Benzoic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9CBCA05-BEEA-8AF7-7222-2264C0F30567}"/>
              </a:ext>
            </a:extLst>
          </p:cNvPr>
          <p:cNvPicPr>
            <a:picLocks noChangeAspect="1"/>
          </p:cNvPicPr>
          <p:nvPr/>
        </p:nvPicPr>
        <p:blipFill>
          <a:blip r:embed="rId2"/>
          <a:stretch>
            <a:fillRect/>
          </a:stretch>
        </p:blipFill>
        <p:spPr>
          <a:xfrm>
            <a:off x="442868" y="1347278"/>
            <a:ext cx="8405855" cy="4621798"/>
          </a:xfrm>
          <a:prstGeom prst="rect">
            <a:avLst/>
          </a:prstGeom>
        </p:spPr>
      </p:pic>
      <p:pic>
        <p:nvPicPr>
          <p:cNvPr id="21" name="Bildplatzhalter 16">
            <a:extLst>
              <a:ext uri="{FF2B5EF4-FFF2-40B4-BE49-F238E27FC236}">
                <a16:creationId xmlns:a16="http://schemas.microsoft.com/office/drawing/2014/main" id="{69EB55D9-54AC-41C8-8E0F-7199BC3A3ADA}"/>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13348" t="13080" r="19068" b="9858"/>
          <a:stretch/>
        </p:blipFill>
        <p:spPr>
          <a:xfrm>
            <a:off x="8848724" y="4525493"/>
            <a:ext cx="3349837" cy="2332507"/>
          </a:xfrm>
          <a:prstGeom prst="rect">
            <a:avLst/>
          </a:prstGeom>
          <a:ln w="38100">
            <a:noFill/>
          </a:ln>
        </p:spPr>
      </p:pic>
      <p:pic>
        <p:nvPicPr>
          <p:cNvPr id="22" name="Bildplatzhalter 17">
            <a:extLst>
              <a:ext uri="{FF2B5EF4-FFF2-40B4-BE49-F238E27FC236}">
                <a16:creationId xmlns:a16="http://schemas.microsoft.com/office/drawing/2014/main" id="{9B52B928-255E-41AD-B407-E3C2A33E2083}"/>
              </a:ext>
            </a:extLst>
          </p:cNvPr>
          <p:cNvPicPr>
            <a:picLocks noChangeAspect="1"/>
          </p:cNvPicPr>
          <p:nvPr/>
        </p:nvPicPr>
        <p:blipFill>
          <a:blip r:embed="rId4" cstate="email">
            <a:extLst>
              <a:ext uri="{28A0092B-C50C-407E-A947-70E740481C1C}">
                <a14:useLocalDpi xmlns:a14="http://schemas.microsoft.com/office/drawing/2010/main" val="0"/>
              </a:ext>
            </a:extLst>
          </a:blip>
          <a:srcRect l="941" r="941"/>
          <a:stretch>
            <a:fillRect/>
          </a:stretch>
        </p:blipFill>
        <p:spPr>
          <a:xfrm>
            <a:off x="8848725" y="2263499"/>
            <a:ext cx="3343275" cy="2262747"/>
          </a:xfrm>
          <a:prstGeom prst="rect">
            <a:avLst/>
          </a:prstGeom>
          <a:ln>
            <a:noFill/>
          </a:ln>
        </p:spPr>
      </p:pic>
      <p:pic>
        <p:nvPicPr>
          <p:cNvPr id="23" name="Bildplatzhalter 18">
            <a:extLst>
              <a:ext uri="{FF2B5EF4-FFF2-40B4-BE49-F238E27FC236}">
                <a16:creationId xmlns:a16="http://schemas.microsoft.com/office/drawing/2014/main" id="{800D62DB-5A1A-4BEA-9824-F437EAF5915D}"/>
              </a:ext>
            </a:extLst>
          </p:cNvPr>
          <p:cNvPicPr>
            <a:picLocks noChangeAspect="1"/>
          </p:cNvPicPr>
          <p:nvPr/>
        </p:nvPicPr>
        <p:blipFill>
          <a:blip r:embed="rId5" cstate="email">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t="4873" b="4873"/>
          <a:stretch>
            <a:fillRect/>
          </a:stretch>
        </p:blipFill>
        <p:spPr>
          <a:xfrm>
            <a:off x="8848724" y="0"/>
            <a:ext cx="3343275" cy="2262746"/>
          </a:xfrm>
          <a:prstGeom prst="rect">
            <a:avLst/>
          </a:prstGeom>
        </p:spPr>
      </p:pic>
      <p:sp>
        <p:nvSpPr>
          <p:cNvPr id="4" name="Rectangle 3">
            <a:extLst>
              <a:ext uri="{FF2B5EF4-FFF2-40B4-BE49-F238E27FC236}">
                <a16:creationId xmlns:a16="http://schemas.microsoft.com/office/drawing/2014/main" id="{474BE517-3B90-435F-BC5C-4B15311A9FAD}"/>
              </a:ext>
            </a:extLst>
          </p:cNvPr>
          <p:cNvSpPr/>
          <p:nvPr/>
        </p:nvSpPr>
        <p:spPr>
          <a:xfrm>
            <a:off x="4439478" y="0"/>
            <a:ext cx="4409245" cy="6858000"/>
          </a:xfrm>
          <a:prstGeom prst="rect">
            <a:avLst/>
          </a:prstGeom>
          <a:solidFill>
            <a:srgbClr val="91CFF0">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6" name="TextBox 25">
            <a:extLst>
              <a:ext uri="{FF2B5EF4-FFF2-40B4-BE49-F238E27FC236}">
                <a16:creationId xmlns:a16="http://schemas.microsoft.com/office/drawing/2014/main" id="{51FA1B31-8542-4480-AB4D-871A9D2ACDFD}"/>
              </a:ext>
            </a:extLst>
          </p:cNvPr>
          <p:cNvSpPr txBox="1"/>
          <p:nvPr/>
        </p:nvSpPr>
        <p:spPr>
          <a:xfrm>
            <a:off x="5089641" y="559375"/>
            <a:ext cx="3035577" cy="584775"/>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PRODUCTION</a:t>
            </a:r>
            <a:endParaRPr lang="en-US" sz="3200" dirty="0">
              <a:solidFill>
                <a:srgbClr val="3B3838"/>
              </a:solidFill>
              <a:effectLst>
                <a:outerShdw blurRad="38100" dist="38100" dir="2700000" algn="tl">
                  <a:srgbClr val="000000">
                    <a:alpha val="43137"/>
                  </a:srgbClr>
                </a:outerShdw>
              </a:effectLst>
              <a:latin typeface="Futura Bk BT" panose="020B0502020204020303" pitchFamily="34" charset="0"/>
            </a:endParaRPr>
          </a:p>
        </p:txBody>
      </p:sp>
      <p:sp>
        <p:nvSpPr>
          <p:cNvPr id="27" name="TextBox 26">
            <a:extLst>
              <a:ext uri="{FF2B5EF4-FFF2-40B4-BE49-F238E27FC236}">
                <a16:creationId xmlns:a16="http://schemas.microsoft.com/office/drawing/2014/main" id="{75627107-6CC6-4192-9851-D3BEA2B7333D}"/>
              </a:ext>
            </a:extLst>
          </p:cNvPr>
          <p:cNvSpPr txBox="1"/>
          <p:nvPr/>
        </p:nvSpPr>
        <p:spPr>
          <a:xfrm>
            <a:off x="5022988" y="2532003"/>
            <a:ext cx="3102230" cy="1077218"/>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SOURCING &amp;</a:t>
            </a:r>
          </a:p>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DISTRIBUTION</a:t>
            </a:r>
          </a:p>
        </p:txBody>
      </p:sp>
      <p:sp>
        <p:nvSpPr>
          <p:cNvPr id="28" name="TextBox 27">
            <a:extLst>
              <a:ext uri="{FF2B5EF4-FFF2-40B4-BE49-F238E27FC236}">
                <a16:creationId xmlns:a16="http://schemas.microsoft.com/office/drawing/2014/main" id="{69C99733-966B-481B-9D48-43792DEE46F6}"/>
              </a:ext>
            </a:extLst>
          </p:cNvPr>
          <p:cNvSpPr txBox="1"/>
          <p:nvPr/>
        </p:nvSpPr>
        <p:spPr>
          <a:xfrm>
            <a:off x="4680000" y="4891858"/>
            <a:ext cx="3960000" cy="1077218"/>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CUSTOM MANUFACTURING</a:t>
            </a:r>
          </a:p>
        </p:txBody>
      </p:sp>
      <p:sp>
        <p:nvSpPr>
          <p:cNvPr id="11" name="Rectangle 10">
            <a:extLst>
              <a:ext uri="{FF2B5EF4-FFF2-40B4-BE49-F238E27FC236}">
                <a16:creationId xmlns:a16="http://schemas.microsoft.com/office/drawing/2014/main" id="{16474D5A-8EB5-4B97-B5C4-5A6C0352EFA1}"/>
              </a:ext>
            </a:extLst>
          </p:cNvPr>
          <p:cNvSpPr/>
          <p:nvPr/>
        </p:nvSpPr>
        <p:spPr>
          <a:xfrm rot="5400000">
            <a:off x="1870037" y="-1174561"/>
            <a:ext cx="831323" cy="418131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de-DE" sz="3200" dirty="0">
                <a:solidFill>
                  <a:schemeClr val="bg2">
                    <a:lumMod val="25000"/>
                  </a:schemeClr>
                </a:solidFill>
                <a:latin typeface="Futura Bk BT" panose="020B0502020204020303" pitchFamily="34" charset="0"/>
              </a:rPr>
              <a:t>SERVICE PORTFOLIO</a:t>
            </a:r>
          </a:p>
        </p:txBody>
      </p:sp>
      <p:grpSp>
        <p:nvGrpSpPr>
          <p:cNvPr id="3" name="Group 2">
            <a:extLst>
              <a:ext uri="{FF2B5EF4-FFF2-40B4-BE49-F238E27FC236}">
                <a16:creationId xmlns:a16="http://schemas.microsoft.com/office/drawing/2014/main" id="{A3CBDCA8-0D0C-8B28-01F7-7B309DD15418}"/>
              </a:ext>
            </a:extLst>
          </p:cNvPr>
          <p:cNvGrpSpPr/>
          <p:nvPr/>
        </p:nvGrpSpPr>
        <p:grpSpPr>
          <a:xfrm>
            <a:off x="196558" y="6258244"/>
            <a:ext cx="736181" cy="614143"/>
            <a:chOff x="11069815" y="0"/>
            <a:chExt cx="736181" cy="614143"/>
          </a:xfrm>
        </p:grpSpPr>
        <p:sp>
          <p:nvSpPr>
            <p:cNvPr id="5" name="object 14">
              <a:extLst>
                <a:ext uri="{FF2B5EF4-FFF2-40B4-BE49-F238E27FC236}">
                  <a16:creationId xmlns:a16="http://schemas.microsoft.com/office/drawing/2014/main" id="{91C70298-72E1-EE79-A2BF-21C7F2687BE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6" name="object 15">
              <a:extLst>
                <a:ext uri="{FF2B5EF4-FFF2-40B4-BE49-F238E27FC236}">
                  <a16:creationId xmlns:a16="http://schemas.microsoft.com/office/drawing/2014/main" id="{9E996D5A-459E-990F-1DFB-4C2A5C18529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7" name="object 21">
              <a:hlinkClick r:id="" action="ppaction://noaction"/>
              <a:extLst>
                <a:ext uri="{FF2B5EF4-FFF2-40B4-BE49-F238E27FC236}">
                  <a16:creationId xmlns:a16="http://schemas.microsoft.com/office/drawing/2014/main" id="{6B1E0813-6DE9-6EB5-7C4A-55B5AD9CA4B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380030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A7F663AE-58F1-42C4-BF21-7D1A00D12CA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2D612B05-E31C-4870-9338-364E8E5C304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49F5D4FE-D26C-4D78-804D-3EDA9A54F53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D7001D49-1B57-4122-9513-B89507059B6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FB2E83A3-B79D-41D6-9D87-6FBCD754D16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C8DFDF8-4033-4D8C-9933-9572D4F7C3E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Sequestering &amp; Crosslinking Agents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E-5)</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E0EB67B4-F79F-407A-BA54-FB99CF2EA11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347A3C21-0861-46F2-98DB-939E73AED2B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FCB40D30-FA36-44FF-B4EC-05400839718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EC9E1C0D-B28B-4D17-84A7-6B412C973D7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5E7C9DFE-8476-4DEE-8213-3839373F009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7A24D14-55A8-4A48-855D-0FB68A35CC8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Benzyl alcohol Industrial grade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Dimethylcarbonate (DMC)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3C72F7EC-9979-4274-AA15-4235FF2E693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3A029CA8-926B-4550-9043-B761CE894FB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F4338D12-2CB1-434A-9BBA-4EB6D8CC0D0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AEBC3266-62B1-4A84-80A7-E40C68BA07D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4F3F61AB-F6C0-412C-ABAD-A65D735E015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91BE37F-B280-4290-9314-5D3405EE934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NS liquid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NSP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WP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215CS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215N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225DK</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425UP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650EC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818UPV2</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2F93F31-0077-4FD4-9731-604A8C3D91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0"/>
            <a:ext cx="12212092"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PHARMA</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355603A8-3E56-48BF-8DB4-882EC7AF637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CC4448A8-3EC1-4ECA-9ED2-CC360F4BC6A0}"/>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E9DE271F-A505-45EB-AAEF-0CF22D34E5F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14B8A0FC-0FFF-4FD1-96D8-4F8ADA09C67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84033BB3-A1FB-46F2-A999-F17CE4C2B4A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692533552"/>
      </p:ext>
    </p:extLst>
  </p:cSld>
  <p:clrMapOvr>
    <a:masterClrMapping/>
  </p:clrMapOvr>
</p:sld>
</file>

<file path=ppt/slides/slide9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06CBAD3-1F98-4B11-AB95-861DF8E3E489}"/>
              </a:ext>
            </a:extLst>
          </p:cNvPr>
          <p:cNvPicPr>
            <a:picLocks noChangeAspect="1"/>
          </p:cNvPicPr>
          <p:nvPr/>
        </p:nvPicPr>
        <p:blipFill rotWithShape="1">
          <a:blip r:embed="rId2">
            <a:extLst>
              <a:ext uri="{28A0092B-C50C-407E-A947-70E740481C1C}">
                <a14:useLocalDpi xmlns:a14="http://schemas.microsoft.com/office/drawing/2010/main" val="0"/>
              </a:ext>
            </a:extLst>
          </a:blip>
          <a:srcRect r="61995"/>
          <a:stretch/>
        </p:blipFill>
        <p:spPr>
          <a:xfrm>
            <a:off x="0" y="0"/>
            <a:ext cx="4633580" cy="6858000"/>
          </a:xfrm>
          <a:prstGeom prst="rect">
            <a:avLst/>
          </a:prstGeom>
        </p:spPr>
      </p:pic>
      <p:pic>
        <p:nvPicPr>
          <p:cNvPr id="3" name="Picture 2">
            <a:extLst>
              <a:ext uri="{FF2B5EF4-FFF2-40B4-BE49-F238E27FC236}">
                <a16:creationId xmlns:a16="http://schemas.microsoft.com/office/drawing/2014/main" id="{B684F4E2-0DB0-4C5A-84EC-3D0771E257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0" y="-8353"/>
            <a:ext cx="10287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PHARMA</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5B4DE292-1C10-4179-8925-23B7DF622A97}"/>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Anti-Inflammatory</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4E46B203-3373-4271-9AC5-639A36E6B888}"/>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Chemical 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Pharmaceutical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Polyurethane 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5F9A8B15-798C-490D-8F06-F5DCE13574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21784AA7-C8EF-42C9-A5D1-480C77651F4C}"/>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EF4266A9-FD69-4BCD-AF63-A4658D0D19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8E3291CD-7831-439A-9E6D-605152975C1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69FC94E7-0D80-4C7B-9E1B-53C16DC8DBAC}"/>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956059544"/>
      </p:ext>
    </p:extLst>
  </p:cSld>
  <p:clrMapOvr>
    <a:masterClrMapping/>
  </p:clrMapOvr>
</p:sld>
</file>

<file path=ppt/slides/slide9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F7744E0-4A28-43DD-B021-00C7CD50E8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35B77598-CB08-4C5D-BD24-7D029F22D28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328046CD-7180-4F39-84B9-0919CE819EE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5" name="object 21">
            <a:hlinkClick r:id="rId6" action="ppaction://hlinksldjump"/>
            <a:extLst>
              <a:ext uri="{FF2B5EF4-FFF2-40B4-BE49-F238E27FC236}">
                <a16:creationId xmlns:a16="http://schemas.microsoft.com/office/drawing/2014/main" id="{5AC71D37-04E3-4C61-8E63-0CA4BC452759}"/>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2157E02C-1780-4F5C-9102-98886B7890ED}"/>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C101669A-7C2D-42D8-8010-44359079BA3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6DF1D819-2657-4A26-A92E-9C6FDEA2F0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ABD4F584-C6EA-4152-823F-E7F8D4B802E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778064052"/>
      </p:ext>
    </p:extLst>
  </p:cSld>
  <p:clrMapOvr>
    <a:masterClrMapping/>
  </p:clrMapOvr>
</p:sld>
</file>

<file path=ppt/slides/slide96.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E3892E91-25C3-41FE-BE46-C00021DAAF0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AB52531F-42A5-4261-8689-7EDC62B894A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584431A-77B8-44B4-B33B-3A1CFC10AD8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1,3-dibromo-5,5-dimethylhydantoin (DBDMH)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1,3-Dichloro-5,5-Dimethylhydantoin (DCDMH)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2-Amino-3,5 dibromo benzaldehyde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2-Chloro pyridine (2CP)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4-tert Butyl-pyro-catechol (TBC; solid and methanol solution)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Allantoin</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Chloranil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Chloro acetyl chloride (CAC)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Chlorphenesin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Clobetasol propionate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N-Methylaniline (NMA)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Nonanoylchloride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Oxalic acid anhydrous</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 name="Action Button: Go Forward or Next 1">
            <a:hlinkClick r:id="" action="ppaction://hlinkshowjump?jump=nextslide" highlightClick="1"/>
            <a:extLst>
              <a:ext uri="">
                <a16:creationId xmlns:a16="http://schemas.microsoft.com/office/drawing/2014/main" id=""/>
              </a:ext>
            </a:extLst>
          </p:cNvPr>
          <p:cNvSpPr/>
          <p:nvPr/>
        </p:nvSpPr>
        <p:spPr>
          <a:xfrm>
            <a:off x="10956147" y="2938992"/>
            <a:ext cx="633600" cy="495426"/>
          </a:xfrm>
          <a:prstGeom prst="actionButtonForwardNext">
            <a:avLst/>
          </a:prstGeom>
          <a:ln>
            <a:solidFill>
              <a:schemeClr val="bg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IN"/>
          </a:p>
        </p:txBody>
      </p:sp>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7.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9577C5F8-B419-4089-8E88-99D8C9CC5EC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5B56D430-217C-47D2-91E0-37472F8009A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B916A8E-B160-426F-8530-EE941F59FAD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Phosphoric anhydride (P2O5)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Triethyl orthoformate (TEOF)</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 name="Action Button: Go Back or Previous 1">
            <a:hlinkClick r:id="" action="ppaction://hlinkshowjump?jump=previousslide" highlightClick="1"/>
            <a:extLst>
              <a:ext uri="">
                <a16:creationId xmlns:a16="http://schemas.microsoft.com/office/drawing/2014/main" id=""/>
              </a:ext>
            </a:extLst>
          </p:cNvPr>
          <p:cNvSpPr/>
          <p:nvPr/>
        </p:nvSpPr>
        <p:spPr>
          <a:xfrm>
            <a:off x="8956147" y="2938992"/>
            <a:ext cx="633600" cy="495810"/>
          </a:xfrm>
          <a:prstGeom prst="actionButtonBackPrevious">
            <a:avLst/>
          </a:prstGeom>
          <a:ln>
            <a:solidFill>
              <a:schemeClr val="bg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IN"/>
          </a:p>
        </p:txBody>
      </p:sp>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8.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B95FDC0C-6F6D-4FE1-839D-D7F780537D4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887C9A06-3EDE-4255-9F53-3F84C24F3C4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39AE017-C16D-4002-BFF6-29D3AAA5FC8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Benzyl alcohol Industrial grade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BA93BF-AE9B-4A76-8F9A-621BB9418492}"/>
              </a:ext>
            </a:extLst>
          </p:cNvPr>
          <p:cNvPicPr>
            <a:picLocks noChangeAspect="1"/>
          </p:cNvPicPr>
          <p:nvPr/>
        </p:nvPicPr>
        <p:blipFill rotWithShape="1">
          <a:blip r:embed="rId2">
            <a:extLst>
              <a:ext uri="{28A0092B-C50C-407E-A947-70E740481C1C}">
                <a14:useLocalDpi xmlns:a14="http://schemas.microsoft.com/office/drawing/2010/main" val="0"/>
              </a:ext>
            </a:extLst>
          </a:blip>
          <a:srcRect t="3427" b="21510"/>
          <a:stretch/>
        </p:blipFill>
        <p:spPr>
          <a:xfrm>
            <a:off x="-9618" y="0"/>
            <a:ext cx="12201617"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1171E1D-DB46-4EEB-8B8C-E8B2319F69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6EC2EC0C-D213-4C2B-8A91-37CD16EDEFE3}"/>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70E9507D-6026-41F4-9364-0ADC1312AEE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6E3C1A7F-3F64-46CD-B65D-1C45CED0A1F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6B24F945-E2B9-4D1A-8865-2E767D8CEF0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640318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BD9249B43B95041A9BEA79B9A8B1DFB" ma:contentTypeVersion="13" ma:contentTypeDescription="Create a new document." ma:contentTypeScope="" ma:versionID="652d7f375cff925b5dbe560caf31011f">
  <xsd:schema xmlns:xsd="http://www.w3.org/2001/XMLSchema" xmlns:xs="http://www.w3.org/2001/XMLSchema" xmlns:p="http://schemas.microsoft.com/office/2006/metadata/properties" xmlns:ns2="5988488d-44fb-407a-8021-f1789f811f8b" xmlns:ns3="bfe61b86-0a78-4e1d-baf0-a6c181229477" targetNamespace="http://schemas.microsoft.com/office/2006/metadata/properties" ma:root="true" ma:fieldsID="0f33ab1fa17751ecd945b3fc5de79f9f" ns2:_="" ns3:_="">
    <xsd:import namespace="5988488d-44fb-407a-8021-f1789f811f8b"/>
    <xsd:import namespace="bfe61b86-0a78-4e1d-baf0-a6c18122947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ServiceLocatio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988488d-44fb-407a-8021-f1789f811f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fe61b86-0a78-4e1d-baf0-a6c181229477"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12489AF-CFB7-4D96-B398-766BEBC5BF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988488d-44fb-407a-8021-f1789f811f8b"/>
    <ds:schemaRef ds:uri="bfe61b86-0a78-4e1d-baf0-a6c1812294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18BE8F1-A8D8-4229-94B7-49154FFDA953}">
  <ds:schemaRefs>
    <ds:schemaRef ds:uri="http://schemas.microsoft.com/sharepoint/v3/contenttype/forms"/>
  </ds:schemaRefs>
</ds:datastoreItem>
</file>

<file path=customXml/itemProps3.xml><?xml version="1.0" encoding="utf-8"?>
<ds:datastoreItem xmlns:ds="http://schemas.openxmlformats.org/officeDocument/2006/customXml" ds:itemID="{F6EC6801-C148-4518-A00A-14D246893E5E}">
  <ds:schemaRefs>
    <ds:schemaRef ds:uri="http://schemas.microsoft.com/office/infopath/2007/PartnerControls"/>
    <ds:schemaRef ds:uri="5988488d-44fb-407a-8021-f1789f811f8b"/>
    <ds:schemaRef ds:uri="http://schemas.microsoft.com/office/2006/documentManagement/types"/>
    <ds:schemaRef ds:uri="http://schemas.microsoft.com/office/2006/metadata/properties"/>
    <ds:schemaRef ds:uri="http://schemas.openxmlformats.org/package/2006/metadata/core-properties"/>
    <ds:schemaRef ds:uri="http://purl.org/dc/elements/1.1/"/>
    <ds:schemaRef ds:uri="http://purl.org/dc/terms/"/>
    <ds:schemaRef ds:uri="bfe61b86-0a78-4e1d-baf0-a6c181229477"/>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Application>Microsoft Office PowerPoint</Application>
  <PresentationFormat>Widescreen</PresentationFormat>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Cosmetic and personal care</dc:title>
  <dc:creator>Sociogrid</dc:creator>
  <cp:lastModifiedBy>Devanshi Srivastava</cp:lastModifiedBy>
  <cp:revision>531</cp:revision>
  <dcterms:created xsi:type="dcterms:W3CDTF">2021-02-26T12:42:19Z</dcterms:created>
  <dcterms:modified xsi:type="dcterms:W3CDTF">2022-05-18T09:02:43Z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0x0101008BD9249B43B95041A9BEA79B9A8B1DFB</vt:lpwstr>
  </property>
</Properties>
</file>